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Lst>
  <p:notesMasterIdLst>
    <p:notesMasterId r:id="rId4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esProps" Target="presProps.xml"/><Relationship Id="rId49" Type="http://schemas.openxmlformats.org/officeDocument/2006/relationships/viewProps" Target="viewProps.xml"/><Relationship Id="rId50" Type="http://schemas.openxmlformats.org/officeDocument/2006/relationships/theme" Target="theme/theme1.xml"/><Relationship Id="rId51" Type="http://schemas.openxmlformats.org/officeDocument/2006/relationships/tableStyles" Target="tableStyles.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slideLayout" Target="../slideLayouts/slideLayout1.xml"/><Relationship Id="rId1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slideLayout" Target="../slideLayouts/slideLayout1.xml"/><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slideLayout" Target="../slideLayouts/slideLayout1.xml"/><Relationship Id="rId6"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png"/><Relationship Id="rId2" Type="http://schemas.openxmlformats.org/officeDocument/2006/relationships/image" Target="../media/image-45-2.png"/><Relationship Id="rId3" Type="http://schemas.openxmlformats.org/officeDocument/2006/relationships/image" Target="../media/image-45-3.png"/><Relationship Id="rId4" Type="http://schemas.openxmlformats.org/officeDocument/2006/relationships/image" Target="../media/image-45-4.png"/><Relationship Id="rId5" Type="http://schemas.openxmlformats.org/officeDocument/2006/relationships/slideLayout" Target="../slideLayouts/slideLayout1.xml"/><Relationship Id="rId6"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D7C8C"/>
          </a:solidFill>
          <a:ln w="12700">
            <a:solidFill>
              <a:srgbClr val="0D7C8C"/>
            </a:solidFill>
            <a:prstDash val="solid"/>
          </a:ln>
        </p:spPr>
      </p:sp>
      <p:pic>
        <p:nvPicPr>
          <p:cNvPr id="3" name="Image 0" descr="preencoded.png">    </p:cNvPr>
          <p:cNvPicPr>
            <a:picLocks noChangeAspect="1"/>
          </p:cNvPicPr>
          <p:nvPr/>
        </p:nvPicPr>
        <p:blipFill>
          <a:blip r:embed="rId1"/>
          <a:stretch>
            <a:fillRect/>
          </a:stretch>
        </p:blipFill>
        <p:spPr>
          <a:xfrm>
            <a:off x="274320" y="228600"/>
            <a:ext cx="548640" cy="548640"/>
          </a:xfrm>
          <a:prstGeom prst="rect">
            <a:avLst/>
          </a:prstGeom>
        </p:spPr>
      </p:pic>
      <p:sp>
        <p:nvSpPr>
          <p:cNvPr id="4" name="Text 1"/>
          <p:cNvSpPr/>
          <p:nvPr/>
        </p:nvSpPr>
        <p:spPr>
          <a:xfrm>
            <a:off x="1005840" y="228600"/>
            <a:ext cx="7772400" cy="548640"/>
          </a:xfrm>
          <a:prstGeom prst="rect">
            <a:avLst/>
          </a:prstGeom>
          <a:noFill/>
          <a:ln/>
        </p:spPr>
        <p:txBody>
          <a:bodyPr wrap="square" lIns="0" tIns="0" rIns="0" bIns="0" rtlCol="0" anchor="ctr"/>
          <a:lstStyle/>
          <a:p>
            <a:pPr indent="0" marL="0">
              <a:buNone/>
            </a:pPr>
            <a:r>
              <a:rPr lang="en-US" sz="1300" dirty="0">
                <a:solidFill>
                  <a:srgbClr val="FFFFFF"/>
                </a:solidFill>
              </a:rPr>
              <a:t>Formation · Formateurs de formateurs</a:t>
            </a:r>
            <a:endParaRPr lang="en-US" sz="1300" dirty="0"/>
          </a:p>
        </p:txBody>
      </p:sp>
      <p:sp>
        <p:nvSpPr>
          <p:cNvPr id="5" name="Text 2"/>
          <p:cNvSpPr/>
          <p:nvPr/>
        </p:nvSpPr>
        <p:spPr>
          <a:xfrm>
            <a:off x="548640" y="1280160"/>
            <a:ext cx="8229600" cy="777240"/>
          </a:xfrm>
          <a:prstGeom prst="rect">
            <a:avLst/>
          </a:prstGeom>
          <a:noFill/>
          <a:ln/>
        </p:spPr>
        <p:txBody>
          <a:bodyPr wrap="square" rtlCol="0" anchor="ctr"/>
          <a:lstStyle/>
          <a:p>
            <a:pPr indent="0" marL="0">
              <a:buNone/>
            </a:pPr>
            <a:r>
              <a:rPr lang="en-US" sz="4200" b="1" dirty="0">
                <a:solidFill>
                  <a:srgbClr val="FFFFFF"/>
                </a:solidFill>
                <a:latin typeface="Calibri" pitchFamily="34" charset="0"/>
                <a:ea typeface="Calibri" pitchFamily="34" charset="-122"/>
                <a:cs typeface="Calibri" pitchFamily="34" charset="-120"/>
              </a:rPr>
              <a:t>Fluidité de lecture</a:t>
            </a:r>
            <a:endParaRPr lang="en-US" sz="4200" dirty="0"/>
          </a:p>
        </p:txBody>
      </p:sp>
      <p:sp>
        <p:nvSpPr>
          <p:cNvPr id="6" name="Text 3"/>
          <p:cNvSpPr/>
          <p:nvPr/>
        </p:nvSpPr>
        <p:spPr>
          <a:xfrm>
            <a:off x="548640" y="1965960"/>
            <a:ext cx="8229600" cy="777240"/>
          </a:xfrm>
          <a:prstGeom prst="rect">
            <a:avLst/>
          </a:prstGeom>
          <a:noFill/>
          <a:ln/>
        </p:spPr>
        <p:txBody>
          <a:bodyPr wrap="square" rtlCol="0" anchor="ctr"/>
          <a:lstStyle/>
          <a:p>
            <a:pPr indent="0" marL="0">
              <a:buNone/>
            </a:pPr>
            <a:r>
              <a:rPr lang="en-US" sz="4200" b="1" dirty="0">
                <a:solidFill>
                  <a:srgbClr val="E8A020"/>
                </a:solidFill>
                <a:latin typeface="Calibri" pitchFamily="34" charset="0"/>
                <a:ea typeface="Calibri" pitchFamily="34" charset="-122"/>
                <a:cs typeface="Calibri" pitchFamily="34" charset="-120"/>
              </a:rPr>
              <a:t>&amp; Lecture d'image</a:t>
            </a:r>
            <a:endParaRPr lang="en-US" sz="4200" dirty="0"/>
          </a:p>
        </p:txBody>
      </p:sp>
      <p:sp>
        <p:nvSpPr>
          <p:cNvPr id="7" name="Text 4"/>
          <p:cNvSpPr/>
          <p:nvPr/>
        </p:nvSpPr>
        <p:spPr>
          <a:xfrm>
            <a:off x="548640" y="2788920"/>
            <a:ext cx="8229600" cy="457200"/>
          </a:xfrm>
          <a:prstGeom prst="rect">
            <a:avLst/>
          </a:prstGeom>
          <a:noFill/>
          <a:ln/>
        </p:spPr>
        <p:txBody>
          <a:bodyPr wrap="square" rtlCol="0" anchor="ctr"/>
          <a:lstStyle/>
          <a:p>
            <a:pPr indent="0" marL="0">
              <a:buNone/>
            </a:pPr>
            <a:r>
              <a:rPr lang="en-US" sz="1800" dirty="0">
                <a:solidFill>
                  <a:srgbClr val="A8C4D8"/>
                </a:solidFill>
                <a:latin typeface="Calibri" pitchFamily="34" charset="0"/>
                <a:ea typeface="Calibri" pitchFamily="34" charset="-122"/>
                <a:cs typeface="Calibri" pitchFamily="34" charset="-120"/>
              </a:rPr>
              <a:t>Outils pour un apprentissage complet</a:t>
            </a:r>
            <a:endParaRPr lang="en-US" sz="1800" dirty="0"/>
          </a:p>
        </p:txBody>
      </p:sp>
      <p:sp>
        <p:nvSpPr>
          <p:cNvPr id="8" name="Shape 5"/>
          <p:cNvSpPr/>
          <p:nvPr/>
        </p:nvSpPr>
        <p:spPr>
          <a:xfrm>
            <a:off x="0" y="4389120"/>
            <a:ext cx="9144000" cy="749808"/>
          </a:xfrm>
          <a:prstGeom prst="rect">
            <a:avLst/>
          </a:prstGeom>
          <a:solidFill>
            <a:srgbClr val="0F1E35"/>
          </a:solidFill>
          <a:ln w="12700">
            <a:solidFill>
              <a:srgbClr val="0F1E35"/>
            </a:solidFill>
            <a:prstDash val="solid"/>
          </a:ln>
        </p:spPr>
      </p:sp>
      <p:sp>
        <p:nvSpPr>
          <p:cNvPr id="9" name="Text 6"/>
          <p:cNvSpPr/>
          <p:nvPr/>
        </p:nvSpPr>
        <p:spPr>
          <a:xfrm>
            <a:off x="457200" y="4416552"/>
            <a:ext cx="8229600" cy="457200"/>
          </a:xfrm>
          <a:prstGeom prst="rect">
            <a:avLst/>
          </a:prstGeom>
          <a:noFill/>
          <a:ln/>
        </p:spPr>
        <p:txBody>
          <a:bodyPr wrap="square" lIns="0" tIns="0" rIns="0" bIns="0" rtlCol="0" anchor="ctr"/>
          <a:lstStyle/>
          <a:p>
            <a:pPr indent="0" marL="0">
              <a:buNone/>
            </a:pPr>
            <a:r>
              <a:rPr lang="en-US" sz="1200" dirty="0">
                <a:solidFill>
                  <a:srgbClr val="7AADCC"/>
                </a:solidFill>
              </a:rPr>
              <a:t>Cycle 2 · Cycle 3  |  45 slides  |  Ateliers pratiques inclus</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Grille d'évaluation MPM</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Outil concret à utiliser en classe</a:t>
            </a:r>
            <a:endParaRPr lang="en-US" sz="1500" dirty="0"/>
          </a:p>
        </p:txBody>
      </p:sp>
      <p:sp>
        <p:nvSpPr>
          <p:cNvPr id="6" name="Shape 4"/>
          <p:cNvSpPr/>
          <p:nvPr/>
        </p:nvSpPr>
        <p:spPr>
          <a:xfrm>
            <a:off x="274320" y="1828800"/>
            <a:ext cx="1371600" cy="411480"/>
          </a:xfrm>
          <a:prstGeom prst="rect">
            <a:avLst/>
          </a:prstGeom>
          <a:solidFill>
            <a:srgbClr val="1B2A4A"/>
          </a:solidFill>
          <a:ln w="12700">
            <a:solidFill>
              <a:srgbClr val="1B2A4A"/>
            </a:solidFill>
            <a:prstDash val="solid"/>
          </a:ln>
        </p:spPr>
      </p:sp>
      <p:sp>
        <p:nvSpPr>
          <p:cNvPr id="7" name="Text 5"/>
          <p:cNvSpPr/>
          <p:nvPr/>
        </p:nvSpPr>
        <p:spPr>
          <a:xfrm>
            <a:off x="274320" y="1828800"/>
            <a:ext cx="1371600" cy="411480"/>
          </a:xfrm>
          <a:prstGeom prst="rect">
            <a:avLst/>
          </a:prstGeom>
          <a:noFill/>
          <a:ln/>
        </p:spPr>
        <p:txBody>
          <a:bodyPr wrap="square" lIns="0" tIns="0" rIns="0" bIns="0" rtlCol="0" anchor="ctr"/>
          <a:lstStyle/>
          <a:p>
            <a:pPr algn="ctr" indent="0" marL="0">
              <a:buNone/>
            </a:pPr>
            <a:r>
              <a:rPr lang="en-US" sz="1000" b="1" dirty="0">
                <a:solidFill>
                  <a:srgbClr val="FFFFFF"/>
                </a:solidFill>
              </a:rPr>
              <a:t>Élève</a:t>
            </a:r>
            <a:endParaRPr lang="en-US" sz="1000" dirty="0"/>
          </a:p>
        </p:txBody>
      </p:sp>
      <p:sp>
        <p:nvSpPr>
          <p:cNvPr id="8" name="Shape 6"/>
          <p:cNvSpPr/>
          <p:nvPr/>
        </p:nvSpPr>
        <p:spPr>
          <a:xfrm>
            <a:off x="1645920" y="1828800"/>
            <a:ext cx="822960" cy="411480"/>
          </a:xfrm>
          <a:prstGeom prst="rect">
            <a:avLst/>
          </a:prstGeom>
          <a:solidFill>
            <a:srgbClr val="1B2A4A"/>
          </a:solidFill>
          <a:ln w="12700">
            <a:solidFill>
              <a:srgbClr val="1B2A4A"/>
            </a:solidFill>
            <a:prstDash val="solid"/>
          </a:ln>
        </p:spPr>
      </p:sp>
      <p:sp>
        <p:nvSpPr>
          <p:cNvPr id="9" name="Text 7"/>
          <p:cNvSpPr/>
          <p:nvPr/>
        </p:nvSpPr>
        <p:spPr>
          <a:xfrm>
            <a:off x="1645920" y="1828800"/>
            <a:ext cx="822960" cy="411480"/>
          </a:xfrm>
          <a:prstGeom prst="rect">
            <a:avLst/>
          </a:prstGeom>
          <a:noFill/>
          <a:ln/>
        </p:spPr>
        <p:txBody>
          <a:bodyPr wrap="square" lIns="0" tIns="0" rIns="0" bIns="0" rtlCol="0" anchor="ctr"/>
          <a:lstStyle/>
          <a:p>
            <a:pPr algn="ctr" indent="0" marL="0">
              <a:buNone/>
            </a:pPr>
            <a:r>
              <a:rPr lang="en-US" sz="1000" b="1" dirty="0">
                <a:solidFill>
                  <a:srgbClr val="FFFFFF"/>
                </a:solidFill>
              </a:rPr>
              <a:t>Date</a:t>
            </a:r>
            <a:endParaRPr lang="en-US" sz="1000" dirty="0"/>
          </a:p>
        </p:txBody>
      </p:sp>
      <p:sp>
        <p:nvSpPr>
          <p:cNvPr id="10" name="Shape 8"/>
          <p:cNvSpPr/>
          <p:nvPr/>
        </p:nvSpPr>
        <p:spPr>
          <a:xfrm>
            <a:off x="2468880" y="1828800"/>
            <a:ext cx="1554480" cy="411480"/>
          </a:xfrm>
          <a:prstGeom prst="rect">
            <a:avLst/>
          </a:prstGeom>
          <a:solidFill>
            <a:srgbClr val="1B2A4A"/>
          </a:solidFill>
          <a:ln w="12700">
            <a:solidFill>
              <a:srgbClr val="1B2A4A"/>
            </a:solidFill>
            <a:prstDash val="solid"/>
          </a:ln>
        </p:spPr>
      </p:sp>
      <p:sp>
        <p:nvSpPr>
          <p:cNvPr id="11" name="Text 9"/>
          <p:cNvSpPr/>
          <p:nvPr/>
        </p:nvSpPr>
        <p:spPr>
          <a:xfrm>
            <a:off x="2468880" y="1828800"/>
            <a:ext cx="1554480" cy="411480"/>
          </a:xfrm>
          <a:prstGeom prst="rect">
            <a:avLst/>
          </a:prstGeom>
          <a:noFill/>
          <a:ln/>
        </p:spPr>
        <p:txBody>
          <a:bodyPr wrap="square" lIns="0" tIns="0" rIns="0" bIns="0" rtlCol="0" anchor="ctr"/>
          <a:lstStyle/>
          <a:p>
            <a:pPr algn="ctr" indent="0" marL="0">
              <a:buNone/>
            </a:pPr>
            <a:r>
              <a:rPr lang="en-US" sz="1000" b="1" dirty="0">
                <a:solidFill>
                  <a:srgbClr val="FFFFFF"/>
                </a:solidFill>
              </a:rPr>
              <a:t>Texte utilisé</a:t>
            </a:r>
            <a:endParaRPr lang="en-US" sz="1000" dirty="0"/>
          </a:p>
        </p:txBody>
      </p:sp>
      <p:sp>
        <p:nvSpPr>
          <p:cNvPr id="12" name="Shape 10"/>
          <p:cNvSpPr/>
          <p:nvPr/>
        </p:nvSpPr>
        <p:spPr>
          <a:xfrm>
            <a:off x="4023360" y="1828800"/>
            <a:ext cx="777240" cy="411480"/>
          </a:xfrm>
          <a:prstGeom prst="rect">
            <a:avLst/>
          </a:prstGeom>
          <a:solidFill>
            <a:srgbClr val="1B2A4A"/>
          </a:solidFill>
          <a:ln w="12700">
            <a:solidFill>
              <a:srgbClr val="1B2A4A"/>
            </a:solidFill>
            <a:prstDash val="solid"/>
          </a:ln>
        </p:spPr>
      </p:sp>
      <p:sp>
        <p:nvSpPr>
          <p:cNvPr id="13" name="Text 11"/>
          <p:cNvSpPr/>
          <p:nvPr/>
        </p:nvSpPr>
        <p:spPr>
          <a:xfrm>
            <a:off x="4023360" y="1828800"/>
            <a:ext cx="777240" cy="411480"/>
          </a:xfrm>
          <a:prstGeom prst="rect">
            <a:avLst/>
          </a:prstGeom>
          <a:noFill/>
          <a:ln/>
        </p:spPr>
        <p:txBody>
          <a:bodyPr wrap="square" lIns="0" tIns="0" rIns="0" bIns="0" rtlCol="0" anchor="ctr"/>
          <a:lstStyle/>
          <a:p>
            <a:pPr algn="ctr" indent="0" marL="0">
              <a:buNone/>
            </a:pPr>
            <a:r>
              <a:rPr lang="en-US" sz="1000" b="1" dirty="0">
                <a:solidFill>
                  <a:srgbClr val="FFFFFF"/>
                </a:solidFill>
              </a:rPr>
              <a:t>Mots lus</a:t>
            </a:r>
            <a:endParaRPr lang="en-US" sz="1000" dirty="0"/>
          </a:p>
        </p:txBody>
      </p:sp>
      <p:sp>
        <p:nvSpPr>
          <p:cNvPr id="14" name="Shape 12"/>
          <p:cNvSpPr/>
          <p:nvPr/>
        </p:nvSpPr>
        <p:spPr>
          <a:xfrm>
            <a:off x="4800600" y="1828800"/>
            <a:ext cx="777240" cy="411480"/>
          </a:xfrm>
          <a:prstGeom prst="rect">
            <a:avLst/>
          </a:prstGeom>
          <a:solidFill>
            <a:srgbClr val="1B2A4A"/>
          </a:solidFill>
          <a:ln w="12700">
            <a:solidFill>
              <a:srgbClr val="1B2A4A"/>
            </a:solidFill>
            <a:prstDash val="solid"/>
          </a:ln>
        </p:spPr>
      </p:sp>
      <p:sp>
        <p:nvSpPr>
          <p:cNvPr id="15" name="Text 13"/>
          <p:cNvSpPr/>
          <p:nvPr/>
        </p:nvSpPr>
        <p:spPr>
          <a:xfrm>
            <a:off x="4800600" y="1828800"/>
            <a:ext cx="777240" cy="411480"/>
          </a:xfrm>
          <a:prstGeom prst="rect">
            <a:avLst/>
          </a:prstGeom>
          <a:noFill/>
          <a:ln/>
        </p:spPr>
        <p:txBody>
          <a:bodyPr wrap="square" lIns="0" tIns="0" rIns="0" bIns="0" rtlCol="0" anchor="ctr"/>
          <a:lstStyle/>
          <a:p>
            <a:pPr algn="ctr" indent="0" marL="0">
              <a:buNone/>
            </a:pPr>
            <a:r>
              <a:rPr lang="en-US" sz="1000" b="1" dirty="0">
                <a:solidFill>
                  <a:srgbClr val="FFFFFF"/>
                </a:solidFill>
              </a:rPr>
              <a:t>Erreurs</a:t>
            </a:r>
            <a:endParaRPr lang="en-US" sz="1000" dirty="0"/>
          </a:p>
        </p:txBody>
      </p:sp>
      <p:sp>
        <p:nvSpPr>
          <p:cNvPr id="16" name="Shape 14"/>
          <p:cNvSpPr/>
          <p:nvPr/>
        </p:nvSpPr>
        <p:spPr>
          <a:xfrm>
            <a:off x="5577840" y="1828800"/>
            <a:ext cx="685800" cy="411480"/>
          </a:xfrm>
          <a:prstGeom prst="rect">
            <a:avLst/>
          </a:prstGeom>
          <a:solidFill>
            <a:srgbClr val="1B2A4A"/>
          </a:solidFill>
          <a:ln w="12700">
            <a:solidFill>
              <a:srgbClr val="1B2A4A"/>
            </a:solidFill>
            <a:prstDash val="solid"/>
          </a:ln>
        </p:spPr>
      </p:sp>
      <p:sp>
        <p:nvSpPr>
          <p:cNvPr id="17" name="Text 15"/>
          <p:cNvSpPr/>
          <p:nvPr/>
        </p:nvSpPr>
        <p:spPr>
          <a:xfrm>
            <a:off x="5577840" y="1828800"/>
            <a:ext cx="685800" cy="411480"/>
          </a:xfrm>
          <a:prstGeom prst="rect">
            <a:avLst/>
          </a:prstGeom>
          <a:noFill/>
          <a:ln/>
        </p:spPr>
        <p:txBody>
          <a:bodyPr wrap="square" lIns="0" tIns="0" rIns="0" bIns="0" rtlCol="0" anchor="ctr"/>
          <a:lstStyle/>
          <a:p>
            <a:pPr algn="ctr" indent="0" marL="0">
              <a:buNone/>
            </a:pPr>
            <a:r>
              <a:rPr lang="en-US" sz="1000" b="1" dirty="0">
                <a:solidFill>
                  <a:srgbClr val="FFFFFF"/>
                </a:solidFill>
              </a:rPr>
              <a:t>MCLM</a:t>
            </a:r>
            <a:endParaRPr lang="en-US" sz="1000" dirty="0"/>
          </a:p>
        </p:txBody>
      </p:sp>
      <p:sp>
        <p:nvSpPr>
          <p:cNvPr id="18" name="Shape 16"/>
          <p:cNvSpPr/>
          <p:nvPr/>
        </p:nvSpPr>
        <p:spPr>
          <a:xfrm>
            <a:off x="6263640" y="1828800"/>
            <a:ext cx="1371600" cy="411480"/>
          </a:xfrm>
          <a:prstGeom prst="rect">
            <a:avLst/>
          </a:prstGeom>
          <a:solidFill>
            <a:srgbClr val="1B2A4A"/>
          </a:solidFill>
          <a:ln w="12700">
            <a:solidFill>
              <a:srgbClr val="1B2A4A"/>
            </a:solidFill>
            <a:prstDash val="solid"/>
          </a:ln>
        </p:spPr>
      </p:sp>
      <p:sp>
        <p:nvSpPr>
          <p:cNvPr id="19" name="Text 17"/>
          <p:cNvSpPr/>
          <p:nvPr/>
        </p:nvSpPr>
        <p:spPr>
          <a:xfrm>
            <a:off x="6263640" y="1828800"/>
            <a:ext cx="1371600" cy="411480"/>
          </a:xfrm>
          <a:prstGeom prst="rect">
            <a:avLst/>
          </a:prstGeom>
          <a:noFill/>
          <a:ln/>
        </p:spPr>
        <p:txBody>
          <a:bodyPr wrap="square" lIns="0" tIns="0" rIns="0" bIns="0" rtlCol="0" anchor="ctr"/>
          <a:lstStyle/>
          <a:p>
            <a:pPr algn="ctr" indent="0" marL="0">
              <a:buNone/>
            </a:pPr>
            <a:r>
              <a:rPr lang="en-US" sz="1000" b="1" dirty="0">
                <a:solidFill>
                  <a:srgbClr val="FFFFFF"/>
                </a:solidFill>
              </a:rPr>
              <a:t>Niveau</a:t>
            </a:r>
            <a:endParaRPr lang="en-US" sz="1000" dirty="0"/>
          </a:p>
        </p:txBody>
      </p:sp>
      <p:sp>
        <p:nvSpPr>
          <p:cNvPr id="20" name="Shape 18"/>
          <p:cNvSpPr/>
          <p:nvPr/>
        </p:nvSpPr>
        <p:spPr>
          <a:xfrm>
            <a:off x="274320" y="2240280"/>
            <a:ext cx="1371600" cy="338328"/>
          </a:xfrm>
          <a:prstGeom prst="rect">
            <a:avLst/>
          </a:prstGeom>
          <a:solidFill>
            <a:srgbClr val="FFFFFF"/>
          </a:solidFill>
          <a:ln w="12700">
            <a:solidFill>
              <a:srgbClr val="E8ECF0"/>
            </a:solidFill>
            <a:prstDash val="solid"/>
          </a:ln>
        </p:spPr>
      </p:sp>
      <p:sp>
        <p:nvSpPr>
          <p:cNvPr id="21" name="Text 19"/>
          <p:cNvSpPr/>
          <p:nvPr/>
        </p:nvSpPr>
        <p:spPr>
          <a:xfrm>
            <a:off x="274320" y="2240280"/>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Élève 1</a:t>
            </a:r>
            <a:endParaRPr lang="en-US" sz="1000" dirty="0"/>
          </a:p>
        </p:txBody>
      </p:sp>
      <p:sp>
        <p:nvSpPr>
          <p:cNvPr id="22" name="Shape 20"/>
          <p:cNvSpPr/>
          <p:nvPr/>
        </p:nvSpPr>
        <p:spPr>
          <a:xfrm>
            <a:off x="1645920" y="2240280"/>
            <a:ext cx="822960" cy="338328"/>
          </a:xfrm>
          <a:prstGeom prst="rect">
            <a:avLst/>
          </a:prstGeom>
          <a:solidFill>
            <a:srgbClr val="FFFFFF"/>
          </a:solidFill>
          <a:ln w="12700">
            <a:solidFill>
              <a:srgbClr val="E8ECF0"/>
            </a:solidFill>
            <a:prstDash val="solid"/>
          </a:ln>
        </p:spPr>
      </p:sp>
      <p:sp>
        <p:nvSpPr>
          <p:cNvPr id="23" name="Text 21"/>
          <p:cNvSpPr/>
          <p:nvPr/>
        </p:nvSpPr>
        <p:spPr>
          <a:xfrm>
            <a:off x="1645920" y="2240280"/>
            <a:ext cx="822960" cy="338328"/>
          </a:xfrm>
          <a:prstGeom prst="rect">
            <a:avLst/>
          </a:prstGeom>
          <a:noFill/>
          <a:ln/>
        </p:spPr>
        <p:txBody>
          <a:bodyPr wrap="square" lIns="0" tIns="0" rIns="0" bIns="0" rtlCol="0" anchor="ctr"/>
          <a:lstStyle/>
          <a:p>
            <a:pPr algn="ctr" indent="0" marL="0">
              <a:buNone/>
            </a:pPr>
            <a:r>
              <a:rPr lang="en-US" sz="1000" dirty="0">
                <a:solidFill>
                  <a:srgbClr val="1B2A4A"/>
                </a:solidFill>
              </a:rPr>
              <a:t>01/10</a:t>
            </a:r>
            <a:endParaRPr lang="en-US" sz="1000" dirty="0"/>
          </a:p>
        </p:txBody>
      </p:sp>
      <p:sp>
        <p:nvSpPr>
          <p:cNvPr id="24" name="Shape 22"/>
          <p:cNvSpPr/>
          <p:nvPr/>
        </p:nvSpPr>
        <p:spPr>
          <a:xfrm>
            <a:off x="2468880" y="2240280"/>
            <a:ext cx="1554480" cy="338328"/>
          </a:xfrm>
          <a:prstGeom prst="rect">
            <a:avLst/>
          </a:prstGeom>
          <a:solidFill>
            <a:srgbClr val="FFFFFF"/>
          </a:solidFill>
          <a:ln w="12700">
            <a:solidFill>
              <a:srgbClr val="E8ECF0"/>
            </a:solidFill>
            <a:prstDash val="solid"/>
          </a:ln>
        </p:spPr>
      </p:sp>
      <p:sp>
        <p:nvSpPr>
          <p:cNvPr id="25" name="Text 23"/>
          <p:cNvSpPr/>
          <p:nvPr/>
        </p:nvSpPr>
        <p:spPr>
          <a:xfrm>
            <a:off x="2468880" y="2240280"/>
            <a:ext cx="1554480" cy="338328"/>
          </a:xfrm>
          <a:prstGeom prst="rect">
            <a:avLst/>
          </a:prstGeom>
          <a:noFill/>
          <a:ln/>
        </p:spPr>
        <p:txBody>
          <a:bodyPr wrap="square" lIns="0" tIns="0" rIns="0" bIns="0" rtlCol="0" anchor="ctr"/>
          <a:lstStyle/>
          <a:p>
            <a:pPr algn="ctr" indent="0" marL="0">
              <a:buNone/>
            </a:pPr>
            <a:r>
              <a:rPr lang="en-US" sz="1000" dirty="0">
                <a:solidFill>
                  <a:srgbClr val="1B2A4A"/>
                </a:solidFill>
              </a:rPr>
              <a:t>Texte A</a:t>
            </a:r>
            <a:endParaRPr lang="en-US" sz="1000" dirty="0"/>
          </a:p>
        </p:txBody>
      </p:sp>
      <p:sp>
        <p:nvSpPr>
          <p:cNvPr id="26" name="Shape 24"/>
          <p:cNvSpPr/>
          <p:nvPr/>
        </p:nvSpPr>
        <p:spPr>
          <a:xfrm>
            <a:off x="4023360" y="2240280"/>
            <a:ext cx="777240" cy="338328"/>
          </a:xfrm>
          <a:prstGeom prst="rect">
            <a:avLst/>
          </a:prstGeom>
          <a:solidFill>
            <a:srgbClr val="FFFFFF"/>
          </a:solidFill>
          <a:ln w="12700">
            <a:solidFill>
              <a:srgbClr val="E8ECF0"/>
            </a:solidFill>
            <a:prstDash val="solid"/>
          </a:ln>
        </p:spPr>
      </p:sp>
      <p:sp>
        <p:nvSpPr>
          <p:cNvPr id="27" name="Text 25"/>
          <p:cNvSpPr/>
          <p:nvPr/>
        </p:nvSpPr>
        <p:spPr>
          <a:xfrm>
            <a:off x="4023360" y="2240280"/>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87</a:t>
            </a:r>
            <a:endParaRPr lang="en-US" sz="1000" dirty="0"/>
          </a:p>
        </p:txBody>
      </p:sp>
      <p:sp>
        <p:nvSpPr>
          <p:cNvPr id="28" name="Shape 26"/>
          <p:cNvSpPr/>
          <p:nvPr/>
        </p:nvSpPr>
        <p:spPr>
          <a:xfrm>
            <a:off x="4800600" y="2240280"/>
            <a:ext cx="777240" cy="338328"/>
          </a:xfrm>
          <a:prstGeom prst="rect">
            <a:avLst/>
          </a:prstGeom>
          <a:solidFill>
            <a:srgbClr val="FFFFFF"/>
          </a:solidFill>
          <a:ln w="12700">
            <a:solidFill>
              <a:srgbClr val="E8ECF0"/>
            </a:solidFill>
            <a:prstDash val="solid"/>
          </a:ln>
        </p:spPr>
      </p:sp>
      <p:sp>
        <p:nvSpPr>
          <p:cNvPr id="29" name="Text 27"/>
          <p:cNvSpPr/>
          <p:nvPr/>
        </p:nvSpPr>
        <p:spPr>
          <a:xfrm>
            <a:off x="4800600" y="2240280"/>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4</a:t>
            </a:r>
            <a:endParaRPr lang="en-US" sz="1000" dirty="0"/>
          </a:p>
        </p:txBody>
      </p:sp>
      <p:sp>
        <p:nvSpPr>
          <p:cNvPr id="30" name="Shape 28"/>
          <p:cNvSpPr/>
          <p:nvPr/>
        </p:nvSpPr>
        <p:spPr>
          <a:xfrm>
            <a:off x="5577840" y="2240280"/>
            <a:ext cx="685800" cy="338328"/>
          </a:xfrm>
          <a:prstGeom prst="rect">
            <a:avLst/>
          </a:prstGeom>
          <a:solidFill>
            <a:srgbClr val="FFFFFF"/>
          </a:solidFill>
          <a:ln w="12700">
            <a:solidFill>
              <a:srgbClr val="E8ECF0"/>
            </a:solidFill>
            <a:prstDash val="solid"/>
          </a:ln>
        </p:spPr>
      </p:sp>
      <p:sp>
        <p:nvSpPr>
          <p:cNvPr id="31" name="Text 29"/>
          <p:cNvSpPr/>
          <p:nvPr/>
        </p:nvSpPr>
        <p:spPr>
          <a:xfrm>
            <a:off x="5577840" y="2240280"/>
            <a:ext cx="685800" cy="338328"/>
          </a:xfrm>
          <a:prstGeom prst="rect">
            <a:avLst/>
          </a:prstGeom>
          <a:noFill/>
          <a:ln/>
        </p:spPr>
        <p:txBody>
          <a:bodyPr wrap="square" lIns="0" tIns="0" rIns="0" bIns="0" rtlCol="0" anchor="ctr"/>
          <a:lstStyle/>
          <a:p>
            <a:pPr algn="ctr" indent="0" marL="0">
              <a:buNone/>
            </a:pPr>
            <a:r>
              <a:rPr lang="en-US" sz="1000" dirty="0">
                <a:solidFill>
                  <a:srgbClr val="1B2A4A"/>
                </a:solidFill>
              </a:rPr>
              <a:t>83</a:t>
            </a:r>
            <a:endParaRPr lang="en-US" sz="1000" dirty="0"/>
          </a:p>
        </p:txBody>
      </p:sp>
      <p:sp>
        <p:nvSpPr>
          <p:cNvPr id="32" name="Shape 30"/>
          <p:cNvSpPr/>
          <p:nvPr/>
        </p:nvSpPr>
        <p:spPr>
          <a:xfrm>
            <a:off x="6263640" y="2240280"/>
            <a:ext cx="1371600" cy="338328"/>
          </a:xfrm>
          <a:prstGeom prst="rect">
            <a:avLst/>
          </a:prstGeom>
          <a:solidFill>
            <a:srgbClr val="FFFFFF"/>
          </a:solidFill>
          <a:ln w="12700">
            <a:solidFill>
              <a:srgbClr val="E8ECF0"/>
            </a:solidFill>
            <a:prstDash val="solid"/>
          </a:ln>
        </p:spPr>
      </p:sp>
      <p:sp>
        <p:nvSpPr>
          <p:cNvPr id="33" name="Text 31"/>
          <p:cNvSpPr/>
          <p:nvPr/>
        </p:nvSpPr>
        <p:spPr>
          <a:xfrm>
            <a:off x="6263640" y="2240280"/>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Attendu ✓</a:t>
            </a:r>
            <a:endParaRPr lang="en-US" sz="1000" dirty="0"/>
          </a:p>
        </p:txBody>
      </p:sp>
      <p:sp>
        <p:nvSpPr>
          <p:cNvPr id="34" name="Shape 32"/>
          <p:cNvSpPr/>
          <p:nvPr/>
        </p:nvSpPr>
        <p:spPr>
          <a:xfrm>
            <a:off x="274320" y="2587752"/>
            <a:ext cx="1371600" cy="338328"/>
          </a:xfrm>
          <a:prstGeom prst="rect">
            <a:avLst/>
          </a:prstGeom>
          <a:solidFill>
            <a:srgbClr val="EEF2F7"/>
          </a:solidFill>
          <a:ln w="12700">
            <a:solidFill>
              <a:srgbClr val="E8ECF0"/>
            </a:solidFill>
            <a:prstDash val="solid"/>
          </a:ln>
        </p:spPr>
      </p:sp>
      <p:sp>
        <p:nvSpPr>
          <p:cNvPr id="35" name="Text 33"/>
          <p:cNvSpPr/>
          <p:nvPr/>
        </p:nvSpPr>
        <p:spPr>
          <a:xfrm>
            <a:off x="274320" y="2587752"/>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Élève 2</a:t>
            </a:r>
            <a:endParaRPr lang="en-US" sz="1000" dirty="0"/>
          </a:p>
        </p:txBody>
      </p:sp>
      <p:sp>
        <p:nvSpPr>
          <p:cNvPr id="36" name="Shape 34"/>
          <p:cNvSpPr/>
          <p:nvPr/>
        </p:nvSpPr>
        <p:spPr>
          <a:xfrm>
            <a:off x="1645920" y="2587752"/>
            <a:ext cx="822960" cy="338328"/>
          </a:xfrm>
          <a:prstGeom prst="rect">
            <a:avLst/>
          </a:prstGeom>
          <a:solidFill>
            <a:srgbClr val="EEF2F7"/>
          </a:solidFill>
          <a:ln w="12700">
            <a:solidFill>
              <a:srgbClr val="E8ECF0"/>
            </a:solidFill>
            <a:prstDash val="solid"/>
          </a:ln>
        </p:spPr>
      </p:sp>
      <p:sp>
        <p:nvSpPr>
          <p:cNvPr id="37" name="Text 35"/>
          <p:cNvSpPr/>
          <p:nvPr/>
        </p:nvSpPr>
        <p:spPr>
          <a:xfrm>
            <a:off x="1645920" y="2587752"/>
            <a:ext cx="822960" cy="338328"/>
          </a:xfrm>
          <a:prstGeom prst="rect">
            <a:avLst/>
          </a:prstGeom>
          <a:noFill/>
          <a:ln/>
        </p:spPr>
        <p:txBody>
          <a:bodyPr wrap="square" lIns="0" tIns="0" rIns="0" bIns="0" rtlCol="0" anchor="ctr"/>
          <a:lstStyle/>
          <a:p>
            <a:pPr algn="ctr" indent="0" marL="0">
              <a:buNone/>
            </a:pPr>
            <a:r>
              <a:rPr lang="en-US" sz="1000" dirty="0">
                <a:solidFill>
                  <a:srgbClr val="1B2A4A"/>
                </a:solidFill>
              </a:rPr>
              <a:t>01/10</a:t>
            </a:r>
            <a:endParaRPr lang="en-US" sz="1000" dirty="0"/>
          </a:p>
        </p:txBody>
      </p:sp>
      <p:sp>
        <p:nvSpPr>
          <p:cNvPr id="38" name="Shape 36"/>
          <p:cNvSpPr/>
          <p:nvPr/>
        </p:nvSpPr>
        <p:spPr>
          <a:xfrm>
            <a:off x="2468880" y="2587752"/>
            <a:ext cx="1554480" cy="338328"/>
          </a:xfrm>
          <a:prstGeom prst="rect">
            <a:avLst/>
          </a:prstGeom>
          <a:solidFill>
            <a:srgbClr val="EEF2F7"/>
          </a:solidFill>
          <a:ln w="12700">
            <a:solidFill>
              <a:srgbClr val="E8ECF0"/>
            </a:solidFill>
            <a:prstDash val="solid"/>
          </a:ln>
        </p:spPr>
      </p:sp>
      <p:sp>
        <p:nvSpPr>
          <p:cNvPr id="39" name="Text 37"/>
          <p:cNvSpPr/>
          <p:nvPr/>
        </p:nvSpPr>
        <p:spPr>
          <a:xfrm>
            <a:off x="2468880" y="2587752"/>
            <a:ext cx="1554480" cy="338328"/>
          </a:xfrm>
          <a:prstGeom prst="rect">
            <a:avLst/>
          </a:prstGeom>
          <a:noFill/>
          <a:ln/>
        </p:spPr>
        <p:txBody>
          <a:bodyPr wrap="square" lIns="0" tIns="0" rIns="0" bIns="0" rtlCol="0" anchor="ctr"/>
          <a:lstStyle/>
          <a:p>
            <a:pPr algn="ctr" indent="0" marL="0">
              <a:buNone/>
            </a:pPr>
            <a:r>
              <a:rPr lang="en-US" sz="1000" dirty="0">
                <a:solidFill>
                  <a:srgbClr val="1B2A4A"/>
                </a:solidFill>
              </a:rPr>
              <a:t>Texte A</a:t>
            </a:r>
            <a:endParaRPr lang="en-US" sz="1000" dirty="0"/>
          </a:p>
        </p:txBody>
      </p:sp>
      <p:sp>
        <p:nvSpPr>
          <p:cNvPr id="40" name="Shape 38"/>
          <p:cNvSpPr/>
          <p:nvPr/>
        </p:nvSpPr>
        <p:spPr>
          <a:xfrm>
            <a:off x="4023360" y="2587752"/>
            <a:ext cx="777240" cy="338328"/>
          </a:xfrm>
          <a:prstGeom prst="rect">
            <a:avLst/>
          </a:prstGeom>
          <a:solidFill>
            <a:srgbClr val="EEF2F7"/>
          </a:solidFill>
          <a:ln w="12700">
            <a:solidFill>
              <a:srgbClr val="E8ECF0"/>
            </a:solidFill>
            <a:prstDash val="solid"/>
          </a:ln>
        </p:spPr>
      </p:sp>
      <p:sp>
        <p:nvSpPr>
          <p:cNvPr id="41" name="Text 39"/>
          <p:cNvSpPr/>
          <p:nvPr/>
        </p:nvSpPr>
        <p:spPr>
          <a:xfrm>
            <a:off x="4023360" y="2587752"/>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52</a:t>
            </a:r>
            <a:endParaRPr lang="en-US" sz="1000" dirty="0"/>
          </a:p>
        </p:txBody>
      </p:sp>
      <p:sp>
        <p:nvSpPr>
          <p:cNvPr id="42" name="Shape 40"/>
          <p:cNvSpPr/>
          <p:nvPr/>
        </p:nvSpPr>
        <p:spPr>
          <a:xfrm>
            <a:off x="4800600" y="2587752"/>
            <a:ext cx="777240" cy="338328"/>
          </a:xfrm>
          <a:prstGeom prst="rect">
            <a:avLst/>
          </a:prstGeom>
          <a:solidFill>
            <a:srgbClr val="EEF2F7"/>
          </a:solidFill>
          <a:ln w="12700">
            <a:solidFill>
              <a:srgbClr val="E8ECF0"/>
            </a:solidFill>
            <a:prstDash val="solid"/>
          </a:ln>
        </p:spPr>
      </p:sp>
      <p:sp>
        <p:nvSpPr>
          <p:cNvPr id="43" name="Text 41"/>
          <p:cNvSpPr/>
          <p:nvPr/>
        </p:nvSpPr>
        <p:spPr>
          <a:xfrm>
            <a:off x="4800600" y="2587752"/>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8</a:t>
            </a:r>
            <a:endParaRPr lang="en-US" sz="1000" dirty="0"/>
          </a:p>
        </p:txBody>
      </p:sp>
      <p:sp>
        <p:nvSpPr>
          <p:cNvPr id="44" name="Shape 42"/>
          <p:cNvSpPr/>
          <p:nvPr/>
        </p:nvSpPr>
        <p:spPr>
          <a:xfrm>
            <a:off x="5577840" y="2587752"/>
            <a:ext cx="685800" cy="338328"/>
          </a:xfrm>
          <a:prstGeom prst="rect">
            <a:avLst/>
          </a:prstGeom>
          <a:solidFill>
            <a:srgbClr val="EEF2F7"/>
          </a:solidFill>
          <a:ln w="12700">
            <a:solidFill>
              <a:srgbClr val="E8ECF0"/>
            </a:solidFill>
            <a:prstDash val="solid"/>
          </a:ln>
        </p:spPr>
      </p:sp>
      <p:sp>
        <p:nvSpPr>
          <p:cNvPr id="45" name="Text 43"/>
          <p:cNvSpPr/>
          <p:nvPr/>
        </p:nvSpPr>
        <p:spPr>
          <a:xfrm>
            <a:off x="5577840" y="2587752"/>
            <a:ext cx="685800" cy="338328"/>
          </a:xfrm>
          <a:prstGeom prst="rect">
            <a:avLst/>
          </a:prstGeom>
          <a:noFill/>
          <a:ln/>
        </p:spPr>
        <p:txBody>
          <a:bodyPr wrap="square" lIns="0" tIns="0" rIns="0" bIns="0" rtlCol="0" anchor="ctr"/>
          <a:lstStyle/>
          <a:p>
            <a:pPr algn="ctr" indent="0" marL="0">
              <a:buNone/>
            </a:pPr>
            <a:r>
              <a:rPr lang="en-US" sz="1000" dirty="0">
                <a:solidFill>
                  <a:srgbClr val="1B2A4A"/>
                </a:solidFill>
              </a:rPr>
              <a:t>44</a:t>
            </a:r>
            <a:endParaRPr lang="en-US" sz="1000" dirty="0"/>
          </a:p>
        </p:txBody>
      </p:sp>
      <p:sp>
        <p:nvSpPr>
          <p:cNvPr id="46" name="Shape 44"/>
          <p:cNvSpPr/>
          <p:nvPr/>
        </p:nvSpPr>
        <p:spPr>
          <a:xfrm>
            <a:off x="6263640" y="2587752"/>
            <a:ext cx="1371600" cy="338328"/>
          </a:xfrm>
          <a:prstGeom prst="rect">
            <a:avLst/>
          </a:prstGeom>
          <a:solidFill>
            <a:srgbClr val="EEF2F7"/>
          </a:solidFill>
          <a:ln w="12700">
            <a:solidFill>
              <a:srgbClr val="E8ECF0"/>
            </a:solidFill>
            <a:prstDash val="solid"/>
          </a:ln>
        </p:spPr>
      </p:sp>
      <p:sp>
        <p:nvSpPr>
          <p:cNvPr id="47" name="Text 45"/>
          <p:cNvSpPr/>
          <p:nvPr/>
        </p:nvSpPr>
        <p:spPr>
          <a:xfrm>
            <a:off x="6263640" y="2587752"/>
            <a:ext cx="1371600" cy="338328"/>
          </a:xfrm>
          <a:prstGeom prst="rect">
            <a:avLst/>
          </a:prstGeom>
          <a:noFill/>
          <a:ln/>
        </p:spPr>
        <p:txBody>
          <a:bodyPr wrap="square" lIns="0" tIns="0" rIns="0" bIns="0" rtlCol="0" anchor="ctr"/>
          <a:lstStyle/>
          <a:p>
            <a:pPr algn="ctr" indent="0" marL="0">
              <a:buNone/>
            </a:pPr>
            <a:r>
              <a:rPr lang="en-US" sz="1000" dirty="0">
                <a:solidFill>
                  <a:srgbClr val="C0392B"/>
                </a:solidFill>
              </a:rPr>
              <a:t>&lt; Attendu ⚠</a:t>
            </a:r>
            <a:endParaRPr lang="en-US" sz="1000" dirty="0"/>
          </a:p>
        </p:txBody>
      </p:sp>
      <p:sp>
        <p:nvSpPr>
          <p:cNvPr id="48" name="Shape 46"/>
          <p:cNvSpPr/>
          <p:nvPr/>
        </p:nvSpPr>
        <p:spPr>
          <a:xfrm>
            <a:off x="274320" y="2935224"/>
            <a:ext cx="1371600" cy="338328"/>
          </a:xfrm>
          <a:prstGeom prst="rect">
            <a:avLst/>
          </a:prstGeom>
          <a:solidFill>
            <a:srgbClr val="FFFFFF"/>
          </a:solidFill>
          <a:ln w="12700">
            <a:solidFill>
              <a:srgbClr val="E8ECF0"/>
            </a:solidFill>
            <a:prstDash val="solid"/>
          </a:ln>
        </p:spPr>
      </p:sp>
      <p:sp>
        <p:nvSpPr>
          <p:cNvPr id="49" name="Text 47"/>
          <p:cNvSpPr/>
          <p:nvPr/>
        </p:nvSpPr>
        <p:spPr>
          <a:xfrm>
            <a:off x="274320" y="2935224"/>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Élève 3</a:t>
            </a:r>
            <a:endParaRPr lang="en-US" sz="1000" dirty="0"/>
          </a:p>
        </p:txBody>
      </p:sp>
      <p:sp>
        <p:nvSpPr>
          <p:cNvPr id="50" name="Shape 48"/>
          <p:cNvSpPr/>
          <p:nvPr/>
        </p:nvSpPr>
        <p:spPr>
          <a:xfrm>
            <a:off x="1645920" y="2935224"/>
            <a:ext cx="822960" cy="338328"/>
          </a:xfrm>
          <a:prstGeom prst="rect">
            <a:avLst/>
          </a:prstGeom>
          <a:solidFill>
            <a:srgbClr val="FFFFFF"/>
          </a:solidFill>
          <a:ln w="12700">
            <a:solidFill>
              <a:srgbClr val="E8ECF0"/>
            </a:solidFill>
            <a:prstDash val="solid"/>
          </a:ln>
        </p:spPr>
      </p:sp>
      <p:sp>
        <p:nvSpPr>
          <p:cNvPr id="51" name="Text 49"/>
          <p:cNvSpPr/>
          <p:nvPr/>
        </p:nvSpPr>
        <p:spPr>
          <a:xfrm>
            <a:off x="1645920" y="2935224"/>
            <a:ext cx="822960" cy="338328"/>
          </a:xfrm>
          <a:prstGeom prst="rect">
            <a:avLst/>
          </a:prstGeom>
          <a:noFill/>
          <a:ln/>
        </p:spPr>
        <p:txBody>
          <a:bodyPr wrap="square" lIns="0" tIns="0" rIns="0" bIns="0" rtlCol="0" anchor="ctr"/>
          <a:lstStyle/>
          <a:p>
            <a:pPr algn="ctr" indent="0" marL="0">
              <a:buNone/>
            </a:pPr>
            <a:r>
              <a:rPr lang="en-US" sz="1000" dirty="0">
                <a:solidFill>
                  <a:srgbClr val="1B2A4A"/>
                </a:solidFill>
              </a:rPr>
              <a:t>01/10</a:t>
            </a:r>
            <a:endParaRPr lang="en-US" sz="1000" dirty="0"/>
          </a:p>
        </p:txBody>
      </p:sp>
      <p:sp>
        <p:nvSpPr>
          <p:cNvPr id="52" name="Shape 50"/>
          <p:cNvSpPr/>
          <p:nvPr/>
        </p:nvSpPr>
        <p:spPr>
          <a:xfrm>
            <a:off x="2468880" y="2935224"/>
            <a:ext cx="1554480" cy="338328"/>
          </a:xfrm>
          <a:prstGeom prst="rect">
            <a:avLst/>
          </a:prstGeom>
          <a:solidFill>
            <a:srgbClr val="FFFFFF"/>
          </a:solidFill>
          <a:ln w="12700">
            <a:solidFill>
              <a:srgbClr val="E8ECF0"/>
            </a:solidFill>
            <a:prstDash val="solid"/>
          </a:ln>
        </p:spPr>
      </p:sp>
      <p:sp>
        <p:nvSpPr>
          <p:cNvPr id="53" name="Text 51"/>
          <p:cNvSpPr/>
          <p:nvPr/>
        </p:nvSpPr>
        <p:spPr>
          <a:xfrm>
            <a:off x="2468880" y="2935224"/>
            <a:ext cx="1554480" cy="338328"/>
          </a:xfrm>
          <a:prstGeom prst="rect">
            <a:avLst/>
          </a:prstGeom>
          <a:noFill/>
          <a:ln/>
        </p:spPr>
        <p:txBody>
          <a:bodyPr wrap="square" lIns="0" tIns="0" rIns="0" bIns="0" rtlCol="0" anchor="ctr"/>
          <a:lstStyle/>
          <a:p>
            <a:pPr algn="ctr" indent="0" marL="0">
              <a:buNone/>
            </a:pPr>
            <a:r>
              <a:rPr lang="en-US" sz="1000" dirty="0">
                <a:solidFill>
                  <a:srgbClr val="1B2A4A"/>
                </a:solidFill>
              </a:rPr>
              <a:t>Texte A</a:t>
            </a:r>
            <a:endParaRPr lang="en-US" sz="1000" dirty="0"/>
          </a:p>
        </p:txBody>
      </p:sp>
      <p:sp>
        <p:nvSpPr>
          <p:cNvPr id="54" name="Shape 52"/>
          <p:cNvSpPr/>
          <p:nvPr/>
        </p:nvSpPr>
        <p:spPr>
          <a:xfrm>
            <a:off x="4023360" y="2935224"/>
            <a:ext cx="777240" cy="338328"/>
          </a:xfrm>
          <a:prstGeom prst="rect">
            <a:avLst/>
          </a:prstGeom>
          <a:solidFill>
            <a:srgbClr val="FFFFFF"/>
          </a:solidFill>
          <a:ln w="12700">
            <a:solidFill>
              <a:srgbClr val="E8ECF0"/>
            </a:solidFill>
            <a:prstDash val="solid"/>
          </a:ln>
        </p:spPr>
      </p:sp>
      <p:sp>
        <p:nvSpPr>
          <p:cNvPr id="55" name="Text 53"/>
          <p:cNvSpPr/>
          <p:nvPr/>
        </p:nvSpPr>
        <p:spPr>
          <a:xfrm>
            <a:off x="4023360" y="2935224"/>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115</a:t>
            </a:r>
            <a:endParaRPr lang="en-US" sz="1000" dirty="0"/>
          </a:p>
        </p:txBody>
      </p:sp>
      <p:sp>
        <p:nvSpPr>
          <p:cNvPr id="56" name="Shape 54"/>
          <p:cNvSpPr/>
          <p:nvPr/>
        </p:nvSpPr>
        <p:spPr>
          <a:xfrm>
            <a:off x="4800600" y="2935224"/>
            <a:ext cx="777240" cy="338328"/>
          </a:xfrm>
          <a:prstGeom prst="rect">
            <a:avLst/>
          </a:prstGeom>
          <a:solidFill>
            <a:srgbClr val="FFFFFF"/>
          </a:solidFill>
          <a:ln w="12700">
            <a:solidFill>
              <a:srgbClr val="E8ECF0"/>
            </a:solidFill>
            <a:prstDash val="solid"/>
          </a:ln>
        </p:spPr>
      </p:sp>
      <p:sp>
        <p:nvSpPr>
          <p:cNvPr id="57" name="Text 55"/>
          <p:cNvSpPr/>
          <p:nvPr/>
        </p:nvSpPr>
        <p:spPr>
          <a:xfrm>
            <a:off x="4800600" y="2935224"/>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2</a:t>
            </a:r>
            <a:endParaRPr lang="en-US" sz="1000" dirty="0"/>
          </a:p>
        </p:txBody>
      </p:sp>
      <p:sp>
        <p:nvSpPr>
          <p:cNvPr id="58" name="Shape 56"/>
          <p:cNvSpPr/>
          <p:nvPr/>
        </p:nvSpPr>
        <p:spPr>
          <a:xfrm>
            <a:off x="5577840" y="2935224"/>
            <a:ext cx="685800" cy="338328"/>
          </a:xfrm>
          <a:prstGeom prst="rect">
            <a:avLst/>
          </a:prstGeom>
          <a:solidFill>
            <a:srgbClr val="FFFFFF"/>
          </a:solidFill>
          <a:ln w="12700">
            <a:solidFill>
              <a:srgbClr val="E8ECF0"/>
            </a:solidFill>
            <a:prstDash val="solid"/>
          </a:ln>
        </p:spPr>
      </p:sp>
      <p:sp>
        <p:nvSpPr>
          <p:cNvPr id="59" name="Text 57"/>
          <p:cNvSpPr/>
          <p:nvPr/>
        </p:nvSpPr>
        <p:spPr>
          <a:xfrm>
            <a:off x="5577840" y="2935224"/>
            <a:ext cx="685800" cy="338328"/>
          </a:xfrm>
          <a:prstGeom prst="rect">
            <a:avLst/>
          </a:prstGeom>
          <a:noFill/>
          <a:ln/>
        </p:spPr>
        <p:txBody>
          <a:bodyPr wrap="square" lIns="0" tIns="0" rIns="0" bIns="0" rtlCol="0" anchor="ctr"/>
          <a:lstStyle/>
          <a:p>
            <a:pPr algn="ctr" indent="0" marL="0">
              <a:buNone/>
            </a:pPr>
            <a:r>
              <a:rPr lang="en-US" sz="1000" dirty="0">
                <a:solidFill>
                  <a:srgbClr val="1B2A4A"/>
                </a:solidFill>
              </a:rPr>
              <a:t>113</a:t>
            </a:r>
            <a:endParaRPr lang="en-US" sz="1000" dirty="0"/>
          </a:p>
        </p:txBody>
      </p:sp>
      <p:sp>
        <p:nvSpPr>
          <p:cNvPr id="60" name="Shape 58"/>
          <p:cNvSpPr/>
          <p:nvPr/>
        </p:nvSpPr>
        <p:spPr>
          <a:xfrm>
            <a:off x="6263640" y="2935224"/>
            <a:ext cx="1371600" cy="338328"/>
          </a:xfrm>
          <a:prstGeom prst="rect">
            <a:avLst/>
          </a:prstGeom>
          <a:solidFill>
            <a:srgbClr val="FFFFFF"/>
          </a:solidFill>
          <a:ln w="12700">
            <a:solidFill>
              <a:srgbClr val="E8ECF0"/>
            </a:solidFill>
            <a:prstDash val="solid"/>
          </a:ln>
        </p:spPr>
      </p:sp>
      <p:sp>
        <p:nvSpPr>
          <p:cNvPr id="61" name="Text 59"/>
          <p:cNvSpPr/>
          <p:nvPr/>
        </p:nvSpPr>
        <p:spPr>
          <a:xfrm>
            <a:off x="6263640" y="2935224"/>
            <a:ext cx="1371600" cy="338328"/>
          </a:xfrm>
          <a:prstGeom prst="rect">
            <a:avLst/>
          </a:prstGeom>
          <a:noFill/>
          <a:ln/>
        </p:spPr>
        <p:txBody>
          <a:bodyPr wrap="square" lIns="0" tIns="0" rIns="0" bIns="0" rtlCol="0" anchor="ctr"/>
          <a:lstStyle/>
          <a:p>
            <a:pPr algn="ctr" indent="0" marL="0">
              <a:buNone/>
            </a:pPr>
            <a:r>
              <a:rPr lang="en-US" sz="1000" dirty="0">
                <a:solidFill>
                  <a:srgbClr val="1A7A4A"/>
                </a:solidFill>
              </a:rPr>
              <a:t>Excellent ★</a:t>
            </a:r>
            <a:endParaRPr lang="en-US" sz="1000" dirty="0"/>
          </a:p>
        </p:txBody>
      </p:sp>
      <p:sp>
        <p:nvSpPr>
          <p:cNvPr id="62" name="Shape 60"/>
          <p:cNvSpPr/>
          <p:nvPr/>
        </p:nvSpPr>
        <p:spPr>
          <a:xfrm>
            <a:off x="274320" y="3282696"/>
            <a:ext cx="1371600" cy="338328"/>
          </a:xfrm>
          <a:prstGeom prst="rect">
            <a:avLst/>
          </a:prstGeom>
          <a:solidFill>
            <a:srgbClr val="EEF2F7"/>
          </a:solidFill>
          <a:ln w="12700">
            <a:solidFill>
              <a:srgbClr val="E8ECF0"/>
            </a:solidFill>
            <a:prstDash val="solid"/>
          </a:ln>
        </p:spPr>
      </p:sp>
      <p:sp>
        <p:nvSpPr>
          <p:cNvPr id="63" name="Text 61"/>
          <p:cNvSpPr/>
          <p:nvPr/>
        </p:nvSpPr>
        <p:spPr>
          <a:xfrm>
            <a:off x="274320" y="3282696"/>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64" name="Shape 62"/>
          <p:cNvSpPr/>
          <p:nvPr/>
        </p:nvSpPr>
        <p:spPr>
          <a:xfrm>
            <a:off x="1645920" y="3282696"/>
            <a:ext cx="822960" cy="338328"/>
          </a:xfrm>
          <a:prstGeom prst="rect">
            <a:avLst/>
          </a:prstGeom>
          <a:solidFill>
            <a:srgbClr val="EEF2F7"/>
          </a:solidFill>
          <a:ln w="12700">
            <a:solidFill>
              <a:srgbClr val="E8ECF0"/>
            </a:solidFill>
            <a:prstDash val="solid"/>
          </a:ln>
        </p:spPr>
      </p:sp>
      <p:sp>
        <p:nvSpPr>
          <p:cNvPr id="65" name="Text 63"/>
          <p:cNvSpPr/>
          <p:nvPr/>
        </p:nvSpPr>
        <p:spPr>
          <a:xfrm>
            <a:off x="1645920" y="3282696"/>
            <a:ext cx="82296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66" name="Shape 64"/>
          <p:cNvSpPr/>
          <p:nvPr/>
        </p:nvSpPr>
        <p:spPr>
          <a:xfrm>
            <a:off x="2468880" y="3282696"/>
            <a:ext cx="1554480" cy="338328"/>
          </a:xfrm>
          <a:prstGeom prst="rect">
            <a:avLst/>
          </a:prstGeom>
          <a:solidFill>
            <a:srgbClr val="EEF2F7"/>
          </a:solidFill>
          <a:ln w="12700">
            <a:solidFill>
              <a:srgbClr val="E8ECF0"/>
            </a:solidFill>
            <a:prstDash val="solid"/>
          </a:ln>
        </p:spPr>
      </p:sp>
      <p:sp>
        <p:nvSpPr>
          <p:cNvPr id="67" name="Text 65"/>
          <p:cNvSpPr/>
          <p:nvPr/>
        </p:nvSpPr>
        <p:spPr>
          <a:xfrm>
            <a:off x="2468880" y="3282696"/>
            <a:ext cx="155448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68" name="Shape 66"/>
          <p:cNvSpPr/>
          <p:nvPr/>
        </p:nvSpPr>
        <p:spPr>
          <a:xfrm>
            <a:off x="4023360" y="3282696"/>
            <a:ext cx="777240" cy="338328"/>
          </a:xfrm>
          <a:prstGeom prst="rect">
            <a:avLst/>
          </a:prstGeom>
          <a:solidFill>
            <a:srgbClr val="EEF2F7"/>
          </a:solidFill>
          <a:ln w="12700">
            <a:solidFill>
              <a:srgbClr val="E8ECF0"/>
            </a:solidFill>
            <a:prstDash val="solid"/>
          </a:ln>
        </p:spPr>
      </p:sp>
      <p:sp>
        <p:nvSpPr>
          <p:cNvPr id="69" name="Text 67"/>
          <p:cNvSpPr/>
          <p:nvPr/>
        </p:nvSpPr>
        <p:spPr>
          <a:xfrm>
            <a:off x="4023360" y="3282696"/>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70" name="Shape 68"/>
          <p:cNvSpPr/>
          <p:nvPr/>
        </p:nvSpPr>
        <p:spPr>
          <a:xfrm>
            <a:off x="4800600" y="3282696"/>
            <a:ext cx="777240" cy="338328"/>
          </a:xfrm>
          <a:prstGeom prst="rect">
            <a:avLst/>
          </a:prstGeom>
          <a:solidFill>
            <a:srgbClr val="EEF2F7"/>
          </a:solidFill>
          <a:ln w="12700">
            <a:solidFill>
              <a:srgbClr val="E8ECF0"/>
            </a:solidFill>
            <a:prstDash val="solid"/>
          </a:ln>
        </p:spPr>
      </p:sp>
      <p:sp>
        <p:nvSpPr>
          <p:cNvPr id="71" name="Text 69"/>
          <p:cNvSpPr/>
          <p:nvPr/>
        </p:nvSpPr>
        <p:spPr>
          <a:xfrm>
            <a:off x="4800600" y="3282696"/>
            <a:ext cx="77724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72" name="Shape 70"/>
          <p:cNvSpPr/>
          <p:nvPr/>
        </p:nvSpPr>
        <p:spPr>
          <a:xfrm>
            <a:off x="5577840" y="3282696"/>
            <a:ext cx="685800" cy="338328"/>
          </a:xfrm>
          <a:prstGeom prst="rect">
            <a:avLst/>
          </a:prstGeom>
          <a:solidFill>
            <a:srgbClr val="EEF2F7"/>
          </a:solidFill>
          <a:ln w="12700">
            <a:solidFill>
              <a:srgbClr val="E8ECF0"/>
            </a:solidFill>
            <a:prstDash val="solid"/>
          </a:ln>
        </p:spPr>
      </p:sp>
      <p:sp>
        <p:nvSpPr>
          <p:cNvPr id="73" name="Text 71"/>
          <p:cNvSpPr/>
          <p:nvPr/>
        </p:nvSpPr>
        <p:spPr>
          <a:xfrm>
            <a:off x="5577840" y="3282696"/>
            <a:ext cx="68580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74" name="Shape 72"/>
          <p:cNvSpPr/>
          <p:nvPr/>
        </p:nvSpPr>
        <p:spPr>
          <a:xfrm>
            <a:off x="6263640" y="3282696"/>
            <a:ext cx="1371600" cy="338328"/>
          </a:xfrm>
          <a:prstGeom prst="rect">
            <a:avLst/>
          </a:prstGeom>
          <a:solidFill>
            <a:srgbClr val="EEF2F7"/>
          </a:solidFill>
          <a:ln w="12700">
            <a:solidFill>
              <a:srgbClr val="E8ECF0"/>
            </a:solidFill>
            <a:prstDash val="solid"/>
          </a:ln>
        </p:spPr>
      </p:sp>
      <p:sp>
        <p:nvSpPr>
          <p:cNvPr id="75" name="Text 73"/>
          <p:cNvSpPr/>
          <p:nvPr/>
        </p:nvSpPr>
        <p:spPr>
          <a:xfrm>
            <a:off x="6263640" y="3282696"/>
            <a:ext cx="1371600" cy="338328"/>
          </a:xfrm>
          <a:prstGeom prst="rect">
            <a:avLst/>
          </a:prstGeom>
          <a:noFill/>
          <a:ln/>
        </p:spPr>
        <p:txBody>
          <a:bodyPr wrap="square" lIns="0" tIns="0" rIns="0" bIns="0" rtlCol="0" anchor="ctr"/>
          <a:lstStyle/>
          <a:p>
            <a:pPr algn="ctr" indent="0" marL="0">
              <a:buNone/>
            </a:pPr>
            <a:r>
              <a:rPr lang="en-US" sz="1000" dirty="0">
                <a:solidFill>
                  <a:srgbClr val="1B2A4A"/>
                </a:solidFill>
              </a:rPr>
              <a:t>...</a:t>
            </a:r>
            <a:endParaRPr lang="en-US" sz="1000" dirty="0"/>
          </a:p>
        </p:txBody>
      </p:sp>
      <p:sp>
        <p:nvSpPr>
          <p:cNvPr id="76" name="Shape 74"/>
          <p:cNvSpPr/>
          <p:nvPr/>
        </p:nvSpPr>
        <p:spPr>
          <a:xfrm>
            <a:off x="274320" y="3703320"/>
            <a:ext cx="8595360" cy="594360"/>
          </a:xfrm>
          <a:prstGeom prst="rect">
            <a:avLst/>
          </a:prstGeom>
          <a:solidFill>
            <a:srgbClr val="FFF3CD"/>
          </a:solidFill>
          <a:ln w="12700">
            <a:solidFill>
              <a:srgbClr val="E8A020"/>
            </a:solidFill>
            <a:prstDash val="solid"/>
          </a:ln>
        </p:spPr>
      </p:sp>
      <p:pic>
        <p:nvPicPr>
          <p:cNvPr id="77" name="Image 0" descr="preencoded.png">    </p:cNvPr>
          <p:cNvPicPr>
            <a:picLocks noChangeAspect="1"/>
          </p:cNvPicPr>
          <p:nvPr/>
        </p:nvPicPr>
        <p:blipFill>
          <a:blip r:embed="rId1"/>
          <a:stretch>
            <a:fillRect/>
          </a:stretch>
        </p:blipFill>
        <p:spPr>
          <a:xfrm>
            <a:off x="411480" y="3749040"/>
            <a:ext cx="411480" cy="411480"/>
          </a:xfrm>
          <a:prstGeom prst="rect">
            <a:avLst/>
          </a:prstGeom>
        </p:spPr>
      </p:pic>
      <p:sp>
        <p:nvSpPr>
          <p:cNvPr id="78" name="Text 75"/>
          <p:cNvSpPr/>
          <p:nvPr/>
        </p:nvSpPr>
        <p:spPr>
          <a:xfrm>
            <a:off x="960120" y="3749040"/>
            <a:ext cx="7680960" cy="457200"/>
          </a:xfrm>
          <a:prstGeom prst="rect">
            <a:avLst/>
          </a:prstGeom>
          <a:noFill/>
          <a:ln/>
        </p:spPr>
        <p:txBody>
          <a:bodyPr wrap="square" lIns="0" tIns="0" rIns="0" bIns="0" rtlCol="0" anchor="ctr"/>
          <a:lstStyle/>
          <a:p>
            <a:pPr indent="0" marL="0">
              <a:buNone/>
            </a:pPr>
            <a:r>
              <a:rPr lang="en-US" sz="1100" dirty="0">
                <a:solidFill>
                  <a:srgbClr val="7A5000"/>
                </a:solidFill>
              </a:rPr>
              <a:t>Conseil : passer cette évaluation 3 fois par an (septembre, janvier, juin) pour mesurer les progrès.</a:t>
            </a:r>
            <a:endParaRPr lang="en-US" sz="1100" dirty="0"/>
          </a:p>
        </p:txBody>
      </p:sp>
      <p:sp>
        <p:nvSpPr>
          <p:cNvPr id="79" name="Text 7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10 / 45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Protocole de passation MPM</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Étape par étape</a:t>
            </a:r>
            <a:endParaRPr lang="en-US" sz="1500" dirty="0"/>
          </a:p>
        </p:txBody>
      </p:sp>
      <p:sp>
        <p:nvSpPr>
          <p:cNvPr id="6" name="Shape 4"/>
          <p:cNvSpPr/>
          <p:nvPr/>
        </p:nvSpPr>
        <p:spPr>
          <a:xfrm>
            <a:off x="365760" y="1691640"/>
            <a:ext cx="8412480" cy="685800"/>
          </a:xfrm>
          <a:prstGeom prst="rect">
            <a:avLst/>
          </a:prstGeom>
          <a:solidFill>
            <a:srgbClr val="EEF5FB"/>
          </a:solidFill>
          <a:ln w="12700">
            <a:solidFill>
              <a:srgbClr val="E8ECF0"/>
            </a:solidFill>
            <a:prstDash val="solid"/>
          </a:ln>
        </p:spPr>
      </p:sp>
      <p:sp>
        <p:nvSpPr>
          <p:cNvPr id="7" name="Shape 5"/>
          <p:cNvSpPr/>
          <p:nvPr/>
        </p:nvSpPr>
        <p:spPr>
          <a:xfrm>
            <a:off x="365760" y="1691640"/>
            <a:ext cx="502920" cy="685800"/>
          </a:xfrm>
          <a:prstGeom prst="rect">
            <a:avLst/>
          </a:prstGeom>
          <a:solidFill>
            <a:srgbClr val="1B2A4A"/>
          </a:solidFill>
          <a:ln w="12700">
            <a:solidFill>
              <a:srgbClr val="1B2A4A"/>
            </a:solidFill>
            <a:prstDash val="solid"/>
          </a:ln>
        </p:spPr>
      </p:sp>
      <p:sp>
        <p:nvSpPr>
          <p:cNvPr id="8" name="Text 6"/>
          <p:cNvSpPr/>
          <p:nvPr/>
        </p:nvSpPr>
        <p:spPr>
          <a:xfrm>
            <a:off x="365760" y="1691640"/>
            <a:ext cx="502920" cy="685800"/>
          </a:xfrm>
          <a:prstGeom prst="rect">
            <a:avLst/>
          </a:prstGeom>
          <a:noFill/>
          <a:ln/>
        </p:spPr>
        <p:txBody>
          <a:bodyPr wrap="square" lIns="0" tIns="0" rIns="0" bIns="0" rtlCol="0" anchor="ctr"/>
          <a:lstStyle/>
          <a:p>
            <a:pPr algn="ctr" indent="0" marL="0">
              <a:buNone/>
            </a:pPr>
            <a:r>
              <a:rPr lang="en-US" sz="2000" b="1" dirty="0">
                <a:solidFill>
                  <a:srgbClr val="FFFFFF"/>
                </a:solidFill>
              </a:rPr>
              <a:t>1</a:t>
            </a:r>
            <a:endParaRPr lang="en-US" sz="2000" dirty="0"/>
          </a:p>
        </p:txBody>
      </p:sp>
      <p:sp>
        <p:nvSpPr>
          <p:cNvPr id="9" name="Text 7"/>
          <p:cNvSpPr/>
          <p:nvPr/>
        </p:nvSpPr>
        <p:spPr>
          <a:xfrm>
            <a:off x="1005840" y="1728216"/>
            <a:ext cx="2103120" cy="320040"/>
          </a:xfrm>
          <a:prstGeom prst="rect">
            <a:avLst/>
          </a:prstGeom>
          <a:noFill/>
          <a:ln/>
        </p:spPr>
        <p:txBody>
          <a:bodyPr wrap="square" lIns="0" tIns="0" rIns="0" bIns="0" rtlCol="0" anchor="ctr"/>
          <a:lstStyle/>
          <a:p>
            <a:pPr indent="0" marL="0">
              <a:buNone/>
            </a:pPr>
            <a:r>
              <a:rPr lang="en-US" sz="1200" b="1" dirty="0">
                <a:solidFill>
                  <a:srgbClr val="1B2A4A"/>
                </a:solidFill>
              </a:rPr>
              <a:t>Préparer le texte</a:t>
            </a:r>
            <a:endParaRPr lang="en-US" sz="1200" dirty="0"/>
          </a:p>
        </p:txBody>
      </p:sp>
      <p:sp>
        <p:nvSpPr>
          <p:cNvPr id="10" name="Text 8"/>
          <p:cNvSpPr/>
          <p:nvPr/>
        </p:nvSpPr>
        <p:spPr>
          <a:xfrm>
            <a:off x="1005840" y="2020824"/>
            <a:ext cx="7589520" cy="320040"/>
          </a:xfrm>
          <a:prstGeom prst="rect">
            <a:avLst/>
          </a:prstGeom>
          <a:noFill/>
          <a:ln/>
        </p:spPr>
        <p:txBody>
          <a:bodyPr wrap="square" lIns="0" tIns="0" rIns="0" bIns="0" rtlCol="0" anchor="ctr"/>
          <a:lstStyle/>
          <a:p>
            <a:pPr indent="0" marL="0">
              <a:buNone/>
            </a:pPr>
            <a:r>
              <a:rPr lang="en-US" sz="1100" dirty="0">
                <a:solidFill>
                  <a:srgbClr val="6B7280"/>
                </a:solidFill>
              </a:rPr>
              <a:t>Choisir un texte calibré (100–150 mots, niveau classe). Numéroter les mots sur la feuille enseignant.</a:t>
            </a:r>
            <a:endParaRPr lang="en-US" sz="1100" dirty="0"/>
          </a:p>
        </p:txBody>
      </p:sp>
      <p:sp>
        <p:nvSpPr>
          <p:cNvPr id="11" name="Shape 9"/>
          <p:cNvSpPr/>
          <p:nvPr/>
        </p:nvSpPr>
        <p:spPr>
          <a:xfrm>
            <a:off x="365760" y="2459736"/>
            <a:ext cx="8412480" cy="685800"/>
          </a:xfrm>
          <a:prstGeom prst="rect">
            <a:avLst/>
          </a:prstGeom>
          <a:solidFill>
            <a:srgbClr val="FFFFFF"/>
          </a:solidFill>
          <a:ln w="12700">
            <a:solidFill>
              <a:srgbClr val="E8ECF0"/>
            </a:solidFill>
            <a:prstDash val="solid"/>
          </a:ln>
        </p:spPr>
      </p:sp>
      <p:sp>
        <p:nvSpPr>
          <p:cNvPr id="12" name="Shape 10"/>
          <p:cNvSpPr/>
          <p:nvPr/>
        </p:nvSpPr>
        <p:spPr>
          <a:xfrm>
            <a:off x="365760" y="2459736"/>
            <a:ext cx="502920" cy="685800"/>
          </a:xfrm>
          <a:prstGeom prst="rect">
            <a:avLst/>
          </a:prstGeom>
          <a:solidFill>
            <a:srgbClr val="1B2A4A"/>
          </a:solidFill>
          <a:ln w="12700">
            <a:solidFill>
              <a:srgbClr val="1B2A4A"/>
            </a:solidFill>
            <a:prstDash val="solid"/>
          </a:ln>
        </p:spPr>
      </p:sp>
      <p:sp>
        <p:nvSpPr>
          <p:cNvPr id="13" name="Text 11"/>
          <p:cNvSpPr/>
          <p:nvPr/>
        </p:nvSpPr>
        <p:spPr>
          <a:xfrm>
            <a:off x="365760" y="2459736"/>
            <a:ext cx="502920" cy="685800"/>
          </a:xfrm>
          <a:prstGeom prst="rect">
            <a:avLst/>
          </a:prstGeom>
          <a:noFill/>
          <a:ln/>
        </p:spPr>
        <p:txBody>
          <a:bodyPr wrap="square" lIns="0" tIns="0" rIns="0" bIns="0" rtlCol="0" anchor="ctr"/>
          <a:lstStyle/>
          <a:p>
            <a:pPr algn="ctr" indent="0" marL="0">
              <a:buNone/>
            </a:pPr>
            <a:r>
              <a:rPr lang="en-US" sz="2000" b="1" dirty="0">
                <a:solidFill>
                  <a:srgbClr val="FFFFFF"/>
                </a:solidFill>
              </a:rPr>
              <a:t>2</a:t>
            </a:r>
            <a:endParaRPr lang="en-US" sz="2000" dirty="0"/>
          </a:p>
        </p:txBody>
      </p:sp>
      <p:sp>
        <p:nvSpPr>
          <p:cNvPr id="14" name="Text 12"/>
          <p:cNvSpPr/>
          <p:nvPr/>
        </p:nvSpPr>
        <p:spPr>
          <a:xfrm>
            <a:off x="1005840" y="2496312"/>
            <a:ext cx="2103120" cy="320040"/>
          </a:xfrm>
          <a:prstGeom prst="rect">
            <a:avLst/>
          </a:prstGeom>
          <a:noFill/>
          <a:ln/>
        </p:spPr>
        <p:txBody>
          <a:bodyPr wrap="square" lIns="0" tIns="0" rIns="0" bIns="0" rtlCol="0" anchor="ctr"/>
          <a:lstStyle/>
          <a:p>
            <a:pPr indent="0" marL="0">
              <a:buNone/>
            </a:pPr>
            <a:r>
              <a:rPr lang="en-US" sz="1200" b="1" dirty="0">
                <a:solidFill>
                  <a:srgbClr val="1B2A4A"/>
                </a:solidFill>
              </a:rPr>
              <a:t>Présenter la tâche</a:t>
            </a:r>
            <a:endParaRPr lang="en-US" sz="1200" dirty="0"/>
          </a:p>
        </p:txBody>
      </p:sp>
      <p:sp>
        <p:nvSpPr>
          <p:cNvPr id="15" name="Text 13"/>
          <p:cNvSpPr/>
          <p:nvPr/>
        </p:nvSpPr>
        <p:spPr>
          <a:xfrm>
            <a:off x="1005840" y="2788920"/>
            <a:ext cx="7589520" cy="320040"/>
          </a:xfrm>
          <a:prstGeom prst="rect">
            <a:avLst/>
          </a:prstGeom>
          <a:noFill/>
          <a:ln/>
        </p:spPr>
        <p:txBody>
          <a:bodyPr wrap="square" lIns="0" tIns="0" rIns="0" bIns="0" rtlCol="0" anchor="ctr"/>
          <a:lstStyle/>
          <a:p>
            <a:pPr indent="0" marL="0">
              <a:buNone/>
            </a:pPr>
            <a:r>
              <a:rPr lang="en-US" sz="1100" dirty="0">
                <a:solidFill>
                  <a:srgbClr val="6B7280"/>
                </a:solidFill>
              </a:rPr>
              <a:t>Expliquer à l'élève : « Tu vas lire ce texte à voix haute pendant 1 minute. Lis aussi vite et aussi bien que tu peux. »</a:t>
            </a:r>
            <a:endParaRPr lang="en-US" sz="1100" dirty="0"/>
          </a:p>
        </p:txBody>
      </p:sp>
      <p:sp>
        <p:nvSpPr>
          <p:cNvPr id="16" name="Shape 14"/>
          <p:cNvSpPr/>
          <p:nvPr/>
        </p:nvSpPr>
        <p:spPr>
          <a:xfrm>
            <a:off x="365760" y="3227832"/>
            <a:ext cx="8412480" cy="685800"/>
          </a:xfrm>
          <a:prstGeom prst="rect">
            <a:avLst/>
          </a:prstGeom>
          <a:solidFill>
            <a:srgbClr val="EEF5FB"/>
          </a:solidFill>
          <a:ln w="12700">
            <a:solidFill>
              <a:srgbClr val="E8ECF0"/>
            </a:solidFill>
            <a:prstDash val="solid"/>
          </a:ln>
        </p:spPr>
      </p:sp>
      <p:sp>
        <p:nvSpPr>
          <p:cNvPr id="17" name="Shape 15"/>
          <p:cNvSpPr/>
          <p:nvPr/>
        </p:nvSpPr>
        <p:spPr>
          <a:xfrm>
            <a:off x="365760" y="3227832"/>
            <a:ext cx="502920" cy="685800"/>
          </a:xfrm>
          <a:prstGeom prst="rect">
            <a:avLst/>
          </a:prstGeom>
          <a:solidFill>
            <a:srgbClr val="1B2A4A"/>
          </a:solidFill>
          <a:ln w="12700">
            <a:solidFill>
              <a:srgbClr val="1B2A4A"/>
            </a:solidFill>
            <a:prstDash val="solid"/>
          </a:ln>
        </p:spPr>
      </p:sp>
      <p:sp>
        <p:nvSpPr>
          <p:cNvPr id="18" name="Text 16"/>
          <p:cNvSpPr/>
          <p:nvPr/>
        </p:nvSpPr>
        <p:spPr>
          <a:xfrm>
            <a:off x="365760" y="3227832"/>
            <a:ext cx="502920" cy="685800"/>
          </a:xfrm>
          <a:prstGeom prst="rect">
            <a:avLst/>
          </a:prstGeom>
          <a:noFill/>
          <a:ln/>
        </p:spPr>
        <p:txBody>
          <a:bodyPr wrap="square" lIns="0" tIns="0" rIns="0" bIns="0" rtlCol="0" anchor="ctr"/>
          <a:lstStyle/>
          <a:p>
            <a:pPr algn="ctr" indent="0" marL="0">
              <a:buNone/>
            </a:pPr>
            <a:r>
              <a:rPr lang="en-US" sz="2000" b="1" dirty="0">
                <a:solidFill>
                  <a:srgbClr val="FFFFFF"/>
                </a:solidFill>
              </a:rPr>
              <a:t>3</a:t>
            </a:r>
            <a:endParaRPr lang="en-US" sz="2000" dirty="0"/>
          </a:p>
        </p:txBody>
      </p:sp>
      <p:sp>
        <p:nvSpPr>
          <p:cNvPr id="19" name="Text 17"/>
          <p:cNvSpPr/>
          <p:nvPr/>
        </p:nvSpPr>
        <p:spPr>
          <a:xfrm>
            <a:off x="1005840" y="3264408"/>
            <a:ext cx="2103120" cy="320040"/>
          </a:xfrm>
          <a:prstGeom prst="rect">
            <a:avLst/>
          </a:prstGeom>
          <a:noFill/>
          <a:ln/>
        </p:spPr>
        <p:txBody>
          <a:bodyPr wrap="square" lIns="0" tIns="0" rIns="0" bIns="0" rtlCol="0" anchor="ctr"/>
          <a:lstStyle/>
          <a:p>
            <a:pPr indent="0" marL="0">
              <a:buNone/>
            </a:pPr>
            <a:r>
              <a:rPr lang="en-US" sz="1200" b="1" dirty="0">
                <a:solidFill>
                  <a:srgbClr val="1B2A4A"/>
                </a:solidFill>
              </a:rPr>
              <a:t>Lecture 1 minute</a:t>
            </a:r>
            <a:endParaRPr lang="en-US" sz="1200" dirty="0"/>
          </a:p>
        </p:txBody>
      </p:sp>
      <p:sp>
        <p:nvSpPr>
          <p:cNvPr id="20" name="Text 18"/>
          <p:cNvSpPr/>
          <p:nvPr/>
        </p:nvSpPr>
        <p:spPr>
          <a:xfrm>
            <a:off x="1005840" y="3557016"/>
            <a:ext cx="7589520" cy="320040"/>
          </a:xfrm>
          <a:prstGeom prst="rect">
            <a:avLst/>
          </a:prstGeom>
          <a:noFill/>
          <a:ln/>
        </p:spPr>
        <p:txBody>
          <a:bodyPr wrap="square" lIns="0" tIns="0" rIns="0" bIns="0" rtlCol="0" anchor="ctr"/>
          <a:lstStyle/>
          <a:p>
            <a:pPr indent="0" marL="0">
              <a:buNone/>
            </a:pPr>
            <a:r>
              <a:rPr lang="en-US" sz="1100" dirty="0">
                <a:solidFill>
                  <a:srgbClr val="6B7280"/>
                </a:solidFill>
              </a:rPr>
              <a:t>Lancer le chronomètre. Cocher discrètement chaque erreur sur la feuille enseignant. Arrêter à 60 secondes.</a:t>
            </a:r>
            <a:endParaRPr lang="en-US" sz="1100" dirty="0"/>
          </a:p>
        </p:txBody>
      </p:sp>
      <p:sp>
        <p:nvSpPr>
          <p:cNvPr id="21" name="Shape 19"/>
          <p:cNvSpPr/>
          <p:nvPr/>
        </p:nvSpPr>
        <p:spPr>
          <a:xfrm>
            <a:off x="365760" y="3995928"/>
            <a:ext cx="8412480" cy="685800"/>
          </a:xfrm>
          <a:prstGeom prst="rect">
            <a:avLst/>
          </a:prstGeom>
          <a:solidFill>
            <a:srgbClr val="FFFFFF"/>
          </a:solidFill>
          <a:ln w="12700">
            <a:solidFill>
              <a:srgbClr val="E8ECF0"/>
            </a:solidFill>
            <a:prstDash val="solid"/>
          </a:ln>
        </p:spPr>
      </p:sp>
      <p:sp>
        <p:nvSpPr>
          <p:cNvPr id="22" name="Shape 20"/>
          <p:cNvSpPr/>
          <p:nvPr/>
        </p:nvSpPr>
        <p:spPr>
          <a:xfrm>
            <a:off x="365760" y="3995928"/>
            <a:ext cx="502920" cy="685800"/>
          </a:xfrm>
          <a:prstGeom prst="rect">
            <a:avLst/>
          </a:prstGeom>
          <a:solidFill>
            <a:srgbClr val="1B2A4A"/>
          </a:solidFill>
          <a:ln w="12700">
            <a:solidFill>
              <a:srgbClr val="1B2A4A"/>
            </a:solidFill>
            <a:prstDash val="solid"/>
          </a:ln>
        </p:spPr>
      </p:sp>
      <p:sp>
        <p:nvSpPr>
          <p:cNvPr id="23" name="Text 21"/>
          <p:cNvSpPr/>
          <p:nvPr/>
        </p:nvSpPr>
        <p:spPr>
          <a:xfrm>
            <a:off x="365760" y="3995928"/>
            <a:ext cx="502920" cy="685800"/>
          </a:xfrm>
          <a:prstGeom prst="rect">
            <a:avLst/>
          </a:prstGeom>
          <a:noFill/>
          <a:ln/>
        </p:spPr>
        <p:txBody>
          <a:bodyPr wrap="square" lIns="0" tIns="0" rIns="0" bIns="0" rtlCol="0" anchor="ctr"/>
          <a:lstStyle/>
          <a:p>
            <a:pPr algn="ctr" indent="0" marL="0">
              <a:buNone/>
            </a:pPr>
            <a:r>
              <a:rPr lang="en-US" sz="2000" b="1" dirty="0">
                <a:solidFill>
                  <a:srgbClr val="FFFFFF"/>
                </a:solidFill>
              </a:rPr>
              <a:t>4</a:t>
            </a:r>
            <a:endParaRPr lang="en-US" sz="2000" dirty="0"/>
          </a:p>
        </p:txBody>
      </p:sp>
      <p:sp>
        <p:nvSpPr>
          <p:cNvPr id="24" name="Text 22"/>
          <p:cNvSpPr/>
          <p:nvPr/>
        </p:nvSpPr>
        <p:spPr>
          <a:xfrm>
            <a:off x="1005840" y="4032504"/>
            <a:ext cx="2103120" cy="320040"/>
          </a:xfrm>
          <a:prstGeom prst="rect">
            <a:avLst/>
          </a:prstGeom>
          <a:noFill/>
          <a:ln/>
        </p:spPr>
        <p:txBody>
          <a:bodyPr wrap="square" lIns="0" tIns="0" rIns="0" bIns="0" rtlCol="0" anchor="ctr"/>
          <a:lstStyle/>
          <a:p>
            <a:pPr indent="0" marL="0">
              <a:buNone/>
            </a:pPr>
            <a:r>
              <a:rPr lang="en-US" sz="1200" b="1" dirty="0">
                <a:solidFill>
                  <a:srgbClr val="1B2A4A"/>
                </a:solidFill>
              </a:rPr>
              <a:t>Calculer le MCLM</a:t>
            </a:r>
            <a:endParaRPr lang="en-US" sz="1200" dirty="0"/>
          </a:p>
        </p:txBody>
      </p:sp>
      <p:sp>
        <p:nvSpPr>
          <p:cNvPr id="25" name="Text 23"/>
          <p:cNvSpPr/>
          <p:nvPr/>
        </p:nvSpPr>
        <p:spPr>
          <a:xfrm>
            <a:off x="1005840" y="4325112"/>
            <a:ext cx="7589520" cy="320040"/>
          </a:xfrm>
          <a:prstGeom prst="rect">
            <a:avLst/>
          </a:prstGeom>
          <a:noFill/>
          <a:ln/>
        </p:spPr>
        <p:txBody>
          <a:bodyPr wrap="square" lIns="0" tIns="0" rIns="0" bIns="0" rtlCol="0" anchor="ctr"/>
          <a:lstStyle/>
          <a:p>
            <a:pPr indent="0" marL="0">
              <a:buNone/>
            </a:pPr>
            <a:r>
              <a:rPr lang="en-US" sz="1100" dirty="0">
                <a:solidFill>
                  <a:srgbClr val="6B7280"/>
                </a:solidFill>
              </a:rPr>
              <a:t>MCLM = Nombre de mots lus – Nombre d'erreurs. Reporter dans la grille de suivi de classe.</a:t>
            </a:r>
            <a:endParaRPr lang="en-US" sz="1100" dirty="0"/>
          </a:p>
        </p:txBody>
      </p:sp>
      <p:sp>
        <p:nvSpPr>
          <p:cNvPr id="26" name="Text 24"/>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11 / 45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Identifier et coder les erreurs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Grille de codage des erreurs de lecture</a:t>
            </a:r>
            <a:endParaRPr lang="en-US" sz="1500" dirty="0"/>
          </a:p>
        </p:txBody>
      </p:sp>
      <p:sp>
        <p:nvSpPr>
          <p:cNvPr id="6" name="Shape 4"/>
          <p:cNvSpPr/>
          <p:nvPr/>
        </p:nvSpPr>
        <p:spPr>
          <a:xfrm>
            <a:off x="365760" y="182880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828800"/>
            <a:ext cx="502920" cy="868680"/>
          </a:xfrm>
          <a:prstGeom prst="rect">
            <a:avLst/>
          </a:prstGeom>
          <a:solidFill>
            <a:srgbClr val="C0392B"/>
          </a:solidFill>
          <a:ln w="12700">
            <a:solidFill>
              <a:srgbClr val="C0392B"/>
            </a:solidFill>
            <a:prstDash val="solid"/>
          </a:ln>
        </p:spPr>
      </p:sp>
      <p:sp>
        <p:nvSpPr>
          <p:cNvPr id="8" name="Text 6"/>
          <p:cNvSpPr/>
          <p:nvPr/>
        </p:nvSpPr>
        <p:spPr>
          <a:xfrm>
            <a:off x="365760" y="182880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S</a:t>
            </a:r>
            <a:endParaRPr lang="en-US" sz="1600" dirty="0"/>
          </a:p>
        </p:txBody>
      </p:sp>
      <p:sp>
        <p:nvSpPr>
          <p:cNvPr id="9" name="Text 7"/>
          <p:cNvSpPr/>
          <p:nvPr/>
        </p:nvSpPr>
        <p:spPr>
          <a:xfrm>
            <a:off x="960120" y="188366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Substitution</a:t>
            </a:r>
            <a:endParaRPr lang="en-US" sz="1300" dirty="0"/>
          </a:p>
        </p:txBody>
      </p:sp>
      <p:sp>
        <p:nvSpPr>
          <p:cNvPr id="10" name="Text 8"/>
          <p:cNvSpPr/>
          <p:nvPr/>
        </p:nvSpPr>
        <p:spPr>
          <a:xfrm>
            <a:off x="960120" y="228600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lit « chien » pour « chat »</a:t>
            </a:r>
            <a:endParaRPr lang="en-US" sz="1100" dirty="0"/>
          </a:p>
        </p:txBody>
      </p:sp>
      <p:sp>
        <p:nvSpPr>
          <p:cNvPr id="11" name="Shape 9"/>
          <p:cNvSpPr/>
          <p:nvPr/>
        </p:nvSpPr>
        <p:spPr>
          <a:xfrm>
            <a:off x="4663440" y="182880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2" name="Shape 10"/>
          <p:cNvSpPr/>
          <p:nvPr/>
        </p:nvSpPr>
        <p:spPr>
          <a:xfrm>
            <a:off x="4663440" y="1828800"/>
            <a:ext cx="502920" cy="868680"/>
          </a:xfrm>
          <a:prstGeom prst="rect">
            <a:avLst/>
          </a:prstGeom>
          <a:solidFill>
            <a:srgbClr val="E55A2B"/>
          </a:solidFill>
          <a:ln w="12700">
            <a:solidFill>
              <a:srgbClr val="E55A2B"/>
            </a:solidFill>
            <a:prstDash val="solid"/>
          </a:ln>
        </p:spPr>
      </p:sp>
      <p:sp>
        <p:nvSpPr>
          <p:cNvPr id="13" name="Text 11"/>
          <p:cNvSpPr/>
          <p:nvPr/>
        </p:nvSpPr>
        <p:spPr>
          <a:xfrm>
            <a:off x="4663440" y="182880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O</a:t>
            </a:r>
            <a:endParaRPr lang="en-US" sz="1600" dirty="0"/>
          </a:p>
        </p:txBody>
      </p:sp>
      <p:sp>
        <p:nvSpPr>
          <p:cNvPr id="14" name="Text 12"/>
          <p:cNvSpPr/>
          <p:nvPr/>
        </p:nvSpPr>
        <p:spPr>
          <a:xfrm>
            <a:off x="5257800" y="188366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Omission</a:t>
            </a:r>
            <a:endParaRPr lang="en-US" sz="1300" dirty="0"/>
          </a:p>
        </p:txBody>
      </p:sp>
      <p:sp>
        <p:nvSpPr>
          <p:cNvPr id="15" name="Text 13"/>
          <p:cNvSpPr/>
          <p:nvPr/>
        </p:nvSpPr>
        <p:spPr>
          <a:xfrm>
            <a:off x="5257800" y="228600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saute un mot</a:t>
            </a:r>
            <a:endParaRPr lang="en-US" sz="1100" dirty="0"/>
          </a:p>
        </p:txBody>
      </p:sp>
      <p:sp>
        <p:nvSpPr>
          <p:cNvPr id="16" name="Shape 14"/>
          <p:cNvSpPr/>
          <p:nvPr/>
        </p:nvSpPr>
        <p:spPr>
          <a:xfrm>
            <a:off x="365760" y="278892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7" name="Shape 15"/>
          <p:cNvSpPr/>
          <p:nvPr/>
        </p:nvSpPr>
        <p:spPr>
          <a:xfrm>
            <a:off x="365760" y="2788920"/>
            <a:ext cx="502920" cy="868680"/>
          </a:xfrm>
          <a:prstGeom prst="rect">
            <a:avLst/>
          </a:prstGeom>
          <a:solidFill>
            <a:srgbClr val="5B2D8E"/>
          </a:solidFill>
          <a:ln w="12700">
            <a:solidFill>
              <a:srgbClr val="5B2D8E"/>
            </a:solidFill>
            <a:prstDash val="solid"/>
          </a:ln>
        </p:spPr>
      </p:sp>
      <p:sp>
        <p:nvSpPr>
          <p:cNvPr id="18" name="Text 16"/>
          <p:cNvSpPr/>
          <p:nvPr/>
        </p:nvSpPr>
        <p:spPr>
          <a:xfrm>
            <a:off x="365760" y="278892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A</a:t>
            </a:r>
            <a:endParaRPr lang="en-US" sz="1600" dirty="0"/>
          </a:p>
        </p:txBody>
      </p:sp>
      <p:sp>
        <p:nvSpPr>
          <p:cNvPr id="19" name="Text 17"/>
          <p:cNvSpPr/>
          <p:nvPr/>
        </p:nvSpPr>
        <p:spPr>
          <a:xfrm>
            <a:off x="960120" y="284378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Ajout</a:t>
            </a:r>
            <a:endParaRPr lang="en-US" sz="1300" dirty="0"/>
          </a:p>
        </p:txBody>
      </p:sp>
      <p:sp>
        <p:nvSpPr>
          <p:cNvPr id="20" name="Text 18"/>
          <p:cNvSpPr/>
          <p:nvPr/>
        </p:nvSpPr>
        <p:spPr>
          <a:xfrm>
            <a:off x="960120" y="324612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ajoute un mot non écrit</a:t>
            </a:r>
            <a:endParaRPr lang="en-US" sz="1100" dirty="0"/>
          </a:p>
        </p:txBody>
      </p:sp>
      <p:sp>
        <p:nvSpPr>
          <p:cNvPr id="21" name="Shape 19"/>
          <p:cNvSpPr/>
          <p:nvPr/>
        </p:nvSpPr>
        <p:spPr>
          <a:xfrm>
            <a:off x="4663440" y="278892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2" name="Shape 20"/>
          <p:cNvSpPr/>
          <p:nvPr/>
        </p:nvSpPr>
        <p:spPr>
          <a:xfrm>
            <a:off x="4663440" y="2788920"/>
            <a:ext cx="502920" cy="868680"/>
          </a:xfrm>
          <a:prstGeom prst="rect">
            <a:avLst/>
          </a:prstGeom>
          <a:solidFill>
            <a:srgbClr val="1B2A4A"/>
          </a:solidFill>
          <a:ln w="12700">
            <a:solidFill>
              <a:srgbClr val="1B2A4A"/>
            </a:solidFill>
            <a:prstDash val="solid"/>
          </a:ln>
        </p:spPr>
      </p:sp>
      <p:sp>
        <p:nvSpPr>
          <p:cNvPr id="23" name="Text 21"/>
          <p:cNvSpPr/>
          <p:nvPr/>
        </p:nvSpPr>
        <p:spPr>
          <a:xfrm>
            <a:off x="4663440" y="278892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I</a:t>
            </a:r>
            <a:endParaRPr lang="en-US" sz="1600" dirty="0"/>
          </a:p>
        </p:txBody>
      </p:sp>
      <p:sp>
        <p:nvSpPr>
          <p:cNvPr id="24" name="Text 22"/>
          <p:cNvSpPr/>
          <p:nvPr/>
        </p:nvSpPr>
        <p:spPr>
          <a:xfrm>
            <a:off x="5257800" y="284378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Inversion</a:t>
            </a:r>
            <a:endParaRPr lang="en-US" sz="1300" dirty="0"/>
          </a:p>
        </p:txBody>
      </p:sp>
      <p:sp>
        <p:nvSpPr>
          <p:cNvPr id="25" name="Text 23"/>
          <p:cNvSpPr/>
          <p:nvPr/>
        </p:nvSpPr>
        <p:spPr>
          <a:xfrm>
            <a:off x="5257800" y="324612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lit les syllabes dans le désordre</a:t>
            </a:r>
            <a:endParaRPr lang="en-US" sz="1100" dirty="0"/>
          </a:p>
        </p:txBody>
      </p:sp>
      <p:sp>
        <p:nvSpPr>
          <p:cNvPr id="26" name="Shape 24"/>
          <p:cNvSpPr/>
          <p:nvPr/>
        </p:nvSpPr>
        <p:spPr>
          <a:xfrm>
            <a:off x="365760" y="374904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7" name="Shape 25"/>
          <p:cNvSpPr/>
          <p:nvPr/>
        </p:nvSpPr>
        <p:spPr>
          <a:xfrm>
            <a:off x="365760" y="3749040"/>
            <a:ext cx="502920" cy="868680"/>
          </a:xfrm>
          <a:prstGeom prst="rect">
            <a:avLst/>
          </a:prstGeom>
          <a:solidFill>
            <a:srgbClr val="1A7A4A"/>
          </a:solidFill>
          <a:ln w="12700">
            <a:solidFill>
              <a:srgbClr val="1A7A4A"/>
            </a:solidFill>
            <a:prstDash val="solid"/>
          </a:ln>
        </p:spPr>
      </p:sp>
      <p:sp>
        <p:nvSpPr>
          <p:cNvPr id="28" name="Text 26"/>
          <p:cNvSpPr/>
          <p:nvPr/>
        </p:nvSpPr>
        <p:spPr>
          <a:xfrm>
            <a:off x="365760" y="374904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a:t>
            </a:r>
            <a:endParaRPr lang="en-US" sz="1600" dirty="0"/>
          </a:p>
        </p:txBody>
      </p:sp>
      <p:sp>
        <p:nvSpPr>
          <p:cNvPr id="29" name="Text 27"/>
          <p:cNvSpPr/>
          <p:nvPr/>
        </p:nvSpPr>
        <p:spPr>
          <a:xfrm>
            <a:off x="960120" y="380390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Auto-correction</a:t>
            </a:r>
            <a:endParaRPr lang="en-US" sz="1300" dirty="0"/>
          </a:p>
        </p:txBody>
      </p:sp>
      <p:sp>
        <p:nvSpPr>
          <p:cNvPr id="30" name="Text 28"/>
          <p:cNvSpPr/>
          <p:nvPr/>
        </p:nvSpPr>
        <p:spPr>
          <a:xfrm>
            <a:off x="960120" y="420624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se corrige seul → ne pas compter comme erreur</a:t>
            </a:r>
            <a:endParaRPr lang="en-US" sz="1100" dirty="0"/>
          </a:p>
        </p:txBody>
      </p:sp>
      <p:sp>
        <p:nvSpPr>
          <p:cNvPr id="31" name="Shape 29"/>
          <p:cNvSpPr/>
          <p:nvPr/>
        </p:nvSpPr>
        <p:spPr>
          <a:xfrm>
            <a:off x="4663440" y="3749040"/>
            <a:ext cx="4114800" cy="868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32" name="Shape 30"/>
          <p:cNvSpPr/>
          <p:nvPr/>
        </p:nvSpPr>
        <p:spPr>
          <a:xfrm>
            <a:off x="4663440" y="3749040"/>
            <a:ext cx="502920" cy="868680"/>
          </a:xfrm>
          <a:prstGeom prst="rect">
            <a:avLst/>
          </a:prstGeom>
          <a:solidFill>
            <a:srgbClr val="E8A020"/>
          </a:solidFill>
          <a:ln w="12700">
            <a:solidFill>
              <a:srgbClr val="E8A020"/>
            </a:solidFill>
            <a:prstDash val="solid"/>
          </a:ln>
        </p:spPr>
      </p:sp>
      <p:sp>
        <p:nvSpPr>
          <p:cNvPr id="33" name="Text 31"/>
          <p:cNvSpPr/>
          <p:nvPr/>
        </p:nvSpPr>
        <p:spPr>
          <a:xfrm>
            <a:off x="4663440" y="3749040"/>
            <a:ext cx="502920" cy="868680"/>
          </a:xfrm>
          <a:prstGeom prst="rect">
            <a:avLst/>
          </a:prstGeom>
          <a:noFill/>
          <a:ln/>
        </p:spPr>
        <p:txBody>
          <a:bodyPr wrap="square" lIns="0" tIns="0" rIns="0" bIns="0" rtlCol="0" anchor="ctr"/>
          <a:lstStyle/>
          <a:p>
            <a:pPr algn="ctr" indent="0" marL="0">
              <a:buNone/>
            </a:pPr>
            <a:r>
              <a:rPr lang="en-US" sz="1600" b="1" dirty="0">
                <a:solidFill>
                  <a:srgbClr val="FFFFFF"/>
                </a:solidFill>
              </a:rPr>
              <a:t>H</a:t>
            </a:r>
            <a:endParaRPr lang="en-US" sz="1600" dirty="0"/>
          </a:p>
        </p:txBody>
      </p:sp>
      <p:sp>
        <p:nvSpPr>
          <p:cNvPr id="34" name="Text 32"/>
          <p:cNvSpPr/>
          <p:nvPr/>
        </p:nvSpPr>
        <p:spPr>
          <a:xfrm>
            <a:off x="5257800" y="3803904"/>
            <a:ext cx="3383280" cy="320040"/>
          </a:xfrm>
          <a:prstGeom prst="rect">
            <a:avLst/>
          </a:prstGeom>
          <a:noFill/>
          <a:ln/>
        </p:spPr>
        <p:txBody>
          <a:bodyPr wrap="square" lIns="0" tIns="0" rIns="0" bIns="0" rtlCol="0" anchor="ctr"/>
          <a:lstStyle/>
          <a:p>
            <a:pPr indent="0" marL="0">
              <a:buNone/>
            </a:pPr>
            <a:r>
              <a:rPr lang="en-US" sz="1300" b="1" dirty="0">
                <a:solidFill>
                  <a:srgbClr val="1B2A4A"/>
                </a:solidFill>
              </a:rPr>
              <a:t>Hésitation</a:t>
            </a:r>
            <a:endParaRPr lang="en-US" sz="1300" dirty="0"/>
          </a:p>
        </p:txBody>
      </p:sp>
      <p:sp>
        <p:nvSpPr>
          <p:cNvPr id="35" name="Text 33"/>
          <p:cNvSpPr/>
          <p:nvPr/>
        </p:nvSpPr>
        <p:spPr>
          <a:xfrm>
            <a:off x="5257800" y="4206240"/>
            <a:ext cx="3383280" cy="320040"/>
          </a:xfrm>
          <a:prstGeom prst="rect">
            <a:avLst/>
          </a:prstGeom>
          <a:noFill/>
          <a:ln/>
        </p:spPr>
        <p:txBody>
          <a:bodyPr wrap="square" lIns="0" tIns="0" rIns="0" bIns="0" rtlCol="0" anchor="ctr"/>
          <a:lstStyle/>
          <a:p>
            <a:pPr indent="0" marL="0">
              <a:buNone/>
            </a:pPr>
            <a:r>
              <a:rPr lang="en-US" sz="1100" i="1" dirty="0">
                <a:solidFill>
                  <a:srgbClr val="6B7280"/>
                </a:solidFill>
              </a:rPr>
              <a:t>&gt; 3 sec sur un mot → noter mais discuter</a:t>
            </a:r>
            <a:endParaRPr lang="en-US" sz="1100" dirty="0"/>
          </a:p>
        </p:txBody>
      </p:sp>
      <p:sp>
        <p:nvSpPr>
          <p:cNvPr id="36" name="Text 34"/>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12 / 45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Analyse qualitative de la lecture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Au-delà des MPM : observer la qualité</a:t>
            </a:r>
            <a:endParaRPr lang="en-US" sz="1500" dirty="0"/>
          </a:p>
        </p:txBody>
      </p:sp>
      <p:sp>
        <p:nvSpPr>
          <p:cNvPr id="6" name="Shape 4"/>
          <p:cNvSpPr/>
          <p:nvPr/>
        </p:nvSpPr>
        <p:spPr>
          <a:xfrm>
            <a:off x="365760" y="1828800"/>
            <a:ext cx="8412480" cy="65836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828800"/>
            <a:ext cx="64008" cy="658368"/>
          </a:xfrm>
          <a:prstGeom prst="rect">
            <a:avLst/>
          </a:prstGeom>
          <a:solidFill>
            <a:srgbClr val="0D7C8C"/>
          </a:solidFill>
          <a:ln w="12700">
            <a:solidFill>
              <a:srgbClr val="0D7C8C"/>
            </a:solidFill>
            <a:prstDash val="solid"/>
          </a:ln>
        </p:spPr>
      </p:sp>
      <p:sp>
        <p:nvSpPr>
          <p:cNvPr id="8" name="Text 6"/>
          <p:cNvSpPr/>
          <p:nvPr/>
        </p:nvSpPr>
        <p:spPr>
          <a:xfrm>
            <a:off x="594360" y="1883664"/>
            <a:ext cx="2286000" cy="292608"/>
          </a:xfrm>
          <a:prstGeom prst="rect">
            <a:avLst/>
          </a:prstGeom>
          <a:noFill/>
          <a:ln/>
        </p:spPr>
        <p:txBody>
          <a:bodyPr wrap="square" lIns="0" tIns="0" rIns="0" bIns="0" rtlCol="0" anchor="ctr"/>
          <a:lstStyle/>
          <a:p>
            <a:pPr indent="0" marL="0">
              <a:buNone/>
            </a:pPr>
            <a:r>
              <a:rPr lang="en-US" sz="1300" b="1" dirty="0">
                <a:solidFill>
                  <a:srgbClr val="1B2A4A"/>
                </a:solidFill>
              </a:rPr>
              <a:t>Groupes de souffle :</a:t>
            </a:r>
            <a:endParaRPr lang="en-US" sz="1300" dirty="0"/>
          </a:p>
        </p:txBody>
      </p:sp>
      <p:sp>
        <p:nvSpPr>
          <p:cNvPr id="9" name="Text 7"/>
          <p:cNvSpPr/>
          <p:nvPr/>
        </p:nvSpPr>
        <p:spPr>
          <a:xfrm>
            <a:off x="2926080" y="1883664"/>
            <a:ext cx="5669280" cy="502920"/>
          </a:xfrm>
          <a:prstGeom prst="rect">
            <a:avLst/>
          </a:prstGeom>
          <a:noFill/>
          <a:ln/>
        </p:spPr>
        <p:txBody>
          <a:bodyPr wrap="square" lIns="0" tIns="0" rIns="0" bIns="0" rtlCol="0" anchor="ctr"/>
          <a:lstStyle/>
          <a:p>
            <a:pPr indent="0" marL="0">
              <a:buNone/>
            </a:pPr>
            <a:r>
              <a:rPr lang="en-US" sz="1200" dirty="0">
                <a:solidFill>
                  <a:srgbClr val="6B7280"/>
                </a:solidFill>
              </a:rPr>
              <a:t>L'élève regroupe-t-il les mots par sens ou lit-il mot à mot ?</a:t>
            </a:r>
            <a:endParaRPr lang="en-US" sz="1200" dirty="0"/>
          </a:p>
        </p:txBody>
      </p:sp>
      <p:sp>
        <p:nvSpPr>
          <p:cNvPr id="10" name="Shape 8"/>
          <p:cNvSpPr/>
          <p:nvPr/>
        </p:nvSpPr>
        <p:spPr>
          <a:xfrm>
            <a:off x="594360" y="2212848"/>
            <a:ext cx="256032" cy="201168"/>
          </a:xfrm>
          <a:prstGeom prst="ellipse">
            <a:avLst/>
          </a:prstGeom>
          <a:solidFill>
            <a:srgbClr val="E8ECF0"/>
          </a:solidFill>
          <a:ln w="12700">
            <a:solidFill>
              <a:srgbClr val="8A9BB0"/>
            </a:solidFill>
            <a:prstDash val="solid"/>
          </a:ln>
        </p:spPr>
      </p:sp>
      <p:sp>
        <p:nvSpPr>
          <p:cNvPr id="11" name="Shape 9"/>
          <p:cNvSpPr/>
          <p:nvPr/>
        </p:nvSpPr>
        <p:spPr>
          <a:xfrm>
            <a:off x="960120" y="2212848"/>
            <a:ext cx="256032" cy="201168"/>
          </a:xfrm>
          <a:prstGeom prst="ellipse">
            <a:avLst/>
          </a:prstGeom>
          <a:solidFill>
            <a:srgbClr val="E8ECF0"/>
          </a:solidFill>
          <a:ln w="12700">
            <a:solidFill>
              <a:srgbClr val="8A9BB0"/>
            </a:solidFill>
            <a:prstDash val="solid"/>
          </a:ln>
        </p:spPr>
      </p:sp>
      <p:sp>
        <p:nvSpPr>
          <p:cNvPr id="12" name="Shape 10"/>
          <p:cNvSpPr/>
          <p:nvPr/>
        </p:nvSpPr>
        <p:spPr>
          <a:xfrm>
            <a:off x="1325880" y="2212848"/>
            <a:ext cx="256032" cy="201168"/>
          </a:xfrm>
          <a:prstGeom prst="ellipse">
            <a:avLst/>
          </a:prstGeom>
          <a:solidFill>
            <a:srgbClr val="E8ECF0"/>
          </a:solidFill>
          <a:ln w="12700">
            <a:solidFill>
              <a:srgbClr val="8A9BB0"/>
            </a:solidFill>
            <a:prstDash val="solid"/>
          </a:ln>
        </p:spPr>
      </p:sp>
      <p:sp>
        <p:nvSpPr>
          <p:cNvPr id="13" name="Shape 11"/>
          <p:cNvSpPr/>
          <p:nvPr/>
        </p:nvSpPr>
        <p:spPr>
          <a:xfrm>
            <a:off x="1691640" y="2212848"/>
            <a:ext cx="256032" cy="201168"/>
          </a:xfrm>
          <a:prstGeom prst="ellipse">
            <a:avLst/>
          </a:prstGeom>
          <a:solidFill>
            <a:srgbClr val="E8ECF0"/>
          </a:solidFill>
          <a:ln w="12700">
            <a:solidFill>
              <a:srgbClr val="8A9BB0"/>
            </a:solidFill>
            <a:prstDash val="solid"/>
          </a:ln>
        </p:spPr>
      </p:sp>
      <p:sp>
        <p:nvSpPr>
          <p:cNvPr id="14" name="Text 12"/>
          <p:cNvSpPr/>
          <p:nvPr/>
        </p:nvSpPr>
        <p:spPr>
          <a:xfrm>
            <a:off x="502920" y="2231136"/>
            <a:ext cx="1828800" cy="182880"/>
          </a:xfrm>
          <a:prstGeom prst="rect">
            <a:avLst/>
          </a:prstGeom>
          <a:noFill/>
          <a:ln/>
        </p:spPr>
        <p:txBody>
          <a:bodyPr wrap="square" lIns="0" tIns="0" rIns="0" bIns="0" rtlCol="0" anchor="ctr"/>
          <a:lstStyle/>
          <a:p>
            <a:pPr indent="0" marL="0">
              <a:buNone/>
            </a:pPr>
            <a:r>
              <a:rPr lang="en-US" sz="900" dirty="0">
                <a:solidFill>
                  <a:srgbClr val="8A9BB0"/>
                </a:solidFill>
              </a:rPr>
              <a:t>1  2  3  4</a:t>
            </a:r>
            <a:endParaRPr lang="en-US" sz="900" dirty="0"/>
          </a:p>
        </p:txBody>
      </p:sp>
      <p:sp>
        <p:nvSpPr>
          <p:cNvPr id="15" name="Shape 13"/>
          <p:cNvSpPr/>
          <p:nvPr/>
        </p:nvSpPr>
        <p:spPr>
          <a:xfrm>
            <a:off x="365760" y="2578608"/>
            <a:ext cx="8412480" cy="65836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6" name="Shape 14"/>
          <p:cNvSpPr/>
          <p:nvPr/>
        </p:nvSpPr>
        <p:spPr>
          <a:xfrm>
            <a:off x="365760" y="2578608"/>
            <a:ext cx="64008" cy="658368"/>
          </a:xfrm>
          <a:prstGeom prst="rect">
            <a:avLst/>
          </a:prstGeom>
          <a:solidFill>
            <a:srgbClr val="0D7C8C"/>
          </a:solidFill>
          <a:ln w="12700">
            <a:solidFill>
              <a:srgbClr val="0D7C8C"/>
            </a:solidFill>
            <a:prstDash val="solid"/>
          </a:ln>
        </p:spPr>
      </p:sp>
      <p:sp>
        <p:nvSpPr>
          <p:cNvPr id="17" name="Text 15"/>
          <p:cNvSpPr/>
          <p:nvPr/>
        </p:nvSpPr>
        <p:spPr>
          <a:xfrm>
            <a:off x="594360" y="2633472"/>
            <a:ext cx="2286000" cy="292608"/>
          </a:xfrm>
          <a:prstGeom prst="rect">
            <a:avLst/>
          </a:prstGeom>
          <a:noFill/>
          <a:ln/>
        </p:spPr>
        <p:txBody>
          <a:bodyPr wrap="square" lIns="0" tIns="0" rIns="0" bIns="0" rtlCol="0" anchor="ctr"/>
          <a:lstStyle/>
          <a:p>
            <a:pPr indent="0" marL="0">
              <a:buNone/>
            </a:pPr>
            <a:r>
              <a:rPr lang="en-US" sz="1300" b="1" dirty="0">
                <a:solidFill>
                  <a:srgbClr val="1B2A4A"/>
                </a:solidFill>
              </a:rPr>
              <a:t>Respect de la ponctuation :</a:t>
            </a:r>
            <a:endParaRPr lang="en-US" sz="1300" dirty="0"/>
          </a:p>
        </p:txBody>
      </p:sp>
      <p:sp>
        <p:nvSpPr>
          <p:cNvPr id="18" name="Text 16"/>
          <p:cNvSpPr/>
          <p:nvPr/>
        </p:nvSpPr>
        <p:spPr>
          <a:xfrm>
            <a:off x="2926080" y="2633472"/>
            <a:ext cx="5669280" cy="502920"/>
          </a:xfrm>
          <a:prstGeom prst="rect">
            <a:avLst/>
          </a:prstGeom>
          <a:noFill/>
          <a:ln/>
        </p:spPr>
        <p:txBody>
          <a:bodyPr wrap="square" lIns="0" tIns="0" rIns="0" bIns="0" rtlCol="0" anchor="ctr"/>
          <a:lstStyle/>
          <a:p>
            <a:pPr indent="0" marL="0">
              <a:buNone/>
            </a:pPr>
            <a:r>
              <a:rPr lang="en-US" sz="1200" dirty="0">
                <a:solidFill>
                  <a:srgbClr val="6B7280"/>
                </a:solidFill>
              </a:rPr>
              <a:t>Pauses aux virgules, fins de phrase, points d'interrogation ?</a:t>
            </a:r>
            <a:endParaRPr lang="en-US" sz="1200" dirty="0"/>
          </a:p>
        </p:txBody>
      </p:sp>
      <p:sp>
        <p:nvSpPr>
          <p:cNvPr id="19" name="Shape 17"/>
          <p:cNvSpPr/>
          <p:nvPr/>
        </p:nvSpPr>
        <p:spPr>
          <a:xfrm>
            <a:off x="594360" y="2962656"/>
            <a:ext cx="256032" cy="201168"/>
          </a:xfrm>
          <a:prstGeom prst="ellipse">
            <a:avLst/>
          </a:prstGeom>
          <a:solidFill>
            <a:srgbClr val="E8ECF0"/>
          </a:solidFill>
          <a:ln w="12700">
            <a:solidFill>
              <a:srgbClr val="8A9BB0"/>
            </a:solidFill>
            <a:prstDash val="solid"/>
          </a:ln>
        </p:spPr>
      </p:sp>
      <p:sp>
        <p:nvSpPr>
          <p:cNvPr id="20" name="Shape 18"/>
          <p:cNvSpPr/>
          <p:nvPr/>
        </p:nvSpPr>
        <p:spPr>
          <a:xfrm>
            <a:off x="960120" y="2962656"/>
            <a:ext cx="256032" cy="201168"/>
          </a:xfrm>
          <a:prstGeom prst="ellipse">
            <a:avLst/>
          </a:prstGeom>
          <a:solidFill>
            <a:srgbClr val="E8ECF0"/>
          </a:solidFill>
          <a:ln w="12700">
            <a:solidFill>
              <a:srgbClr val="8A9BB0"/>
            </a:solidFill>
            <a:prstDash val="solid"/>
          </a:ln>
        </p:spPr>
      </p:sp>
      <p:sp>
        <p:nvSpPr>
          <p:cNvPr id="21" name="Shape 19"/>
          <p:cNvSpPr/>
          <p:nvPr/>
        </p:nvSpPr>
        <p:spPr>
          <a:xfrm>
            <a:off x="1325880" y="2962656"/>
            <a:ext cx="256032" cy="201168"/>
          </a:xfrm>
          <a:prstGeom prst="ellipse">
            <a:avLst/>
          </a:prstGeom>
          <a:solidFill>
            <a:srgbClr val="E8ECF0"/>
          </a:solidFill>
          <a:ln w="12700">
            <a:solidFill>
              <a:srgbClr val="8A9BB0"/>
            </a:solidFill>
            <a:prstDash val="solid"/>
          </a:ln>
        </p:spPr>
      </p:sp>
      <p:sp>
        <p:nvSpPr>
          <p:cNvPr id="22" name="Shape 20"/>
          <p:cNvSpPr/>
          <p:nvPr/>
        </p:nvSpPr>
        <p:spPr>
          <a:xfrm>
            <a:off x="1691640" y="2962656"/>
            <a:ext cx="256032" cy="201168"/>
          </a:xfrm>
          <a:prstGeom prst="ellipse">
            <a:avLst/>
          </a:prstGeom>
          <a:solidFill>
            <a:srgbClr val="E8ECF0"/>
          </a:solidFill>
          <a:ln w="12700">
            <a:solidFill>
              <a:srgbClr val="8A9BB0"/>
            </a:solidFill>
            <a:prstDash val="solid"/>
          </a:ln>
        </p:spPr>
      </p:sp>
      <p:sp>
        <p:nvSpPr>
          <p:cNvPr id="23" name="Text 21"/>
          <p:cNvSpPr/>
          <p:nvPr/>
        </p:nvSpPr>
        <p:spPr>
          <a:xfrm>
            <a:off x="502920" y="2980944"/>
            <a:ext cx="1828800" cy="182880"/>
          </a:xfrm>
          <a:prstGeom prst="rect">
            <a:avLst/>
          </a:prstGeom>
          <a:noFill/>
          <a:ln/>
        </p:spPr>
        <p:txBody>
          <a:bodyPr wrap="square" lIns="0" tIns="0" rIns="0" bIns="0" rtlCol="0" anchor="ctr"/>
          <a:lstStyle/>
          <a:p>
            <a:pPr indent="0" marL="0">
              <a:buNone/>
            </a:pPr>
            <a:r>
              <a:rPr lang="en-US" sz="900" dirty="0">
                <a:solidFill>
                  <a:srgbClr val="8A9BB0"/>
                </a:solidFill>
              </a:rPr>
              <a:t>1  2  3  4</a:t>
            </a:r>
            <a:endParaRPr lang="en-US" sz="900" dirty="0"/>
          </a:p>
        </p:txBody>
      </p:sp>
      <p:sp>
        <p:nvSpPr>
          <p:cNvPr id="24" name="Shape 22"/>
          <p:cNvSpPr/>
          <p:nvPr/>
        </p:nvSpPr>
        <p:spPr>
          <a:xfrm>
            <a:off x="365760" y="3328416"/>
            <a:ext cx="8412480" cy="65836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5" name="Shape 23"/>
          <p:cNvSpPr/>
          <p:nvPr/>
        </p:nvSpPr>
        <p:spPr>
          <a:xfrm>
            <a:off x="365760" y="3328416"/>
            <a:ext cx="64008" cy="658368"/>
          </a:xfrm>
          <a:prstGeom prst="rect">
            <a:avLst/>
          </a:prstGeom>
          <a:solidFill>
            <a:srgbClr val="0D7C8C"/>
          </a:solidFill>
          <a:ln w="12700">
            <a:solidFill>
              <a:srgbClr val="0D7C8C"/>
            </a:solidFill>
            <a:prstDash val="solid"/>
          </a:ln>
        </p:spPr>
      </p:sp>
      <p:sp>
        <p:nvSpPr>
          <p:cNvPr id="26" name="Text 24"/>
          <p:cNvSpPr/>
          <p:nvPr/>
        </p:nvSpPr>
        <p:spPr>
          <a:xfrm>
            <a:off x="594360" y="3383280"/>
            <a:ext cx="2286000" cy="292608"/>
          </a:xfrm>
          <a:prstGeom prst="rect">
            <a:avLst/>
          </a:prstGeom>
          <a:noFill/>
          <a:ln/>
        </p:spPr>
        <p:txBody>
          <a:bodyPr wrap="square" lIns="0" tIns="0" rIns="0" bIns="0" rtlCol="0" anchor="ctr"/>
          <a:lstStyle/>
          <a:p>
            <a:pPr indent="0" marL="0">
              <a:buNone/>
            </a:pPr>
            <a:r>
              <a:rPr lang="en-US" sz="1300" b="1" dirty="0">
                <a:solidFill>
                  <a:srgbClr val="1B2A4A"/>
                </a:solidFill>
              </a:rPr>
              <a:t>Intonation :</a:t>
            </a:r>
            <a:endParaRPr lang="en-US" sz="1300" dirty="0"/>
          </a:p>
        </p:txBody>
      </p:sp>
      <p:sp>
        <p:nvSpPr>
          <p:cNvPr id="27" name="Text 25"/>
          <p:cNvSpPr/>
          <p:nvPr/>
        </p:nvSpPr>
        <p:spPr>
          <a:xfrm>
            <a:off x="2926080" y="3383280"/>
            <a:ext cx="5669280" cy="502920"/>
          </a:xfrm>
          <a:prstGeom prst="rect">
            <a:avLst/>
          </a:prstGeom>
          <a:noFill/>
          <a:ln/>
        </p:spPr>
        <p:txBody>
          <a:bodyPr wrap="square" lIns="0" tIns="0" rIns="0" bIns="0" rtlCol="0" anchor="ctr"/>
          <a:lstStyle/>
          <a:p>
            <a:pPr indent="0" marL="0">
              <a:buNone/>
            </a:pPr>
            <a:r>
              <a:rPr lang="en-US" sz="1200" dirty="0">
                <a:solidFill>
                  <a:srgbClr val="6B7280"/>
                </a:solidFill>
              </a:rPr>
              <a:t>Varie-t-il sa voix selon les personnages, l'émotion du texte ?</a:t>
            </a:r>
            <a:endParaRPr lang="en-US" sz="1200" dirty="0"/>
          </a:p>
        </p:txBody>
      </p:sp>
      <p:sp>
        <p:nvSpPr>
          <p:cNvPr id="28" name="Shape 26"/>
          <p:cNvSpPr/>
          <p:nvPr/>
        </p:nvSpPr>
        <p:spPr>
          <a:xfrm>
            <a:off x="594360" y="3712464"/>
            <a:ext cx="256032" cy="201168"/>
          </a:xfrm>
          <a:prstGeom prst="ellipse">
            <a:avLst/>
          </a:prstGeom>
          <a:solidFill>
            <a:srgbClr val="E8ECF0"/>
          </a:solidFill>
          <a:ln w="12700">
            <a:solidFill>
              <a:srgbClr val="8A9BB0"/>
            </a:solidFill>
            <a:prstDash val="solid"/>
          </a:ln>
        </p:spPr>
      </p:sp>
      <p:sp>
        <p:nvSpPr>
          <p:cNvPr id="29" name="Shape 27"/>
          <p:cNvSpPr/>
          <p:nvPr/>
        </p:nvSpPr>
        <p:spPr>
          <a:xfrm>
            <a:off x="960120" y="3712464"/>
            <a:ext cx="256032" cy="201168"/>
          </a:xfrm>
          <a:prstGeom prst="ellipse">
            <a:avLst/>
          </a:prstGeom>
          <a:solidFill>
            <a:srgbClr val="E8ECF0"/>
          </a:solidFill>
          <a:ln w="12700">
            <a:solidFill>
              <a:srgbClr val="8A9BB0"/>
            </a:solidFill>
            <a:prstDash val="solid"/>
          </a:ln>
        </p:spPr>
      </p:sp>
      <p:sp>
        <p:nvSpPr>
          <p:cNvPr id="30" name="Shape 28"/>
          <p:cNvSpPr/>
          <p:nvPr/>
        </p:nvSpPr>
        <p:spPr>
          <a:xfrm>
            <a:off x="1325880" y="3712464"/>
            <a:ext cx="256032" cy="201168"/>
          </a:xfrm>
          <a:prstGeom prst="ellipse">
            <a:avLst/>
          </a:prstGeom>
          <a:solidFill>
            <a:srgbClr val="E8ECF0"/>
          </a:solidFill>
          <a:ln w="12700">
            <a:solidFill>
              <a:srgbClr val="8A9BB0"/>
            </a:solidFill>
            <a:prstDash val="solid"/>
          </a:ln>
        </p:spPr>
      </p:sp>
      <p:sp>
        <p:nvSpPr>
          <p:cNvPr id="31" name="Shape 29"/>
          <p:cNvSpPr/>
          <p:nvPr/>
        </p:nvSpPr>
        <p:spPr>
          <a:xfrm>
            <a:off x="1691640" y="3712464"/>
            <a:ext cx="256032" cy="201168"/>
          </a:xfrm>
          <a:prstGeom prst="ellipse">
            <a:avLst/>
          </a:prstGeom>
          <a:solidFill>
            <a:srgbClr val="E8ECF0"/>
          </a:solidFill>
          <a:ln w="12700">
            <a:solidFill>
              <a:srgbClr val="8A9BB0"/>
            </a:solidFill>
            <a:prstDash val="solid"/>
          </a:ln>
        </p:spPr>
      </p:sp>
      <p:sp>
        <p:nvSpPr>
          <p:cNvPr id="32" name="Text 30"/>
          <p:cNvSpPr/>
          <p:nvPr/>
        </p:nvSpPr>
        <p:spPr>
          <a:xfrm>
            <a:off x="502920" y="3730752"/>
            <a:ext cx="1828800" cy="182880"/>
          </a:xfrm>
          <a:prstGeom prst="rect">
            <a:avLst/>
          </a:prstGeom>
          <a:noFill/>
          <a:ln/>
        </p:spPr>
        <p:txBody>
          <a:bodyPr wrap="square" lIns="0" tIns="0" rIns="0" bIns="0" rtlCol="0" anchor="ctr"/>
          <a:lstStyle/>
          <a:p>
            <a:pPr indent="0" marL="0">
              <a:buNone/>
            </a:pPr>
            <a:r>
              <a:rPr lang="en-US" sz="900" dirty="0">
                <a:solidFill>
                  <a:srgbClr val="8A9BB0"/>
                </a:solidFill>
              </a:rPr>
              <a:t>1  2  3  4</a:t>
            </a:r>
            <a:endParaRPr lang="en-US" sz="900" dirty="0"/>
          </a:p>
        </p:txBody>
      </p:sp>
      <p:sp>
        <p:nvSpPr>
          <p:cNvPr id="33" name="Shape 31"/>
          <p:cNvSpPr/>
          <p:nvPr/>
        </p:nvSpPr>
        <p:spPr>
          <a:xfrm>
            <a:off x="365760" y="4078224"/>
            <a:ext cx="8412480" cy="65836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34" name="Shape 32"/>
          <p:cNvSpPr/>
          <p:nvPr/>
        </p:nvSpPr>
        <p:spPr>
          <a:xfrm>
            <a:off x="365760" y="4078224"/>
            <a:ext cx="64008" cy="658368"/>
          </a:xfrm>
          <a:prstGeom prst="rect">
            <a:avLst/>
          </a:prstGeom>
          <a:solidFill>
            <a:srgbClr val="0D7C8C"/>
          </a:solidFill>
          <a:ln w="12700">
            <a:solidFill>
              <a:srgbClr val="0D7C8C"/>
            </a:solidFill>
            <a:prstDash val="solid"/>
          </a:ln>
        </p:spPr>
      </p:sp>
      <p:sp>
        <p:nvSpPr>
          <p:cNvPr id="35" name="Text 33"/>
          <p:cNvSpPr/>
          <p:nvPr/>
        </p:nvSpPr>
        <p:spPr>
          <a:xfrm>
            <a:off x="594360" y="4133088"/>
            <a:ext cx="2286000" cy="292608"/>
          </a:xfrm>
          <a:prstGeom prst="rect">
            <a:avLst/>
          </a:prstGeom>
          <a:noFill/>
          <a:ln/>
        </p:spPr>
        <p:txBody>
          <a:bodyPr wrap="square" lIns="0" tIns="0" rIns="0" bIns="0" rtlCol="0" anchor="ctr"/>
          <a:lstStyle/>
          <a:p>
            <a:pPr indent="0" marL="0">
              <a:buNone/>
            </a:pPr>
            <a:r>
              <a:rPr lang="en-US" sz="1300" b="1" dirty="0">
                <a:solidFill>
                  <a:srgbClr val="1B2A4A"/>
                </a:solidFill>
              </a:rPr>
              <a:t>Regard/balayage :</a:t>
            </a:r>
            <a:endParaRPr lang="en-US" sz="1300" dirty="0"/>
          </a:p>
        </p:txBody>
      </p:sp>
      <p:sp>
        <p:nvSpPr>
          <p:cNvPr id="36" name="Text 34"/>
          <p:cNvSpPr/>
          <p:nvPr/>
        </p:nvSpPr>
        <p:spPr>
          <a:xfrm>
            <a:off x="2926080" y="4133088"/>
            <a:ext cx="5669280" cy="502920"/>
          </a:xfrm>
          <a:prstGeom prst="rect">
            <a:avLst/>
          </a:prstGeom>
          <a:noFill/>
          <a:ln/>
        </p:spPr>
        <p:txBody>
          <a:bodyPr wrap="square" lIns="0" tIns="0" rIns="0" bIns="0" rtlCol="0" anchor="ctr"/>
          <a:lstStyle/>
          <a:p>
            <a:pPr indent="0" marL="0">
              <a:buNone/>
            </a:pPr>
            <a:r>
              <a:rPr lang="en-US" sz="1200" dirty="0">
                <a:solidFill>
                  <a:srgbClr val="6B7280"/>
                </a:solidFill>
              </a:rPr>
              <a:t>Revient-il souvent en arrière ? Perd-il sa ligne ?</a:t>
            </a:r>
            <a:endParaRPr lang="en-US" sz="1200" dirty="0"/>
          </a:p>
        </p:txBody>
      </p:sp>
      <p:sp>
        <p:nvSpPr>
          <p:cNvPr id="37" name="Shape 35"/>
          <p:cNvSpPr/>
          <p:nvPr/>
        </p:nvSpPr>
        <p:spPr>
          <a:xfrm>
            <a:off x="594360" y="4462272"/>
            <a:ext cx="256032" cy="201168"/>
          </a:xfrm>
          <a:prstGeom prst="ellipse">
            <a:avLst/>
          </a:prstGeom>
          <a:solidFill>
            <a:srgbClr val="E8ECF0"/>
          </a:solidFill>
          <a:ln w="12700">
            <a:solidFill>
              <a:srgbClr val="8A9BB0"/>
            </a:solidFill>
            <a:prstDash val="solid"/>
          </a:ln>
        </p:spPr>
      </p:sp>
      <p:sp>
        <p:nvSpPr>
          <p:cNvPr id="38" name="Shape 36"/>
          <p:cNvSpPr/>
          <p:nvPr/>
        </p:nvSpPr>
        <p:spPr>
          <a:xfrm>
            <a:off x="960120" y="4462272"/>
            <a:ext cx="256032" cy="201168"/>
          </a:xfrm>
          <a:prstGeom prst="ellipse">
            <a:avLst/>
          </a:prstGeom>
          <a:solidFill>
            <a:srgbClr val="E8ECF0"/>
          </a:solidFill>
          <a:ln w="12700">
            <a:solidFill>
              <a:srgbClr val="8A9BB0"/>
            </a:solidFill>
            <a:prstDash val="solid"/>
          </a:ln>
        </p:spPr>
      </p:sp>
      <p:sp>
        <p:nvSpPr>
          <p:cNvPr id="39" name="Shape 37"/>
          <p:cNvSpPr/>
          <p:nvPr/>
        </p:nvSpPr>
        <p:spPr>
          <a:xfrm>
            <a:off x="1325880" y="4462272"/>
            <a:ext cx="256032" cy="201168"/>
          </a:xfrm>
          <a:prstGeom prst="ellipse">
            <a:avLst/>
          </a:prstGeom>
          <a:solidFill>
            <a:srgbClr val="E8ECF0"/>
          </a:solidFill>
          <a:ln w="12700">
            <a:solidFill>
              <a:srgbClr val="8A9BB0"/>
            </a:solidFill>
            <a:prstDash val="solid"/>
          </a:ln>
        </p:spPr>
      </p:sp>
      <p:sp>
        <p:nvSpPr>
          <p:cNvPr id="40" name="Shape 38"/>
          <p:cNvSpPr/>
          <p:nvPr/>
        </p:nvSpPr>
        <p:spPr>
          <a:xfrm>
            <a:off x="1691640" y="4462272"/>
            <a:ext cx="256032" cy="201168"/>
          </a:xfrm>
          <a:prstGeom prst="ellipse">
            <a:avLst/>
          </a:prstGeom>
          <a:solidFill>
            <a:srgbClr val="E8ECF0"/>
          </a:solidFill>
          <a:ln w="12700">
            <a:solidFill>
              <a:srgbClr val="8A9BB0"/>
            </a:solidFill>
            <a:prstDash val="solid"/>
          </a:ln>
        </p:spPr>
      </p:sp>
      <p:sp>
        <p:nvSpPr>
          <p:cNvPr id="41" name="Text 39"/>
          <p:cNvSpPr/>
          <p:nvPr/>
        </p:nvSpPr>
        <p:spPr>
          <a:xfrm>
            <a:off x="502920" y="4480560"/>
            <a:ext cx="1828800" cy="182880"/>
          </a:xfrm>
          <a:prstGeom prst="rect">
            <a:avLst/>
          </a:prstGeom>
          <a:noFill/>
          <a:ln/>
        </p:spPr>
        <p:txBody>
          <a:bodyPr wrap="square" lIns="0" tIns="0" rIns="0" bIns="0" rtlCol="0" anchor="ctr"/>
          <a:lstStyle/>
          <a:p>
            <a:pPr indent="0" marL="0">
              <a:buNone/>
            </a:pPr>
            <a:r>
              <a:rPr lang="en-US" sz="900" dirty="0">
                <a:solidFill>
                  <a:srgbClr val="8A9BB0"/>
                </a:solidFill>
              </a:rPr>
              <a:t>1  2  3  4</a:t>
            </a:r>
            <a:endParaRPr lang="en-US" sz="900" dirty="0"/>
          </a:p>
        </p:txBody>
      </p:sp>
      <p:sp>
        <p:nvSpPr>
          <p:cNvPr id="42" name="Shape 40"/>
          <p:cNvSpPr/>
          <p:nvPr/>
        </p:nvSpPr>
        <p:spPr>
          <a:xfrm>
            <a:off x="365760" y="4800600"/>
            <a:ext cx="8412480" cy="182880"/>
          </a:xfrm>
          <a:prstGeom prst="rect">
            <a:avLst/>
          </a:prstGeom>
          <a:solidFill>
            <a:srgbClr val="E8ECF0"/>
          </a:solidFill>
          <a:ln w="12700">
            <a:solidFill>
              <a:srgbClr val="E8ECF0"/>
            </a:solidFill>
            <a:prstDash val="solid"/>
          </a:ln>
        </p:spPr>
      </p:sp>
      <p:sp>
        <p:nvSpPr>
          <p:cNvPr id="43" name="Text 41"/>
          <p:cNvSpPr/>
          <p:nvPr/>
        </p:nvSpPr>
        <p:spPr>
          <a:xfrm>
            <a:off x="365760" y="4800600"/>
            <a:ext cx="8412480" cy="182880"/>
          </a:xfrm>
          <a:prstGeom prst="rect">
            <a:avLst/>
          </a:prstGeom>
          <a:noFill/>
          <a:ln/>
        </p:spPr>
        <p:txBody>
          <a:bodyPr wrap="square" lIns="0" tIns="0" rIns="0" bIns="0" rtlCol="0" anchor="ctr"/>
          <a:lstStyle/>
          <a:p>
            <a:pPr algn="ctr" indent="0" marL="0">
              <a:buNone/>
            </a:pPr>
            <a:r>
              <a:rPr lang="en-US" sz="900" dirty="0">
                <a:solidFill>
                  <a:srgbClr val="6B7280"/>
                </a:solidFill>
              </a:rPr>
              <a:t>1 = jamais   2 = parfois   3 = souvent   4 = toujours</a:t>
            </a:r>
            <a:endParaRPr lang="en-US" sz="900" dirty="0"/>
          </a:p>
        </p:txBody>
      </p:sp>
      <p:sp>
        <p:nvSpPr>
          <p:cNvPr id="44" name="Text 42"/>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13 / 45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Profils de lecteurs identifiés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Pour mieux différencier la prise en charge</a:t>
            </a:r>
            <a:endParaRPr lang="en-US" sz="1500" dirty="0"/>
          </a:p>
        </p:txBody>
      </p:sp>
      <p:sp>
        <p:nvSpPr>
          <p:cNvPr id="6" name="Shape 4"/>
          <p:cNvSpPr/>
          <p:nvPr/>
        </p:nvSpPr>
        <p:spPr>
          <a:xfrm>
            <a:off x="274320" y="1828800"/>
            <a:ext cx="2011680" cy="301752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pic>
        <p:nvPicPr>
          <p:cNvPr id="7" name="Image 0" descr="preencoded.png">    </p:cNvPr>
          <p:cNvPicPr>
            <a:picLocks noChangeAspect="1"/>
          </p:cNvPicPr>
          <p:nvPr/>
        </p:nvPicPr>
        <p:blipFill>
          <a:blip r:embed="rId1"/>
          <a:stretch>
            <a:fillRect/>
          </a:stretch>
        </p:blipFill>
        <p:spPr>
          <a:xfrm>
            <a:off x="960120" y="1938528"/>
            <a:ext cx="640080" cy="640080"/>
          </a:xfrm>
          <a:prstGeom prst="rect">
            <a:avLst/>
          </a:prstGeom>
        </p:spPr>
      </p:pic>
      <p:sp>
        <p:nvSpPr>
          <p:cNvPr id="8" name="Text 5"/>
          <p:cNvSpPr/>
          <p:nvPr/>
        </p:nvSpPr>
        <p:spPr>
          <a:xfrm>
            <a:off x="365760" y="2633472"/>
            <a:ext cx="1828800" cy="457200"/>
          </a:xfrm>
          <a:prstGeom prst="rect">
            <a:avLst/>
          </a:prstGeom>
          <a:noFill/>
          <a:ln/>
        </p:spPr>
        <p:txBody>
          <a:bodyPr wrap="square" lIns="0" tIns="0" rIns="0" bIns="0" rtlCol="0" anchor="ctr"/>
          <a:lstStyle/>
          <a:p>
            <a:pPr algn="ctr" indent="0" marL="0">
              <a:buNone/>
            </a:pPr>
            <a:r>
              <a:rPr lang="en-US" sz="1200" b="1" dirty="0">
                <a:solidFill>
                  <a:srgbClr val="FFFFFF"/>
                </a:solidFill>
              </a:rPr>
              <a:t>Lecteur Expert</a:t>
            </a:r>
            <a:endParaRPr lang="en-US" sz="1200" dirty="0"/>
          </a:p>
        </p:txBody>
      </p:sp>
      <p:sp>
        <p:nvSpPr>
          <p:cNvPr id="9" name="Text 6"/>
          <p:cNvSpPr/>
          <p:nvPr/>
        </p:nvSpPr>
        <p:spPr>
          <a:xfrm>
            <a:off x="365760" y="3090672"/>
            <a:ext cx="1828800" cy="320040"/>
          </a:xfrm>
          <a:prstGeom prst="rect">
            <a:avLst/>
          </a:prstGeom>
          <a:noFill/>
          <a:ln/>
        </p:spPr>
        <p:txBody>
          <a:bodyPr wrap="square" lIns="0" tIns="0" rIns="0" bIns="0" rtlCol="0" anchor="ctr"/>
          <a:lstStyle/>
          <a:p>
            <a:pPr algn="ctr" indent="0" marL="0">
              <a:buNone/>
            </a:pPr>
            <a:r>
              <a:rPr lang="en-US" sz="1300" b="1" dirty="0">
                <a:solidFill>
                  <a:srgbClr val="000000"/>
                </a:solidFill>
              </a:rPr>
              <a:t>&gt; 110 MPM</a:t>
            </a:r>
            <a:endParaRPr lang="en-US" sz="1300" dirty="0"/>
          </a:p>
        </p:txBody>
      </p:sp>
      <p:sp>
        <p:nvSpPr>
          <p:cNvPr id="10" name="Text 7"/>
          <p:cNvSpPr/>
          <p:nvPr/>
        </p:nvSpPr>
        <p:spPr>
          <a:xfrm>
            <a:off x="365760" y="3456432"/>
            <a:ext cx="1828800" cy="1188720"/>
          </a:xfrm>
          <a:prstGeom prst="rect">
            <a:avLst/>
          </a:prstGeom>
          <a:noFill/>
          <a:ln/>
        </p:spPr>
        <p:txBody>
          <a:bodyPr wrap="square" lIns="0" tIns="0" rIns="0" bIns="0" rtlCol="0" anchor="ctr"/>
          <a:lstStyle/>
          <a:p>
            <a:pPr algn="ctr" indent="0" marL="0">
              <a:buNone/>
            </a:pPr>
            <a:r>
              <a:rPr lang="en-US" sz="1000" dirty="0">
                <a:solidFill>
                  <a:srgbClr val="000000"/>
                </a:solidFill>
              </a:rPr>
              <a:t>Lecture fluide et expressive. Enrichir avec des textes complexes.</a:t>
            </a:r>
            <a:endParaRPr lang="en-US" sz="1000" dirty="0"/>
          </a:p>
        </p:txBody>
      </p:sp>
      <p:sp>
        <p:nvSpPr>
          <p:cNvPr id="11" name="Shape 8"/>
          <p:cNvSpPr/>
          <p:nvPr/>
        </p:nvSpPr>
        <p:spPr>
          <a:xfrm>
            <a:off x="2450592" y="1828800"/>
            <a:ext cx="2011680" cy="30175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2" name="Image 1" descr="preencoded.png">    </p:cNvPr>
          <p:cNvPicPr>
            <a:picLocks noChangeAspect="1"/>
          </p:cNvPicPr>
          <p:nvPr/>
        </p:nvPicPr>
        <p:blipFill>
          <a:blip r:embed="rId2"/>
          <a:stretch>
            <a:fillRect/>
          </a:stretch>
        </p:blipFill>
        <p:spPr>
          <a:xfrm>
            <a:off x="3136392" y="1938528"/>
            <a:ext cx="640080" cy="640080"/>
          </a:xfrm>
          <a:prstGeom prst="rect">
            <a:avLst/>
          </a:prstGeom>
        </p:spPr>
      </p:pic>
      <p:sp>
        <p:nvSpPr>
          <p:cNvPr id="13" name="Text 9"/>
          <p:cNvSpPr/>
          <p:nvPr/>
        </p:nvSpPr>
        <p:spPr>
          <a:xfrm>
            <a:off x="2542032" y="2633472"/>
            <a:ext cx="1828800" cy="457200"/>
          </a:xfrm>
          <a:prstGeom prst="rect">
            <a:avLst/>
          </a:prstGeom>
          <a:noFill/>
          <a:ln/>
        </p:spPr>
        <p:txBody>
          <a:bodyPr wrap="square" lIns="0" tIns="0" rIns="0" bIns="0" rtlCol="0" anchor="ctr"/>
          <a:lstStyle/>
          <a:p>
            <a:pPr algn="ctr" indent="0" marL="0">
              <a:buNone/>
            </a:pPr>
            <a:r>
              <a:rPr lang="en-US" sz="1200" b="1" dirty="0">
                <a:solidFill>
                  <a:srgbClr val="FFFFFF"/>
                </a:solidFill>
              </a:rPr>
              <a:t>Lecteur en voie</a:t>
            </a:r>
            <a:endParaRPr lang="en-US" sz="1200" dirty="0"/>
          </a:p>
        </p:txBody>
      </p:sp>
      <p:sp>
        <p:nvSpPr>
          <p:cNvPr id="14" name="Text 10"/>
          <p:cNvSpPr/>
          <p:nvPr/>
        </p:nvSpPr>
        <p:spPr>
          <a:xfrm>
            <a:off x="2542032" y="3090672"/>
            <a:ext cx="1828800" cy="320040"/>
          </a:xfrm>
          <a:prstGeom prst="rect">
            <a:avLst/>
          </a:prstGeom>
          <a:noFill/>
          <a:ln/>
        </p:spPr>
        <p:txBody>
          <a:bodyPr wrap="square" lIns="0" tIns="0" rIns="0" bIns="0" rtlCol="0" anchor="ctr"/>
          <a:lstStyle/>
          <a:p>
            <a:pPr algn="ctr" indent="0" marL="0">
              <a:buNone/>
            </a:pPr>
            <a:r>
              <a:rPr lang="en-US" sz="1300" b="1" dirty="0">
                <a:solidFill>
                  <a:srgbClr val="000000"/>
                </a:solidFill>
              </a:rPr>
              <a:t>75–110 MPM</a:t>
            </a:r>
            <a:endParaRPr lang="en-US" sz="1300" dirty="0"/>
          </a:p>
        </p:txBody>
      </p:sp>
      <p:sp>
        <p:nvSpPr>
          <p:cNvPr id="15" name="Text 11"/>
          <p:cNvSpPr/>
          <p:nvPr/>
        </p:nvSpPr>
        <p:spPr>
          <a:xfrm>
            <a:off x="2542032" y="3456432"/>
            <a:ext cx="1828800" cy="1188720"/>
          </a:xfrm>
          <a:prstGeom prst="rect">
            <a:avLst/>
          </a:prstGeom>
          <a:noFill/>
          <a:ln/>
        </p:spPr>
        <p:txBody>
          <a:bodyPr wrap="square" lIns="0" tIns="0" rIns="0" bIns="0" rtlCol="0" anchor="ctr"/>
          <a:lstStyle/>
          <a:p>
            <a:pPr algn="ctr" indent="0" marL="0">
              <a:buNone/>
            </a:pPr>
            <a:r>
              <a:rPr lang="en-US" sz="1000" dirty="0">
                <a:solidFill>
                  <a:srgbClr val="000000"/>
                </a:solidFill>
              </a:rPr>
              <a:t>Précis mais parfois haché. Travailler l'expression et la vitesse.</a:t>
            </a:r>
            <a:endParaRPr lang="en-US" sz="1000" dirty="0"/>
          </a:p>
        </p:txBody>
      </p:sp>
      <p:sp>
        <p:nvSpPr>
          <p:cNvPr id="16" name="Shape 12"/>
          <p:cNvSpPr/>
          <p:nvPr/>
        </p:nvSpPr>
        <p:spPr>
          <a:xfrm>
            <a:off x="4626864" y="1828800"/>
            <a:ext cx="2011680" cy="3017520"/>
          </a:xfrm>
          <a:prstGeom prst="rect">
            <a:avLst/>
          </a:prstGeom>
          <a:solidFill>
            <a:srgbClr val="E8A020"/>
          </a:solidFill>
          <a:ln w="12700">
            <a:solidFill>
              <a:srgbClr val="E8A020"/>
            </a:solidFill>
            <a:prstDash val="solid"/>
          </a:ln>
          <a:effectLst>
            <a:outerShdw sx="100000" sy="100000" kx="0" ky="0" algn="bl" rotWithShape="0" blurRad="101600" dist="38100" dir="8100000">
              <a:srgbClr val="000000">
                <a:alpha val="12000"/>
              </a:srgbClr>
            </a:outerShdw>
          </a:effectLst>
        </p:spPr>
      </p:sp>
      <p:pic>
        <p:nvPicPr>
          <p:cNvPr id="17" name="Image 2" descr="preencoded.png">    </p:cNvPr>
          <p:cNvPicPr>
            <a:picLocks noChangeAspect="1"/>
          </p:cNvPicPr>
          <p:nvPr/>
        </p:nvPicPr>
        <p:blipFill>
          <a:blip r:embed="rId3"/>
          <a:stretch>
            <a:fillRect/>
          </a:stretch>
        </p:blipFill>
        <p:spPr>
          <a:xfrm>
            <a:off x="5312664" y="1938528"/>
            <a:ext cx="640080" cy="640080"/>
          </a:xfrm>
          <a:prstGeom prst="rect">
            <a:avLst/>
          </a:prstGeom>
        </p:spPr>
      </p:pic>
      <p:sp>
        <p:nvSpPr>
          <p:cNvPr id="18" name="Text 13"/>
          <p:cNvSpPr/>
          <p:nvPr/>
        </p:nvSpPr>
        <p:spPr>
          <a:xfrm>
            <a:off x="4718304" y="2633472"/>
            <a:ext cx="1828800" cy="457200"/>
          </a:xfrm>
          <a:prstGeom prst="rect">
            <a:avLst/>
          </a:prstGeom>
          <a:noFill/>
          <a:ln/>
        </p:spPr>
        <p:txBody>
          <a:bodyPr wrap="square" lIns="0" tIns="0" rIns="0" bIns="0" rtlCol="0" anchor="ctr"/>
          <a:lstStyle/>
          <a:p>
            <a:pPr algn="ctr" indent="0" marL="0">
              <a:buNone/>
            </a:pPr>
            <a:r>
              <a:rPr lang="en-US" sz="1200" b="1" dirty="0">
                <a:solidFill>
                  <a:srgbClr val="FFFFFF"/>
                </a:solidFill>
              </a:rPr>
              <a:t>Lecteur lent</a:t>
            </a:r>
            <a:endParaRPr lang="en-US" sz="1200" dirty="0"/>
          </a:p>
        </p:txBody>
      </p:sp>
      <p:sp>
        <p:nvSpPr>
          <p:cNvPr id="19" name="Text 14"/>
          <p:cNvSpPr/>
          <p:nvPr/>
        </p:nvSpPr>
        <p:spPr>
          <a:xfrm>
            <a:off x="4718304" y="3090672"/>
            <a:ext cx="1828800" cy="320040"/>
          </a:xfrm>
          <a:prstGeom prst="rect">
            <a:avLst/>
          </a:prstGeom>
          <a:noFill/>
          <a:ln/>
        </p:spPr>
        <p:txBody>
          <a:bodyPr wrap="square" lIns="0" tIns="0" rIns="0" bIns="0" rtlCol="0" anchor="ctr"/>
          <a:lstStyle/>
          <a:p>
            <a:pPr algn="ctr" indent="0" marL="0">
              <a:buNone/>
            </a:pPr>
            <a:r>
              <a:rPr lang="en-US" sz="1300" b="1" dirty="0">
                <a:solidFill>
                  <a:srgbClr val="000000"/>
                </a:solidFill>
              </a:rPr>
              <a:t>45–74 MPM</a:t>
            </a:r>
            <a:endParaRPr lang="en-US" sz="1300" dirty="0"/>
          </a:p>
        </p:txBody>
      </p:sp>
      <p:sp>
        <p:nvSpPr>
          <p:cNvPr id="20" name="Text 15"/>
          <p:cNvSpPr/>
          <p:nvPr/>
        </p:nvSpPr>
        <p:spPr>
          <a:xfrm>
            <a:off x="4718304" y="3456432"/>
            <a:ext cx="1828800" cy="1188720"/>
          </a:xfrm>
          <a:prstGeom prst="rect">
            <a:avLst/>
          </a:prstGeom>
          <a:noFill/>
          <a:ln/>
        </p:spPr>
        <p:txBody>
          <a:bodyPr wrap="square" lIns="0" tIns="0" rIns="0" bIns="0" rtlCol="0" anchor="ctr"/>
          <a:lstStyle/>
          <a:p>
            <a:pPr algn="ctr" indent="0" marL="0">
              <a:buNone/>
            </a:pPr>
            <a:r>
              <a:rPr lang="en-US" sz="1000" dirty="0">
                <a:solidFill>
                  <a:srgbClr val="000000"/>
                </a:solidFill>
              </a:rPr>
              <a:t>Décodage encore coûteux. Ateliers de fluence ciblés nécessaires.</a:t>
            </a:r>
            <a:endParaRPr lang="en-US" sz="1000" dirty="0"/>
          </a:p>
        </p:txBody>
      </p:sp>
      <p:sp>
        <p:nvSpPr>
          <p:cNvPr id="21" name="Shape 16"/>
          <p:cNvSpPr/>
          <p:nvPr/>
        </p:nvSpPr>
        <p:spPr>
          <a:xfrm>
            <a:off x="6803136" y="1828800"/>
            <a:ext cx="2011680" cy="3017520"/>
          </a:xfrm>
          <a:prstGeom prst="rect">
            <a:avLst/>
          </a:prstGeom>
          <a:solidFill>
            <a:srgbClr val="C0392B"/>
          </a:solidFill>
          <a:ln w="12700">
            <a:solidFill>
              <a:srgbClr val="C0392B"/>
            </a:solidFill>
            <a:prstDash val="solid"/>
          </a:ln>
          <a:effectLst>
            <a:outerShdw sx="100000" sy="100000" kx="0" ky="0" algn="bl" rotWithShape="0" blurRad="101600" dist="38100" dir="8100000">
              <a:srgbClr val="000000">
                <a:alpha val="12000"/>
              </a:srgbClr>
            </a:outerShdw>
          </a:effectLst>
        </p:spPr>
      </p:sp>
      <p:pic>
        <p:nvPicPr>
          <p:cNvPr id="22" name="Image 3" descr="preencoded.png">    </p:cNvPr>
          <p:cNvPicPr>
            <a:picLocks noChangeAspect="1"/>
          </p:cNvPicPr>
          <p:nvPr/>
        </p:nvPicPr>
        <p:blipFill>
          <a:blip r:embed="rId4"/>
          <a:stretch>
            <a:fillRect/>
          </a:stretch>
        </p:blipFill>
        <p:spPr>
          <a:xfrm>
            <a:off x="7488936" y="1938528"/>
            <a:ext cx="640080" cy="640080"/>
          </a:xfrm>
          <a:prstGeom prst="rect">
            <a:avLst/>
          </a:prstGeom>
        </p:spPr>
      </p:pic>
      <p:sp>
        <p:nvSpPr>
          <p:cNvPr id="23" name="Text 17"/>
          <p:cNvSpPr/>
          <p:nvPr/>
        </p:nvSpPr>
        <p:spPr>
          <a:xfrm>
            <a:off x="6894576" y="2633472"/>
            <a:ext cx="1828800" cy="457200"/>
          </a:xfrm>
          <a:prstGeom prst="rect">
            <a:avLst/>
          </a:prstGeom>
          <a:noFill/>
          <a:ln/>
        </p:spPr>
        <p:txBody>
          <a:bodyPr wrap="square" lIns="0" tIns="0" rIns="0" bIns="0" rtlCol="0" anchor="ctr"/>
          <a:lstStyle/>
          <a:p>
            <a:pPr algn="ctr" indent="0" marL="0">
              <a:buNone/>
            </a:pPr>
            <a:r>
              <a:rPr lang="en-US" sz="1200" b="1" dirty="0">
                <a:solidFill>
                  <a:srgbClr val="FFFFFF"/>
                </a:solidFill>
              </a:rPr>
              <a:t>Lecteur en difficulté</a:t>
            </a:r>
            <a:endParaRPr lang="en-US" sz="1200" dirty="0"/>
          </a:p>
        </p:txBody>
      </p:sp>
      <p:sp>
        <p:nvSpPr>
          <p:cNvPr id="24" name="Text 18"/>
          <p:cNvSpPr/>
          <p:nvPr/>
        </p:nvSpPr>
        <p:spPr>
          <a:xfrm>
            <a:off x="6894576" y="3090672"/>
            <a:ext cx="1828800" cy="320040"/>
          </a:xfrm>
          <a:prstGeom prst="rect">
            <a:avLst/>
          </a:prstGeom>
          <a:noFill/>
          <a:ln/>
        </p:spPr>
        <p:txBody>
          <a:bodyPr wrap="square" lIns="0" tIns="0" rIns="0" bIns="0" rtlCol="0" anchor="ctr"/>
          <a:lstStyle/>
          <a:p>
            <a:pPr algn="ctr" indent="0" marL="0">
              <a:buNone/>
            </a:pPr>
            <a:r>
              <a:rPr lang="en-US" sz="1300" b="1" dirty="0">
                <a:solidFill>
                  <a:srgbClr val="000000"/>
                </a:solidFill>
              </a:rPr>
              <a:t>&lt; 45 MPM</a:t>
            </a:r>
            <a:endParaRPr lang="en-US" sz="1300" dirty="0"/>
          </a:p>
        </p:txBody>
      </p:sp>
      <p:sp>
        <p:nvSpPr>
          <p:cNvPr id="25" name="Text 19"/>
          <p:cNvSpPr/>
          <p:nvPr/>
        </p:nvSpPr>
        <p:spPr>
          <a:xfrm>
            <a:off x="6894576" y="3456432"/>
            <a:ext cx="1828800" cy="1188720"/>
          </a:xfrm>
          <a:prstGeom prst="rect">
            <a:avLst/>
          </a:prstGeom>
          <a:noFill/>
          <a:ln/>
        </p:spPr>
        <p:txBody>
          <a:bodyPr wrap="square" lIns="0" tIns="0" rIns="0" bIns="0" rtlCol="0" anchor="ctr"/>
          <a:lstStyle/>
          <a:p>
            <a:pPr algn="ctr" indent="0" marL="0">
              <a:buNone/>
            </a:pPr>
            <a:r>
              <a:rPr lang="en-US" sz="1000" dirty="0">
                <a:solidFill>
                  <a:srgbClr val="000000"/>
                </a:solidFill>
              </a:rPr>
              <a:t>Signalement conseillé. Plan de remédiation intensif + suivi.</a:t>
            </a:r>
            <a:endParaRPr lang="en-US" sz="1000" dirty="0"/>
          </a:p>
        </p:txBody>
      </p:sp>
      <p:sp>
        <p:nvSpPr>
          <p:cNvPr id="26" name="Text 2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14 / 45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594360"/>
            <a:ext cx="8229600" cy="594360"/>
          </a:xfrm>
          <a:prstGeom prst="rect">
            <a:avLst/>
          </a:prstGeom>
          <a:noFill/>
          <a:ln/>
        </p:spPr>
        <p:txBody>
          <a:bodyPr wrap="square" rtlCol="0" anchor="ctr"/>
          <a:lstStyle/>
          <a:p>
            <a:pPr indent="0" marL="0">
              <a:buNone/>
            </a:pPr>
            <a:r>
              <a:rPr lang="en-US" sz="2800" b="1" dirty="0">
                <a:solidFill>
                  <a:srgbClr val="FFFFFF"/>
                </a:solidFill>
              </a:rPr>
              <a:t>Synthèse : Du diagnostic à l'action</a:t>
            </a:r>
            <a:endParaRPr lang="en-US" sz="2800" dirty="0"/>
          </a:p>
        </p:txBody>
      </p:sp>
      <p:sp>
        <p:nvSpPr>
          <p:cNvPr id="5" name="Shape 3"/>
          <p:cNvSpPr/>
          <p:nvPr/>
        </p:nvSpPr>
        <p:spPr>
          <a:xfrm>
            <a:off x="274320" y="1417320"/>
            <a:ext cx="15087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6" name="Image 0" descr="preencoded.png">    </p:cNvPr>
          <p:cNvPicPr>
            <a:picLocks noChangeAspect="1"/>
          </p:cNvPicPr>
          <p:nvPr/>
        </p:nvPicPr>
        <p:blipFill>
          <a:blip r:embed="rId1"/>
          <a:stretch>
            <a:fillRect/>
          </a:stretch>
        </p:blipFill>
        <p:spPr>
          <a:xfrm>
            <a:off x="777240" y="1508760"/>
            <a:ext cx="502920" cy="502920"/>
          </a:xfrm>
          <a:prstGeom prst="rect">
            <a:avLst/>
          </a:prstGeom>
        </p:spPr>
      </p:pic>
      <p:sp>
        <p:nvSpPr>
          <p:cNvPr id="7" name="Text 4"/>
          <p:cNvSpPr/>
          <p:nvPr/>
        </p:nvSpPr>
        <p:spPr>
          <a:xfrm>
            <a:off x="274320" y="2103120"/>
            <a:ext cx="1508760" cy="548640"/>
          </a:xfrm>
          <a:prstGeom prst="rect">
            <a:avLst/>
          </a:prstGeom>
          <a:noFill/>
          <a:ln/>
        </p:spPr>
        <p:txBody>
          <a:bodyPr wrap="square" lIns="0" tIns="0" rIns="0" bIns="0" rtlCol="0" anchor="ctr"/>
          <a:lstStyle/>
          <a:p>
            <a:pPr algn="ctr" indent="0" marL="0">
              <a:buNone/>
            </a:pPr>
            <a:r>
              <a:rPr lang="en-US" sz="1000" b="1" dirty="0">
                <a:solidFill>
                  <a:srgbClr val="FFFFFF"/>
                </a:solidFill>
              </a:rPr>
              <a:t>Évaluer MPM</a:t>
            </a:r>
            <a:endParaRPr lang="en-US" sz="1000" dirty="0"/>
          </a:p>
        </p:txBody>
      </p:sp>
      <p:pic>
        <p:nvPicPr>
          <p:cNvPr id="8" name="Image 1" descr="preencoded.png">    </p:cNvPr>
          <p:cNvPicPr>
            <a:picLocks noChangeAspect="1"/>
          </p:cNvPicPr>
          <p:nvPr/>
        </p:nvPicPr>
        <p:blipFill>
          <a:blip r:embed="rId2"/>
          <a:stretch>
            <a:fillRect/>
          </a:stretch>
        </p:blipFill>
        <p:spPr>
          <a:xfrm>
            <a:off x="1828800" y="1920240"/>
            <a:ext cx="274320" cy="274320"/>
          </a:xfrm>
          <a:prstGeom prst="rect">
            <a:avLst/>
          </a:prstGeom>
        </p:spPr>
      </p:pic>
      <p:sp>
        <p:nvSpPr>
          <p:cNvPr id="9" name="Shape 5"/>
          <p:cNvSpPr/>
          <p:nvPr/>
        </p:nvSpPr>
        <p:spPr>
          <a:xfrm>
            <a:off x="1993392" y="1417320"/>
            <a:ext cx="15087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0" name="Image 2" descr="preencoded.png">    </p:cNvPr>
          <p:cNvPicPr>
            <a:picLocks noChangeAspect="1"/>
          </p:cNvPicPr>
          <p:nvPr/>
        </p:nvPicPr>
        <p:blipFill>
          <a:blip r:embed="rId3"/>
          <a:stretch>
            <a:fillRect/>
          </a:stretch>
        </p:blipFill>
        <p:spPr>
          <a:xfrm>
            <a:off x="2496312" y="1508760"/>
            <a:ext cx="502920" cy="502920"/>
          </a:xfrm>
          <a:prstGeom prst="rect">
            <a:avLst/>
          </a:prstGeom>
        </p:spPr>
      </p:pic>
      <p:sp>
        <p:nvSpPr>
          <p:cNvPr id="11" name="Text 6"/>
          <p:cNvSpPr/>
          <p:nvPr/>
        </p:nvSpPr>
        <p:spPr>
          <a:xfrm>
            <a:off x="1993392" y="2103120"/>
            <a:ext cx="1508760" cy="548640"/>
          </a:xfrm>
          <a:prstGeom prst="rect">
            <a:avLst/>
          </a:prstGeom>
          <a:noFill/>
          <a:ln/>
        </p:spPr>
        <p:txBody>
          <a:bodyPr wrap="square" lIns="0" tIns="0" rIns="0" bIns="0" rtlCol="0" anchor="ctr"/>
          <a:lstStyle/>
          <a:p>
            <a:pPr algn="ctr" indent="0" marL="0">
              <a:buNone/>
            </a:pPr>
            <a:r>
              <a:rPr lang="en-US" sz="1000" b="1" dirty="0">
                <a:solidFill>
                  <a:srgbClr val="FFFFFF"/>
                </a:solidFill>
              </a:rPr>
              <a:t>Coder les erreurs</a:t>
            </a:r>
            <a:endParaRPr lang="en-US" sz="1000" dirty="0"/>
          </a:p>
        </p:txBody>
      </p:sp>
      <p:pic>
        <p:nvPicPr>
          <p:cNvPr id="12" name="Image 3" descr="preencoded.png">    </p:cNvPr>
          <p:cNvPicPr>
            <a:picLocks noChangeAspect="1"/>
          </p:cNvPicPr>
          <p:nvPr/>
        </p:nvPicPr>
        <p:blipFill>
          <a:blip r:embed="rId4"/>
          <a:stretch>
            <a:fillRect/>
          </a:stretch>
        </p:blipFill>
        <p:spPr>
          <a:xfrm>
            <a:off x="3547872" y="1920240"/>
            <a:ext cx="274320" cy="274320"/>
          </a:xfrm>
          <a:prstGeom prst="rect">
            <a:avLst/>
          </a:prstGeom>
        </p:spPr>
      </p:pic>
      <p:sp>
        <p:nvSpPr>
          <p:cNvPr id="13" name="Shape 7"/>
          <p:cNvSpPr/>
          <p:nvPr/>
        </p:nvSpPr>
        <p:spPr>
          <a:xfrm>
            <a:off x="3712464" y="1417320"/>
            <a:ext cx="15087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4" name="Image 4" descr="preencoded.png">    </p:cNvPr>
          <p:cNvPicPr>
            <a:picLocks noChangeAspect="1"/>
          </p:cNvPicPr>
          <p:nvPr/>
        </p:nvPicPr>
        <p:blipFill>
          <a:blip r:embed="rId5"/>
          <a:stretch>
            <a:fillRect/>
          </a:stretch>
        </p:blipFill>
        <p:spPr>
          <a:xfrm>
            <a:off x="4215384" y="1508760"/>
            <a:ext cx="502920" cy="502920"/>
          </a:xfrm>
          <a:prstGeom prst="rect">
            <a:avLst/>
          </a:prstGeom>
        </p:spPr>
      </p:pic>
      <p:sp>
        <p:nvSpPr>
          <p:cNvPr id="15" name="Text 8"/>
          <p:cNvSpPr/>
          <p:nvPr/>
        </p:nvSpPr>
        <p:spPr>
          <a:xfrm>
            <a:off x="3712464" y="2103120"/>
            <a:ext cx="1508760" cy="548640"/>
          </a:xfrm>
          <a:prstGeom prst="rect">
            <a:avLst/>
          </a:prstGeom>
          <a:noFill/>
          <a:ln/>
        </p:spPr>
        <p:txBody>
          <a:bodyPr wrap="square" lIns="0" tIns="0" rIns="0" bIns="0" rtlCol="0" anchor="ctr"/>
          <a:lstStyle/>
          <a:p>
            <a:pPr algn="ctr" indent="0" marL="0">
              <a:buNone/>
            </a:pPr>
            <a:r>
              <a:rPr lang="en-US" sz="1000" b="1" dirty="0">
                <a:solidFill>
                  <a:srgbClr val="FFFFFF"/>
                </a:solidFill>
              </a:rPr>
              <a:t>Profiler l'élève</a:t>
            </a:r>
            <a:endParaRPr lang="en-US" sz="1000" dirty="0"/>
          </a:p>
        </p:txBody>
      </p:sp>
      <p:pic>
        <p:nvPicPr>
          <p:cNvPr id="16" name="Image 5" descr="preencoded.png">    </p:cNvPr>
          <p:cNvPicPr>
            <a:picLocks noChangeAspect="1"/>
          </p:cNvPicPr>
          <p:nvPr/>
        </p:nvPicPr>
        <p:blipFill>
          <a:blip r:embed="rId6"/>
          <a:stretch>
            <a:fillRect/>
          </a:stretch>
        </p:blipFill>
        <p:spPr>
          <a:xfrm>
            <a:off x="5266944" y="1920240"/>
            <a:ext cx="274320" cy="274320"/>
          </a:xfrm>
          <a:prstGeom prst="rect">
            <a:avLst/>
          </a:prstGeom>
        </p:spPr>
      </p:pic>
      <p:sp>
        <p:nvSpPr>
          <p:cNvPr id="17" name="Shape 9"/>
          <p:cNvSpPr/>
          <p:nvPr/>
        </p:nvSpPr>
        <p:spPr>
          <a:xfrm>
            <a:off x="5431536" y="1417320"/>
            <a:ext cx="15087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8" name="Image 6" descr="preencoded.png">    </p:cNvPr>
          <p:cNvPicPr>
            <a:picLocks noChangeAspect="1"/>
          </p:cNvPicPr>
          <p:nvPr/>
        </p:nvPicPr>
        <p:blipFill>
          <a:blip r:embed="rId7"/>
          <a:stretch>
            <a:fillRect/>
          </a:stretch>
        </p:blipFill>
        <p:spPr>
          <a:xfrm>
            <a:off x="5934456" y="1508760"/>
            <a:ext cx="502920" cy="502920"/>
          </a:xfrm>
          <a:prstGeom prst="rect">
            <a:avLst/>
          </a:prstGeom>
        </p:spPr>
      </p:pic>
      <p:sp>
        <p:nvSpPr>
          <p:cNvPr id="19" name="Text 10"/>
          <p:cNvSpPr/>
          <p:nvPr/>
        </p:nvSpPr>
        <p:spPr>
          <a:xfrm>
            <a:off x="5431536" y="2103120"/>
            <a:ext cx="1508760" cy="548640"/>
          </a:xfrm>
          <a:prstGeom prst="rect">
            <a:avLst/>
          </a:prstGeom>
          <a:noFill/>
          <a:ln/>
        </p:spPr>
        <p:txBody>
          <a:bodyPr wrap="square" lIns="0" tIns="0" rIns="0" bIns="0" rtlCol="0" anchor="ctr"/>
          <a:lstStyle/>
          <a:p>
            <a:pPr algn="ctr" indent="0" marL="0">
              <a:buNone/>
            </a:pPr>
            <a:r>
              <a:rPr lang="en-US" sz="1000" b="1" dirty="0">
                <a:solidFill>
                  <a:srgbClr val="FFFFFF"/>
                </a:solidFill>
              </a:rPr>
              <a:t>Choisir l'atelier</a:t>
            </a:r>
            <a:endParaRPr lang="en-US" sz="1000" dirty="0"/>
          </a:p>
        </p:txBody>
      </p:sp>
      <p:pic>
        <p:nvPicPr>
          <p:cNvPr id="20" name="Image 7" descr="preencoded.png">    </p:cNvPr>
          <p:cNvPicPr>
            <a:picLocks noChangeAspect="1"/>
          </p:cNvPicPr>
          <p:nvPr/>
        </p:nvPicPr>
        <p:blipFill>
          <a:blip r:embed="rId8"/>
          <a:stretch>
            <a:fillRect/>
          </a:stretch>
        </p:blipFill>
        <p:spPr>
          <a:xfrm>
            <a:off x="6986016" y="1920240"/>
            <a:ext cx="274320" cy="274320"/>
          </a:xfrm>
          <a:prstGeom prst="rect">
            <a:avLst/>
          </a:prstGeom>
        </p:spPr>
      </p:pic>
      <p:sp>
        <p:nvSpPr>
          <p:cNvPr id="21" name="Shape 11"/>
          <p:cNvSpPr/>
          <p:nvPr/>
        </p:nvSpPr>
        <p:spPr>
          <a:xfrm>
            <a:off x="7150608" y="1417320"/>
            <a:ext cx="15087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22" name="Image 8" descr="preencoded.png">    </p:cNvPr>
          <p:cNvPicPr>
            <a:picLocks noChangeAspect="1"/>
          </p:cNvPicPr>
          <p:nvPr/>
        </p:nvPicPr>
        <p:blipFill>
          <a:blip r:embed="rId9"/>
          <a:stretch>
            <a:fillRect/>
          </a:stretch>
        </p:blipFill>
        <p:spPr>
          <a:xfrm>
            <a:off x="7653528" y="1508760"/>
            <a:ext cx="502920" cy="502920"/>
          </a:xfrm>
          <a:prstGeom prst="rect">
            <a:avLst/>
          </a:prstGeom>
        </p:spPr>
      </p:pic>
      <p:sp>
        <p:nvSpPr>
          <p:cNvPr id="23" name="Text 12"/>
          <p:cNvSpPr/>
          <p:nvPr/>
        </p:nvSpPr>
        <p:spPr>
          <a:xfrm>
            <a:off x="7150608" y="2103120"/>
            <a:ext cx="1508760" cy="548640"/>
          </a:xfrm>
          <a:prstGeom prst="rect">
            <a:avLst/>
          </a:prstGeom>
          <a:noFill/>
          <a:ln/>
        </p:spPr>
        <p:txBody>
          <a:bodyPr wrap="square" lIns="0" tIns="0" rIns="0" bIns="0" rtlCol="0" anchor="ctr"/>
          <a:lstStyle/>
          <a:p>
            <a:pPr algn="ctr" indent="0" marL="0">
              <a:buNone/>
            </a:pPr>
            <a:r>
              <a:rPr lang="en-US" sz="1000" b="1" dirty="0">
                <a:solidFill>
                  <a:srgbClr val="FFFFFF"/>
                </a:solidFill>
              </a:rPr>
              <a:t>Réévaluer</a:t>
            </a:r>
            <a:endParaRPr lang="en-US" sz="1000" dirty="0"/>
          </a:p>
        </p:txBody>
      </p:sp>
      <p:sp>
        <p:nvSpPr>
          <p:cNvPr id="24" name="Shape 13"/>
          <p:cNvSpPr/>
          <p:nvPr/>
        </p:nvSpPr>
        <p:spPr>
          <a:xfrm>
            <a:off x="365760" y="3017520"/>
            <a:ext cx="8412480" cy="1920240"/>
          </a:xfrm>
          <a:prstGeom prst="rect">
            <a:avLst/>
          </a:prstGeom>
          <a:solidFill>
            <a:srgbClr val="0F1E35"/>
          </a:solidFill>
          <a:ln w="12700">
            <a:solidFill>
              <a:srgbClr val="0F1E35"/>
            </a:solidFill>
            <a:prstDash val="solid"/>
          </a:ln>
        </p:spPr>
      </p:sp>
      <p:sp>
        <p:nvSpPr>
          <p:cNvPr id="25" name="Text 14"/>
          <p:cNvSpPr/>
          <p:nvPr/>
        </p:nvSpPr>
        <p:spPr>
          <a:xfrm>
            <a:off x="548640" y="3090672"/>
            <a:ext cx="8046720" cy="365760"/>
          </a:xfrm>
          <a:prstGeom prst="rect">
            <a:avLst/>
          </a:prstGeom>
          <a:noFill/>
          <a:ln/>
        </p:spPr>
        <p:txBody>
          <a:bodyPr wrap="square" rtlCol="0" anchor="ctr"/>
          <a:lstStyle/>
          <a:p>
            <a:pPr indent="0" marL="0">
              <a:buNone/>
            </a:pPr>
            <a:r>
              <a:rPr lang="en-US" sz="1400" b="1" dirty="0">
                <a:solidFill>
                  <a:srgbClr val="E8A020"/>
                </a:solidFill>
              </a:rPr>
              <a:t>Points clés à retenir</a:t>
            </a:r>
            <a:endParaRPr lang="en-US" sz="1400" dirty="0"/>
          </a:p>
        </p:txBody>
      </p:sp>
      <p:pic>
        <p:nvPicPr>
          <p:cNvPr id="26" name="Image 9" descr="preencoded.png">    </p:cNvPr>
          <p:cNvPicPr>
            <a:picLocks noChangeAspect="1"/>
          </p:cNvPicPr>
          <p:nvPr/>
        </p:nvPicPr>
        <p:blipFill>
          <a:blip r:embed="rId10"/>
          <a:stretch>
            <a:fillRect/>
          </a:stretch>
        </p:blipFill>
        <p:spPr>
          <a:xfrm>
            <a:off x="548640" y="3520440"/>
            <a:ext cx="256032" cy="256032"/>
          </a:xfrm>
          <a:prstGeom prst="rect">
            <a:avLst/>
          </a:prstGeom>
        </p:spPr>
      </p:pic>
      <p:sp>
        <p:nvSpPr>
          <p:cNvPr id="27" name="Text 15"/>
          <p:cNvSpPr/>
          <p:nvPr/>
        </p:nvSpPr>
        <p:spPr>
          <a:xfrm>
            <a:off x="914400" y="3502152"/>
            <a:ext cx="7498080" cy="320040"/>
          </a:xfrm>
          <a:prstGeom prst="rect">
            <a:avLst/>
          </a:prstGeom>
          <a:noFill/>
          <a:ln/>
        </p:spPr>
        <p:txBody>
          <a:bodyPr wrap="square" lIns="0" tIns="0" rIns="0" bIns="0" rtlCol="0" anchor="ctr"/>
          <a:lstStyle/>
          <a:p>
            <a:pPr indent="0" marL="0">
              <a:buNone/>
            </a:pPr>
            <a:r>
              <a:rPr lang="en-US" sz="1100" dirty="0">
                <a:solidFill>
                  <a:srgbClr val="FFFFFF"/>
                </a:solidFill>
              </a:rPr>
              <a:t>Le MPM seul ne suffit pas : toujours combiner avec analyse qualitative</a:t>
            </a:r>
            <a:endParaRPr lang="en-US" sz="1100" dirty="0"/>
          </a:p>
        </p:txBody>
      </p:sp>
      <p:pic>
        <p:nvPicPr>
          <p:cNvPr id="28" name="Image 10" descr="preencoded.png">    </p:cNvPr>
          <p:cNvPicPr>
            <a:picLocks noChangeAspect="1"/>
          </p:cNvPicPr>
          <p:nvPr/>
        </p:nvPicPr>
        <p:blipFill>
          <a:blip r:embed="rId11"/>
          <a:stretch>
            <a:fillRect/>
          </a:stretch>
        </p:blipFill>
        <p:spPr>
          <a:xfrm>
            <a:off x="548640" y="3904488"/>
            <a:ext cx="256032" cy="256032"/>
          </a:xfrm>
          <a:prstGeom prst="rect">
            <a:avLst/>
          </a:prstGeom>
        </p:spPr>
      </p:pic>
      <p:sp>
        <p:nvSpPr>
          <p:cNvPr id="29" name="Text 16"/>
          <p:cNvSpPr/>
          <p:nvPr/>
        </p:nvSpPr>
        <p:spPr>
          <a:xfrm>
            <a:off x="914400" y="3886200"/>
            <a:ext cx="7498080" cy="320040"/>
          </a:xfrm>
          <a:prstGeom prst="rect">
            <a:avLst/>
          </a:prstGeom>
          <a:noFill/>
          <a:ln/>
        </p:spPr>
        <p:txBody>
          <a:bodyPr wrap="square" lIns="0" tIns="0" rIns="0" bIns="0" rtlCol="0" anchor="ctr"/>
          <a:lstStyle/>
          <a:p>
            <a:pPr indent="0" marL="0">
              <a:buNone/>
            </a:pPr>
            <a:r>
              <a:rPr lang="en-US" sz="1100" dirty="0">
                <a:solidFill>
                  <a:srgbClr val="FFFFFF"/>
                </a:solidFill>
              </a:rPr>
              <a:t>3 évaluations par an minimum pour suivre la progression</a:t>
            </a:r>
            <a:endParaRPr lang="en-US" sz="1100" dirty="0"/>
          </a:p>
        </p:txBody>
      </p:sp>
      <p:pic>
        <p:nvPicPr>
          <p:cNvPr id="30" name="Image 11" descr="preencoded.png">    </p:cNvPr>
          <p:cNvPicPr>
            <a:picLocks noChangeAspect="1"/>
          </p:cNvPicPr>
          <p:nvPr/>
        </p:nvPicPr>
        <p:blipFill>
          <a:blip r:embed="rId12"/>
          <a:stretch>
            <a:fillRect/>
          </a:stretch>
        </p:blipFill>
        <p:spPr>
          <a:xfrm>
            <a:off x="548640" y="4288536"/>
            <a:ext cx="256032" cy="256032"/>
          </a:xfrm>
          <a:prstGeom prst="rect">
            <a:avLst/>
          </a:prstGeom>
        </p:spPr>
      </p:pic>
      <p:sp>
        <p:nvSpPr>
          <p:cNvPr id="31" name="Text 17"/>
          <p:cNvSpPr/>
          <p:nvPr/>
        </p:nvSpPr>
        <p:spPr>
          <a:xfrm>
            <a:off x="914400" y="4270248"/>
            <a:ext cx="7498080" cy="320040"/>
          </a:xfrm>
          <a:prstGeom prst="rect">
            <a:avLst/>
          </a:prstGeom>
          <a:noFill/>
          <a:ln/>
        </p:spPr>
        <p:txBody>
          <a:bodyPr wrap="square" lIns="0" tIns="0" rIns="0" bIns="0" rtlCol="0" anchor="ctr"/>
          <a:lstStyle/>
          <a:p>
            <a:pPr indent="0" marL="0">
              <a:buNone/>
            </a:pPr>
            <a:r>
              <a:rPr lang="en-US" sz="1100" dirty="0">
                <a:solidFill>
                  <a:srgbClr val="FFFFFF"/>
                </a:solidFill>
              </a:rPr>
              <a:t>Les erreurs révèlent des stratégies : analyser leur type avant de remédier</a:t>
            </a:r>
            <a:endParaRPr lang="en-US" sz="1100" dirty="0"/>
          </a:p>
        </p:txBody>
      </p:sp>
      <p:sp>
        <p:nvSpPr>
          <p:cNvPr id="32" name="Text 18"/>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15 / 45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A7A4A"/>
          </a:solidFill>
          <a:ln w="12700">
            <a:solidFill>
              <a:srgbClr val="1A7A4A"/>
            </a:solidFill>
            <a:prstDash val="solid"/>
          </a:ln>
        </p:spPr>
      </p:sp>
      <p:sp>
        <p:nvSpPr>
          <p:cNvPr id="3" name="Shape 1"/>
          <p:cNvSpPr/>
          <p:nvPr/>
        </p:nvSpPr>
        <p:spPr>
          <a:xfrm>
            <a:off x="0" y="0"/>
            <a:ext cx="9144000" cy="5143500"/>
          </a:xfrm>
          <a:prstGeom prst="rect">
            <a:avLst/>
          </a:prstGeom>
          <a:solidFill>
            <a:srgbClr val="000000"/>
          </a:solidFill>
          <a:ln w="12700">
            <a:solidFill>
              <a:srgbClr val="000000"/>
            </a:solidFill>
            <a:prstDash val="solid"/>
          </a:ln>
        </p:spPr>
      </p:sp>
      <p:sp>
        <p:nvSpPr>
          <p:cNvPr id="4" name="Shape 2"/>
          <p:cNvSpPr/>
          <p:nvPr/>
        </p:nvSpPr>
        <p:spPr>
          <a:xfrm>
            <a:off x="0" y="0"/>
            <a:ext cx="457200" cy="5143500"/>
          </a:xfrm>
          <a:prstGeom prst="rect">
            <a:avLst/>
          </a:prstGeom>
          <a:solidFill>
            <a:srgbClr val="E8A020"/>
          </a:solidFill>
          <a:ln w="12700">
            <a:solidFill>
              <a:srgbClr val="E8A020"/>
            </a:solidFill>
            <a:prstDash val="solid"/>
          </a:ln>
        </p:spPr>
      </p:sp>
      <p:sp>
        <p:nvSpPr>
          <p:cNvPr id="5" name="Text 3"/>
          <p:cNvSpPr/>
          <p:nvPr/>
        </p:nvSpPr>
        <p:spPr>
          <a:xfrm>
            <a:off x="548640" y="457200"/>
            <a:ext cx="7315200" cy="1645920"/>
          </a:xfrm>
          <a:prstGeom prst="rect">
            <a:avLst/>
          </a:prstGeom>
          <a:noFill/>
          <a:ln/>
        </p:spPr>
        <p:txBody>
          <a:bodyPr wrap="square" rtlCol="0" anchor="ctr"/>
          <a:lstStyle/>
          <a:p>
            <a:pPr indent="0" marL="0">
              <a:buNone/>
            </a:pPr>
            <a:r>
              <a:rPr lang="en-US" sz="11000" b="1" dirty="0">
                <a:solidFill>
                  <a:srgbClr val="000000"/>
                </a:solidFill>
                <a:latin typeface="Calibri" pitchFamily="34" charset="0"/>
                <a:ea typeface="Calibri" pitchFamily="34" charset="-122"/>
                <a:cs typeface="Calibri" pitchFamily="34" charset="-120"/>
              </a:rPr>
              <a:t>03</a:t>
            </a:r>
            <a:endParaRPr lang="en-US" sz="11000" dirty="0"/>
          </a:p>
        </p:txBody>
      </p:sp>
      <p:sp>
        <p:nvSpPr>
          <p:cNvPr id="6" name="Text 4"/>
          <p:cNvSpPr/>
          <p:nvPr/>
        </p:nvSpPr>
        <p:spPr>
          <a:xfrm>
            <a:off x="640080" y="1463040"/>
            <a:ext cx="7772400" cy="2011680"/>
          </a:xfrm>
          <a:prstGeom prst="rect">
            <a:avLst/>
          </a:prstGeom>
          <a:noFill/>
          <a:ln/>
        </p:spPr>
        <p:txBody>
          <a:bodyPr wrap="square" rtlCol="0" anchor="ctr"/>
          <a:lstStyle/>
          <a:p>
            <a:pPr indent="0" marL="0">
              <a:buNone/>
            </a:pPr>
            <a:r>
              <a:rPr lang="en-US" sz="3600" b="1" dirty="0">
                <a:solidFill>
                  <a:srgbClr val="FFFFFF"/>
                </a:solidFill>
              </a:rPr>
              <a:t>Ateliers de</a:t>
            </a:r>
            <a:endParaRPr lang="en-US" sz="3600" dirty="0"/>
          </a:p>
          <a:p>
            <a:pPr indent="0" marL="0">
              <a:buNone/>
            </a:pPr>
            <a:r>
              <a:rPr lang="en-US" sz="3600" b="1" dirty="0">
                <a:solidFill>
                  <a:srgbClr val="FFFFFF"/>
                </a:solidFill>
              </a:rPr>
              <a:t>remédiation &amp;</a:t>
            </a:r>
            <a:endParaRPr lang="en-US" sz="3600" dirty="0"/>
          </a:p>
          <a:p>
            <a:pPr indent="0" marL="0">
              <a:buNone/>
            </a:pPr>
            <a:r>
              <a:rPr lang="en-US" sz="3600" b="1" dirty="0">
                <a:solidFill>
                  <a:srgbClr val="FFFFFF"/>
                </a:solidFill>
              </a:rPr>
              <a:t>jeux de lecture</a:t>
            </a:r>
            <a:endParaRPr lang="en-US" sz="3600" dirty="0"/>
          </a:p>
        </p:txBody>
      </p:sp>
      <p:sp>
        <p:nvSpPr>
          <p:cNvPr id="7" name="Text 5"/>
          <p:cNvSpPr/>
          <p:nvPr/>
        </p:nvSpPr>
        <p:spPr>
          <a:xfrm>
            <a:off x="640080" y="3520440"/>
            <a:ext cx="4572000" cy="365760"/>
          </a:xfrm>
          <a:prstGeom prst="rect">
            <a:avLst/>
          </a:prstGeom>
          <a:noFill/>
          <a:ln/>
        </p:spPr>
        <p:txBody>
          <a:bodyPr wrap="square" rtlCol="0" anchor="ctr"/>
          <a:lstStyle/>
          <a:p>
            <a:pPr indent="0" marL="0">
              <a:buNone/>
            </a:pPr>
            <a:r>
              <a:rPr lang="en-US" sz="1400" dirty="0">
                <a:solidFill>
                  <a:srgbClr val="E8A020"/>
                </a:solidFill>
              </a:rPr>
              <a:t>Slides 16 — 25</a:t>
            </a:r>
            <a:endParaRPr lang="en-US" sz="1400" dirty="0"/>
          </a:p>
        </p:txBody>
      </p:sp>
      <p:pic>
        <p:nvPicPr>
          <p:cNvPr id="8" name="Image 0" descr="preencoded.png">    </p:cNvPr>
          <p:cNvPicPr>
            <a:picLocks noChangeAspect="1"/>
          </p:cNvPicPr>
          <p:nvPr/>
        </p:nvPicPr>
        <p:blipFill>
          <a:blip r:embed="rId1"/>
          <a:stretch>
            <a:fillRect/>
          </a:stretch>
        </p:blipFill>
        <p:spPr>
          <a:xfrm>
            <a:off x="6858000" y="2560320"/>
            <a:ext cx="1371600" cy="1371600"/>
          </a:xfrm>
          <a:prstGeom prst="rect">
            <a:avLst/>
          </a:prstGeom>
        </p:spPr>
      </p:pic>
      <p:sp>
        <p:nvSpPr>
          <p:cNvPr id="9" name="Text 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16 / 45</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Vue d'ensemble des ateliers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10 ateliers pour tous les profils de lecteurs</a:t>
            </a:r>
            <a:endParaRPr lang="en-US" sz="1500" dirty="0"/>
          </a:p>
        </p:txBody>
      </p:sp>
      <p:sp>
        <p:nvSpPr>
          <p:cNvPr id="6" name="Shape 4"/>
          <p:cNvSpPr/>
          <p:nvPr/>
        </p:nvSpPr>
        <p:spPr>
          <a:xfrm>
            <a:off x="274320" y="1719072"/>
            <a:ext cx="4251960" cy="521208"/>
          </a:xfrm>
          <a:prstGeom prst="rect">
            <a:avLst/>
          </a:prstGeom>
          <a:solidFill>
            <a:srgbClr val="FFFFFF"/>
          </a:solidFill>
          <a:ln w="12700">
            <a:solidFill>
              <a:srgbClr val="E8ECF0"/>
            </a:solidFill>
            <a:prstDash val="solid"/>
          </a:ln>
        </p:spPr>
      </p:sp>
      <p:sp>
        <p:nvSpPr>
          <p:cNvPr id="7" name="Shape 5"/>
          <p:cNvSpPr/>
          <p:nvPr/>
        </p:nvSpPr>
        <p:spPr>
          <a:xfrm>
            <a:off x="274320" y="1719072"/>
            <a:ext cx="502920" cy="521208"/>
          </a:xfrm>
          <a:prstGeom prst="rect">
            <a:avLst/>
          </a:prstGeom>
          <a:solidFill>
            <a:srgbClr val="1A7A4A"/>
          </a:solidFill>
          <a:ln w="12700">
            <a:solidFill>
              <a:srgbClr val="1A7A4A"/>
            </a:solidFill>
            <a:prstDash val="solid"/>
          </a:ln>
        </p:spPr>
      </p:sp>
      <p:sp>
        <p:nvSpPr>
          <p:cNvPr id="8" name="Text 6"/>
          <p:cNvSpPr/>
          <p:nvPr/>
        </p:nvSpPr>
        <p:spPr>
          <a:xfrm>
            <a:off x="274320" y="1719072"/>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A1</a:t>
            </a:r>
            <a:endParaRPr lang="en-US" sz="1000" dirty="0"/>
          </a:p>
        </p:txBody>
      </p:sp>
      <p:sp>
        <p:nvSpPr>
          <p:cNvPr id="9" name="Text 7"/>
          <p:cNvSpPr/>
          <p:nvPr/>
        </p:nvSpPr>
        <p:spPr>
          <a:xfrm>
            <a:off x="841248" y="1755648"/>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à voix haute guidée</a:t>
            </a:r>
            <a:endParaRPr lang="en-US" sz="1100" dirty="0"/>
          </a:p>
        </p:txBody>
      </p:sp>
      <p:sp>
        <p:nvSpPr>
          <p:cNvPr id="10" name="Text 8"/>
          <p:cNvSpPr/>
          <p:nvPr/>
        </p:nvSpPr>
        <p:spPr>
          <a:xfrm>
            <a:off x="841248" y="1993392"/>
            <a:ext cx="1828800" cy="201168"/>
          </a:xfrm>
          <a:prstGeom prst="rect">
            <a:avLst/>
          </a:prstGeom>
          <a:noFill/>
          <a:ln/>
        </p:spPr>
        <p:txBody>
          <a:bodyPr wrap="square" lIns="0" tIns="0" rIns="0" bIns="0" rtlCol="0" anchor="ctr"/>
          <a:lstStyle/>
          <a:p>
            <a:pPr indent="0" marL="0">
              <a:buNone/>
            </a:pPr>
            <a:r>
              <a:rPr lang="en-US" sz="900" dirty="0">
                <a:solidFill>
                  <a:srgbClr val="6B7280"/>
                </a:solidFill>
              </a:rPr>
              <a:t>Tous niveaux</a:t>
            </a:r>
            <a:endParaRPr lang="en-US" sz="900" dirty="0"/>
          </a:p>
        </p:txBody>
      </p:sp>
      <p:sp>
        <p:nvSpPr>
          <p:cNvPr id="11" name="Text 9"/>
          <p:cNvSpPr/>
          <p:nvPr/>
        </p:nvSpPr>
        <p:spPr>
          <a:xfrm>
            <a:off x="3749040" y="1856232"/>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15 min</a:t>
            </a:r>
            <a:endParaRPr lang="en-US" sz="1000" dirty="0"/>
          </a:p>
        </p:txBody>
      </p:sp>
      <p:sp>
        <p:nvSpPr>
          <p:cNvPr id="12" name="Shape 10"/>
          <p:cNvSpPr/>
          <p:nvPr/>
        </p:nvSpPr>
        <p:spPr>
          <a:xfrm>
            <a:off x="4709160" y="1719072"/>
            <a:ext cx="4251960" cy="521208"/>
          </a:xfrm>
          <a:prstGeom prst="rect">
            <a:avLst/>
          </a:prstGeom>
          <a:solidFill>
            <a:srgbClr val="FFFFFF"/>
          </a:solidFill>
          <a:ln w="12700">
            <a:solidFill>
              <a:srgbClr val="E8ECF0"/>
            </a:solidFill>
            <a:prstDash val="solid"/>
          </a:ln>
        </p:spPr>
      </p:sp>
      <p:sp>
        <p:nvSpPr>
          <p:cNvPr id="13" name="Shape 11"/>
          <p:cNvSpPr/>
          <p:nvPr/>
        </p:nvSpPr>
        <p:spPr>
          <a:xfrm>
            <a:off x="4709160" y="1719072"/>
            <a:ext cx="502920" cy="521208"/>
          </a:xfrm>
          <a:prstGeom prst="rect">
            <a:avLst/>
          </a:prstGeom>
          <a:solidFill>
            <a:srgbClr val="1A7A4A"/>
          </a:solidFill>
          <a:ln w="12700">
            <a:solidFill>
              <a:srgbClr val="1A7A4A"/>
            </a:solidFill>
            <a:prstDash val="solid"/>
          </a:ln>
        </p:spPr>
      </p:sp>
      <p:sp>
        <p:nvSpPr>
          <p:cNvPr id="14" name="Text 12"/>
          <p:cNvSpPr/>
          <p:nvPr/>
        </p:nvSpPr>
        <p:spPr>
          <a:xfrm>
            <a:off x="4709160" y="1719072"/>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A2</a:t>
            </a:r>
            <a:endParaRPr lang="en-US" sz="1000" dirty="0"/>
          </a:p>
        </p:txBody>
      </p:sp>
      <p:sp>
        <p:nvSpPr>
          <p:cNvPr id="15" name="Text 13"/>
          <p:cNvSpPr/>
          <p:nvPr/>
        </p:nvSpPr>
        <p:spPr>
          <a:xfrm>
            <a:off x="5276088" y="1755648"/>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en écho</a:t>
            </a:r>
            <a:endParaRPr lang="en-US" sz="1100" dirty="0"/>
          </a:p>
        </p:txBody>
      </p:sp>
      <p:sp>
        <p:nvSpPr>
          <p:cNvPr id="16" name="Text 14"/>
          <p:cNvSpPr/>
          <p:nvPr/>
        </p:nvSpPr>
        <p:spPr>
          <a:xfrm>
            <a:off x="5276088" y="1993392"/>
            <a:ext cx="1828800" cy="201168"/>
          </a:xfrm>
          <a:prstGeom prst="rect">
            <a:avLst/>
          </a:prstGeom>
          <a:noFill/>
          <a:ln/>
        </p:spPr>
        <p:txBody>
          <a:bodyPr wrap="square" lIns="0" tIns="0" rIns="0" bIns="0" rtlCol="0" anchor="ctr"/>
          <a:lstStyle/>
          <a:p>
            <a:pPr indent="0" marL="0">
              <a:buNone/>
            </a:pPr>
            <a:r>
              <a:rPr lang="en-US" sz="900" dirty="0">
                <a:solidFill>
                  <a:srgbClr val="6B7280"/>
                </a:solidFill>
              </a:rPr>
              <a:t>Lecteurs lents</a:t>
            </a:r>
            <a:endParaRPr lang="en-US" sz="900" dirty="0"/>
          </a:p>
        </p:txBody>
      </p:sp>
      <p:sp>
        <p:nvSpPr>
          <p:cNvPr id="17" name="Text 15"/>
          <p:cNvSpPr/>
          <p:nvPr/>
        </p:nvSpPr>
        <p:spPr>
          <a:xfrm>
            <a:off x="8183880" y="1856232"/>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10 min</a:t>
            </a:r>
            <a:endParaRPr lang="en-US" sz="1000" dirty="0"/>
          </a:p>
        </p:txBody>
      </p:sp>
      <p:sp>
        <p:nvSpPr>
          <p:cNvPr id="18" name="Shape 16"/>
          <p:cNvSpPr/>
          <p:nvPr/>
        </p:nvSpPr>
        <p:spPr>
          <a:xfrm>
            <a:off x="274320" y="2304288"/>
            <a:ext cx="4251960" cy="521208"/>
          </a:xfrm>
          <a:prstGeom prst="rect">
            <a:avLst/>
          </a:prstGeom>
          <a:solidFill>
            <a:srgbClr val="FFFFFF"/>
          </a:solidFill>
          <a:ln w="12700">
            <a:solidFill>
              <a:srgbClr val="E8ECF0"/>
            </a:solidFill>
            <a:prstDash val="solid"/>
          </a:ln>
        </p:spPr>
      </p:sp>
      <p:sp>
        <p:nvSpPr>
          <p:cNvPr id="19" name="Shape 17"/>
          <p:cNvSpPr/>
          <p:nvPr/>
        </p:nvSpPr>
        <p:spPr>
          <a:xfrm>
            <a:off x="274320" y="2304288"/>
            <a:ext cx="502920" cy="521208"/>
          </a:xfrm>
          <a:prstGeom prst="rect">
            <a:avLst/>
          </a:prstGeom>
          <a:solidFill>
            <a:srgbClr val="1A7A4A"/>
          </a:solidFill>
          <a:ln w="12700">
            <a:solidFill>
              <a:srgbClr val="1A7A4A"/>
            </a:solidFill>
            <a:prstDash val="solid"/>
          </a:ln>
        </p:spPr>
      </p:sp>
      <p:sp>
        <p:nvSpPr>
          <p:cNvPr id="20" name="Text 18"/>
          <p:cNvSpPr/>
          <p:nvPr/>
        </p:nvSpPr>
        <p:spPr>
          <a:xfrm>
            <a:off x="274320" y="2304288"/>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A3</a:t>
            </a:r>
            <a:endParaRPr lang="en-US" sz="1000" dirty="0"/>
          </a:p>
        </p:txBody>
      </p:sp>
      <p:sp>
        <p:nvSpPr>
          <p:cNvPr id="21" name="Text 19"/>
          <p:cNvSpPr/>
          <p:nvPr/>
        </p:nvSpPr>
        <p:spPr>
          <a:xfrm>
            <a:off x="841248" y="2340864"/>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chorégraphiée</a:t>
            </a:r>
            <a:endParaRPr lang="en-US" sz="1100" dirty="0"/>
          </a:p>
        </p:txBody>
      </p:sp>
      <p:sp>
        <p:nvSpPr>
          <p:cNvPr id="22" name="Text 20"/>
          <p:cNvSpPr/>
          <p:nvPr/>
        </p:nvSpPr>
        <p:spPr>
          <a:xfrm>
            <a:off x="841248" y="2578608"/>
            <a:ext cx="1828800" cy="201168"/>
          </a:xfrm>
          <a:prstGeom prst="rect">
            <a:avLst/>
          </a:prstGeom>
          <a:noFill/>
          <a:ln/>
        </p:spPr>
        <p:txBody>
          <a:bodyPr wrap="square" lIns="0" tIns="0" rIns="0" bIns="0" rtlCol="0" anchor="ctr"/>
          <a:lstStyle/>
          <a:p>
            <a:pPr indent="0" marL="0">
              <a:buNone/>
            </a:pPr>
            <a:r>
              <a:rPr lang="en-US" sz="900" dirty="0">
                <a:solidFill>
                  <a:srgbClr val="6B7280"/>
                </a:solidFill>
              </a:rPr>
              <a:t>Groupes</a:t>
            </a:r>
            <a:endParaRPr lang="en-US" sz="900" dirty="0"/>
          </a:p>
        </p:txBody>
      </p:sp>
      <p:sp>
        <p:nvSpPr>
          <p:cNvPr id="23" name="Text 21"/>
          <p:cNvSpPr/>
          <p:nvPr/>
        </p:nvSpPr>
        <p:spPr>
          <a:xfrm>
            <a:off x="3749040" y="2441448"/>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20 min</a:t>
            </a:r>
            <a:endParaRPr lang="en-US" sz="1000" dirty="0"/>
          </a:p>
        </p:txBody>
      </p:sp>
      <p:sp>
        <p:nvSpPr>
          <p:cNvPr id="24" name="Shape 22"/>
          <p:cNvSpPr/>
          <p:nvPr/>
        </p:nvSpPr>
        <p:spPr>
          <a:xfrm>
            <a:off x="4709160" y="2304288"/>
            <a:ext cx="4251960" cy="521208"/>
          </a:xfrm>
          <a:prstGeom prst="rect">
            <a:avLst/>
          </a:prstGeom>
          <a:solidFill>
            <a:srgbClr val="FFFFFF"/>
          </a:solidFill>
          <a:ln w="12700">
            <a:solidFill>
              <a:srgbClr val="E8ECF0"/>
            </a:solidFill>
            <a:prstDash val="solid"/>
          </a:ln>
        </p:spPr>
      </p:sp>
      <p:sp>
        <p:nvSpPr>
          <p:cNvPr id="25" name="Shape 23"/>
          <p:cNvSpPr/>
          <p:nvPr/>
        </p:nvSpPr>
        <p:spPr>
          <a:xfrm>
            <a:off x="4709160" y="2304288"/>
            <a:ext cx="502920" cy="521208"/>
          </a:xfrm>
          <a:prstGeom prst="rect">
            <a:avLst/>
          </a:prstGeom>
          <a:solidFill>
            <a:srgbClr val="1A7A4A"/>
          </a:solidFill>
          <a:ln w="12700">
            <a:solidFill>
              <a:srgbClr val="1A7A4A"/>
            </a:solidFill>
            <a:prstDash val="solid"/>
          </a:ln>
        </p:spPr>
      </p:sp>
      <p:sp>
        <p:nvSpPr>
          <p:cNvPr id="26" name="Text 24"/>
          <p:cNvSpPr/>
          <p:nvPr/>
        </p:nvSpPr>
        <p:spPr>
          <a:xfrm>
            <a:off x="4709160" y="2304288"/>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A4</a:t>
            </a:r>
            <a:endParaRPr lang="en-US" sz="1000" dirty="0"/>
          </a:p>
        </p:txBody>
      </p:sp>
      <p:sp>
        <p:nvSpPr>
          <p:cNvPr id="27" name="Text 25"/>
          <p:cNvSpPr/>
          <p:nvPr/>
        </p:nvSpPr>
        <p:spPr>
          <a:xfrm>
            <a:off x="5276088" y="2340864"/>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théâtrale (Reader's Theatre)</a:t>
            </a:r>
            <a:endParaRPr lang="en-US" sz="1100" dirty="0"/>
          </a:p>
        </p:txBody>
      </p:sp>
      <p:sp>
        <p:nvSpPr>
          <p:cNvPr id="28" name="Text 26"/>
          <p:cNvSpPr/>
          <p:nvPr/>
        </p:nvSpPr>
        <p:spPr>
          <a:xfrm>
            <a:off x="5276088" y="2578608"/>
            <a:ext cx="1828800" cy="201168"/>
          </a:xfrm>
          <a:prstGeom prst="rect">
            <a:avLst/>
          </a:prstGeom>
          <a:noFill/>
          <a:ln/>
        </p:spPr>
        <p:txBody>
          <a:bodyPr wrap="square" lIns="0" tIns="0" rIns="0" bIns="0" rtlCol="0" anchor="ctr"/>
          <a:lstStyle/>
          <a:p>
            <a:pPr indent="0" marL="0">
              <a:buNone/>
            </a:pPr>
            <a:r>
              <a:rPr lang="en-US" sz="900" dirty="0">
                <a:solidFill>
                  <a:srgbClr val="6B7280"/>
                </a:solidFill>
              </a:rPr>
              <a:t>Tous niveaux</a:t>
            </a:r>
            <a:endParaRPr lang="en-US" sz="900" dirty="0"/>
          </a:p>
        </p:txBody>
      </p:sp>
      <p:sp>
        <p:nvSpPr>
          <p:cNvPr id="29" name="Text 27"/>
          <p:cNvSpPr/>
          <p:nvPr/>
        </p:nvSpPr>
        <p:spPr>
          <a:xfrm>
            <a:off x="8183880" y="2441448"/>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30 min</a:t>
            </a:r>
            <a:endParaRPr lang="en-US" sz="1000" dirty="0"/>
          </a:p>
        </p:txBody>
      </p:sp>
      <p:sp>
        <p:nvSpPr>
          <p:cNvPr id="30" name="Shape 28"/>
          <p:cNvSpPr/>
          <p:nvPr/>
        </p:nvSpPr>
        <p:spPr>
          <a:xfrm>
            <a:off x="274320" y="2889504"/>
            <a:ext cx="4251960" cy="521208"/>
          </a:xfrm>
          <a:prstGeom prst="rect">
            <a:avLst/>
          </a:prstGeom>
          <a:solidFill>
            <a:srgbClr val="FFFFFF"/>
          </a:solidFill>
          <a:ln w="12700">
            <a:solidFill>
              <a:srgbClr val="E8ECF0"/>
            </a:solidFill>
            <a:prstDash val="solid"/>
          </a:ln>
        </p:spPr>
      </p:sp>
      <p:sp>
        <p:nvSpPr>
          <p:cNvPr id="31" name="Shape 29"/>
          <p:cNvSpPr/>
          <p:nvPr/>
        </p:nvSpPr>
        <p:spPr>
          <a:xfrm>
            <a:off x="274320" y="2889504"/>
            <a:ext cx="502920" cy="521208"/>
          </a:xfrm>
          <a:prstGeom prst="rect">
            <a:avLst/>
          </a:prstGeom>
          <a:solidFill>
            <a:srgbClr val="1A7A4A"/>
          </a:solidFill>
          <a:ln w="12700">
            <a:solidFill>
              <a:srgbClr val="1A7A4A"/>
            </a:solidFill>
            <a:prstDash val="solid"/>
          </a:ln>
        </p:spPr>
      </p:sp>
      <p:sp>
        <p:nvSpPr>
          <p:cNvPr id="32" name="Text 30"/>
          <p:cNvSpPr/>
          <p:nvPr/>
        </p:nvSpPr>
        <p:spPr>
          <a:xfrm>
            <a:off x="274320" y="2889504"/>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A5</a:t>
            </a:r>
            <a:endParaRPr lang="en-US" sz="1000" dirty="0"/>
          </a:p>
        </p:txBody>
      </p:sp>
      <p:sp>
        <p:nvSpPr>
          <p:cNvPr id="33" name="Text 31"/>
          <p:cNvSpPr/>
          <p:nvPr/>
        </p:nvSpPr>
        <p:spPr>
          <a:xfrm>
            <a:off x="841248" y="2926080"/>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Répétitions chronométrées</a:t>
            </a:r>
            <a:endParaRPr lang="en-US" sz="1100" dirty="0"/>
          </a:p>
        </p:txBody>
      </p:sp>
      <p:sp>
        <p:nvSpPr>
          <p:cNvPr id="34" name="Text 32"/>
          <p:cNvSpPr/>
          <p:nvPr/>
        </p:nvSpPr>
        <p:spPr>
          <a:xfrm>
            <a:off x="841248" y="3163824"/>
            <a:ext cx="1828800" cy="201168"/>
          </a:xfrm>
          <a:prstGeom prst="rect">
            <a:avLst/>
          </a:prstGeom>
          <a:noFill/>
          <a:ln/>
        </p:spPr>
        <p:txBody>
          <a:bodyPr wrap="square" lIns="0" tIns="0" rIns="0" bIns="0" rtlCol="0" anchor="ctr"/>
          <a:lstStyle/>
          <a:p>
            <a:pPr indent="0" marL="0">
              <a:buNone/>
            </a:pPr>
            <a:r>
              <a:rPr lang="en-US" sz="900" dirty="0">
                <a:solidFill>
                  <a:srgbClr val="6B7280"/>
                </a:solidFill>
              </a:rPr>
              <a:t>Lecteurs lents</a:t>
            </a:r>
            <a:endParaRPr lang="en-US" sz="900" dirty="0"/>
          </a:p>
        </p:txBody>
      </p:sp>
      <p:sp>
        <p:nvSpPr>
          <p:cNvPr id="35" name="Text 33"/>
          <p:cNvSpPr/>
          <p:nvPr/>
        </p:nvSpPr>
        <p:spPr>
          <a:xfrm>
            <a:off x="3749040" y="3026664"/>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15 min</a:t>
            </a:r>
            <a:endParaRPr lang="en-US" sz="1000" dirty="0"/>
          </a:p>
        </p:txBody>
      </p:sp>
      <p:sp>
        <p:nvSpPr>
          <p:cNvPr id="36" name="Shape 34"/>
          <p:cNvSpPr/>
          <p:nvPr/>
        </p:nvSpPr>
        <p:spPr>
          <a:xfrm>
            <a:off x="4709160" y="2889504"/>
            <a:ext cx="4251960" cy="521208"/>
          </a:xfrm>
          <a:prstGeom prst="rect">
            <a:avLst/>
          </a:prstGeom>
          <a:solidFill>
            <a:srgbClr val="FFFFFF"/>
          </a:solidFill>
          <a:ln w="12700">
            <a:solidFill>
              <a:srgbClr val="E8ECF0"/>
            </a:solidFill>
            <a:prstDash val="solid"/>
          </a:ln>
        </p:spPr>
      </p:sp>
      <p:sp>
        <p:nvSpPr>
          <p:cNvPr id="37" name="Shape 35"/>
          <p:cNvSpPr/>
          <p:nvPr/>
        </p:nvSpPr>
        <p:spPr>
          <a:xfrm>
            <a:off x="4709160" y="2889504"/>
            <a:ext cx="502920" cy="521208"/>
          </a:xfrm>
          <a:prstGeom prst="rect">
            <a:avLst/>
          </a:prstGeom>
          <a:solidFill>
            <a:srgbClr val="1A7A4A"/>
          </a:solidFill>
          <a:ln w="12700">
            <a:solidFill>
              <a:srgbClr val="1A7A4A"/>
            </a:solidFill>
            <a:prstDash val="solid"/>
          </a:ln>
        </p:spPr>
      </p:sp>
      <p:sp>
        <p:nvSpPr>
          <p:cNvPr id="38" name="Text 36"/>
          <p:cNvSpPr/>
          <p:nvPr/>
        </p:nvSpPr>
        <p:spPr>
          <a:xfrm>
            <a:off x="4709160" y="2889504"/>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A6</a:t>
            </a:r>
            <a:endParaRPr lang="en-US" sz="1000" dirty="0"/>
          </a:p>
        </p:txBody>
      </p:sp>
      <p:sp>
        <p:nvSpPr>
          <p:cNvPr id="39" name="Text 37"/>
          <p:cNvSpPr/>
          <p:nvPr/>
        </p:nvSpPr>
        <p:spPr>
          <a:xfrm>
            <a:off x="5276088" y="2926080"/>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Textes à trous / Cloze</a:t>
            </a:r>
            <a:endParaRPr lang="en-US" sz="1100" dirty="0"/>
          </a:p>
        </p:txBody>
      </p:sp>
      <p:sp>
        <p:nvSpPr>
          <p:cNvPr id="40" name="Text 38"/>
          <p:cNvSpPr/>
          <p:nvPr/>
        </p:nvSpPr>
        <p:spPr>
          <a:xfrm>
            <a:off x="5276088" y="3163824"/>
            <a:ext cx="1828800" cy="201168"/>
          </a:xfrm>
          <a:prstGeom prst="rect">
            <a:avLst/>
          </a:prstGeom>
          <a:noFill/>
          <a:ln/>
        </p:spPr>
        <p:txBody>
          <a:bodyPr wrap="square" lIns="0" tIns="0" rIns="0" bIns="0" rtlCol="0" anchor="ctr"/>
          <a:lstStyle/>
          <a:p>
            <a:pPr indent="0" marL="0">
              <a:buNone/>
            </a:pPr>
            <a:r>
              <a:rPr lang="en-US" sz="900" dirty="0">
                <a:solidFill>
                  <a:srgbClr val="6B7280"/>
                </a:solidFill>
              </a:rPr>
              <a:t>Compréhension</a:t>
            </a:r>
            <a:endParaRPr lang="en-US" sz="900" dirty="0"/>
          </a:p>
        </p:txBody>
      </p:sp>
      <p:sp>
        <p:nvSpPr>
          <p:cNvPr id="41" name="Text 39"/>
          <p:cNvSpPr/>
          <p:nvPr/>
        </p:nvSpPr>
        <p:spPr>
          <a:xfrm>
            <a:off x="8183880" y="3026664"/>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20 min</a:t>
            </a:r>
            <a:endParaRPr lang="en-US" sz="1000" dirty="0"/>
          </a:p>
        </p:txBody>
      </p:sp>
      <p:sp>
        <p:nvSpPr>
          <p:cNvPr id="42" name="Shape 40"/>
          <p:cNvSpPr/>
          <p:nvPr/>
        </p:nvSpPr>
        <p:spPr>
          <a:xfrm>
            <a:off x="274320" y="3474720"/>
            <a:ext cx="4251960" cy="521208"/>
          </a:xfrm>
          <a:prstGeom prst="rect">
            <a:avLst/>
          </a:prstGeom>
          <a:solidFill>
            <a:srgbClr val="FFFFFF"/>
          </a:solidFill>
          <a:ln w="12700">
            <a:solidFill>
              <a:srgbClr val="E8ECF0"/>
            </a:solidFill>
            <a:prstDash val="solid"/>
          </a:ln>
        </p:spPr>
      </p:sp>
      <p:sp>
        <p:nvSpPr>
          <p:cNvPr id="43" name="Shape 41"/>
          <p:cNvSpPr/>
          <p:nvPr/>
        </p:nvSpPr>
        <p:spPr>
          <a:xfrm>
            <a:off x="274320" y="3474720"/>
            <a:ext cx="502920" cy="521208"/>
          </a:xfrm>
          <a:prstGeom prst="rect">
            <a:avLst/>
          </a:prstGeom>
          <a:solidFill>
            <a:srgbClr val="1A7A4A"/>
          </a:solidFill>
          <a:ln w="12700">
            <a:solidFill>
              <a:srgbClr val="1A7A4A"/>
            </a:solidFill>
            <a:prstDash val="solid"/>
          </a:ln>
        </p:spPr>
      </p:sp>
      <p:sp>
        <p:nvSpPr>
          <p:cNvPr id="44" name="Text 42"/>
          <p:cNvSpPr/>
          <p:nvPr/>
        </p:nvSpPr>
        <p:spPr>
          <a:xfrm>
            <a:off x="274320" y="3474720"/>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A7</a:t>
            </a:r>
            <a:endParaRPr lang="en-US" sz="1000" dirty="0"/>
          </a:p>
        </p:txBody>
      </p:sp>
      <p:sp>
        <p:nvSpPr>
          <p:cNvPr id="45" name="Text 43"/>
          <p:cNvSpPr/>
          <p:nvPr/>
        </p:nvSpPr>
        <p:spPr>
          <a:xfrm>
            <a:off x="841248" y="3511296"/>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Bingo de mots</a:t>
            </a:r>
            <a:endParaRPr lang="en-US" sz="1100" dirty="0"/>
          </a:p>
        </p:txBody>
      </p:sp>
      <p:sp>
        <p:nvSpPr>
          <p:cNvPr id="46" name="Text 44"/>
          <p:cNvSpPr/>
          <p:nvPr/>
        </p:nvSpPr>
        <p:spPr>
          <a:xfrm>
            <a:off x="841248" y="3749040"/>
            <a:ext cx="1828800" cy="201168"/>
          </a:xfrm>
          <a:prstGeom prst="rect">
            <a:avLst/>
          </a:prstGeom>
          <a:noFill/>
          <a:ln/>
        </p:spPr>
        <p:txBody>
          <a:bodyPr wrap="square" lIns="0" tIns="0" rIns="0" bIns="0" rtlCol="0" anchor="ctr"/>
          <a:lstStyle/>
          <a:p>
            <a:pPr indent="0" marL="0">
              <a:buNone/>
            </a:pPr>
            <a:r>
              <a:rPr lang="en-US" sz="900" dirty="0">
                <a:solidFill>
                  <a:srgbClr val="6B7280"/>
                </a:solidFill>
              </a:rPr>
              <a:t>Reconnaissance mots</a:t>
            </a:r>
            <a:endParaRPr lang="en-US" sz="900" dirty="0"/>
          </a:p>
        </p:txBody>
      </p:sp>
      <p:sp>
        <p:nvSpPr>
          <p:cNvPr id="47" name="Text 45"/>
          <p:cNvSpPr/>
          <p:nvPr/>
        </p:nvSpPr>
        <p:spPr>
          <a:xfrm>
            <a:off x="3749040" y="3611880"/>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15 min</a:t>
            </a:r>
            <a:endParaRPr lang="en-US" sz="1000" dirty="0"/>
          </a:p>
        </p:txBody>
      </p:sp>
      <p:sp>
        <p:nvSpPr>
          <p:cNvPr id="48" name="Shape 46"/>
          <p:cNvSpPr/>
          <p:nvPr/>
        </p:nvSpPr>
        <p:spPr>
          <a:xfrm>
            <a:off x="4709160" y="3474720"/>
            <a:ext cx="4251960" cy="521208"/>
          </a:xfrm>
          <a:prstGeom prst="rect">
            <a:avLst/>
          </a:prstGeom>
          <a:solidFill>
            <a:srgbClr val="FFFFFF"/>
          </a:solidFill>
          <a:ln w="12700">
            <a:solidFill>
              <a:srgbClr val="E8ECF0"/>
            </a:solidFill>
            <a:prstDash val="solid"/>
          </a:ln>
        </p:spPr>
      </p:sp>
      <p:sp>
        <p:nvSpPr>
          <p:cNvPr id="49" name="Shape 47"/>
          <p:cNvSpPr/>
          <p:nvPr/>
        </p:nvSpPr>
        <p:spPr>
          <a:xfrm>
            <a:off x="4709160" y="3474720"/>
            <a:ext cx="502920" cy="521208"/>
          </a:xfrm>
          <a:prstGeom prst="rect">
            <a:avLst/>
          </a:prstGeom>
          <a:solidFill>
            <a:srgbClr val="1A7A4A"/>
          </a:solidFill>
          <a:ln w="12700">
            <a:solidFill>
              <a:srgbClr val="1A7A4A"/>
            </a:solidFill>
            <a:prstDash val="solid"/>
          </a:ln>
        </p:spPr>
      </p:sp>
      <p:sp>
        <p:nvSpPr>
          <p:cNvPr id="50" name="Text 48"/>
          <p:cNvSpPr/>
          <p:nvPr/>
        </p:nvSpPr>
        <p:spPr>
          <a:xfrm>
            <a:off x="4709160" y="3474720"/>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A8</a:t>
            </a:r>
            <a:endParaRPr lang="en-US" sz="1000" dirty="0"/>
          </a:p>
        </p:txBody>
      </p:sp>
      <p:sp>
        <p:nvSpPr>
          <p:cNvPr id="51" name="Text 49"/>
          <p:cNvSpPr/>
          <p:nvPr/>
        </p:nvSpPr>
        <p:spPr>
          <a:xfrm>
            <a:off x="5276088" y="3511296"/>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de listes de mots</a:t>
            </a:r>
            <a:endParaRPr lang="en-US" sz="1100" dirty="0"/>
          </a:p>
        </p:txBody>
      </p:sp>
      <p:sp>
        <p:nvSpPr>
          <p:cNvPr id="52" name="Text 50"/>
          <p:cNvSpPr/>
          <p:nvPr/>
        </p:nvSpPr>
        <p:spPr>
          <a:xfrm>
            <a:off x="5276088" y="3749040"/>
            <a:ext cx="1828800" cy="201168"/>
          </a:xfrm>
          <a:prstGeom prst="rect">
            <a:avLst/>
          </a:prstGeom>
          <a:noFill/>
          <a:ln/>
        </p:spPr>
        <p:txBody>
          <a:bodyPr wrap="square" lIns="0" tIns="0" rIns="0" bIns="0" rtlCol="0" anchor="ctr"/>
          <a:lstStyle/>
          <a:p>
            <a:pPr indent="0" marL="0">
              <a:buNone/>
            </a:pPr>
            <a:r>
              <a:rPr lang="en-US" sz="900" dirty="0">
                <a:solidFill>
                  <a:srgbClr val="6B7280"/>
                </a:solidFill>
              </a:rPr>
              <a:t>Décodage</a:t>
            </a:r>
            <a:endParaRPr lang="en-US" sz="900" dirty="0"/>
          </a:p>
        </p:txBody>
      </p:sp>
      <p:sp>
        <p:nvSpPr>
          <p:cNvPr id="53" name="Text 51"/>
          <p:cNvSpPr/>
          <p:nvPr/>
        </p:nvSpPr>
        <p:spPr>
          <a:xfrm>
            <a:off x="8183880" y="3611880"/>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5 min</a:t>
            </a:r>
            <a:endParaRPr lang="en-US" sz="1000" dirty="0"/>
          </a:p>
        </p:txBody>
      </p:sp>
      <p:sp>
        <p:nvSpPr>
          <p:cNvPr id="54" name="Shape 52"/>
          <p:cNvSpPr/>
          <p:nvPr/>
        </p:nvSpPr>
        <p:spPr>
          <a:xfrm>
            <a:off x="274320" y="4059936"/>
            <a:ext cx="4251960" cy="521208"/>
          </a:xfrm>
          <a:prstGeom prst="rect">
            <a:avLst/>
          </a:prstGeom>
          <a:solidFill>
            <a:srgbClr val="FFFFFF"/>
          </a:solidFill>
          <a:ln w="12700">
            <a:solidFill>
              <a:srgbClr val="E8ECF0"/>
            </a:solidFill>
            <a:prstDash val="solid"/>
          </a:ln>
        </p:spPr>
      </p:sp>
      <p:sp>
        <p:nvSpPr>
          <p:cNvPr id="55" name="Shape 53"/>
          <p:cNvSpPr/>
          <p:nvPr/>
        </p:nvSpPr>
        <p:spPr>
          <a:xfrm>
            <a:off x="274320" y="4059936"/>
            <a:ext cx="502920" cy="521208"/>
          </a:xfrm>
          <a:prstGeom prst="rect">
            <a:avLst/>
          </a:prstGeom>
          <a:solidFill>
            <a:srgbClr val="1A7A4A"/>
          </a:solidFill>
          <a:ln w="12700">
            <a:solidFill>
              <a:srgbClr val="1A7A4A"/>
            </a:solidFill>
            <a:prstDash val="solid"/>
          </a:ln>
        </p:spPr>
      </p:sp>
      <p:sp>
        <p:nvSpPr>
          <p:cNvPr id="56" name="Text 54"/>
          <p:cNvSpPr/>
          <p:nvPr/>
        </p:nvSpPr>
        <p:spPr>
          <a:xfrm>
            <a:off x="274320" y="4059936"/>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A9</a:t>
            </a:r>
            <a:endParaRPr lang="en-US" sz="1000" dirty="0"/>
          </a:p>
        </p:txBody>
      </p:sp>
      <p:sp>
        <p:nvSpPr>
          <p:cNvPr id="57" name="Text 55"/>
          <p:cNvSpPr/>
          <p:nvPr/>
        </p:nvSpPr>
        <p:spPr>
          <a:xfrm>
            <a:off x="841248" y="4096512"/>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Lecture miroir (enregistrement)</a:t>
            </a:r>
            <a:endParaRPr lang="en-US" sz="1100" dirty="0"/>
          </a:p>
        </p:txBody>
      </p:sp>
      <p:sp>
        <p:nvSpPr>
          <p:cNvPr id="58" name="Text 56"/>
          <p:cNvSpPr/>
          <p:nvPr/>
        </p:nvSpPr>
        <p:spPr>
          <a:xfrm>
            <a:off x="841248" y="4334256"/>
            <a:ext cx="1828800" cy="201168"/>
          </a:xfrm>
          <a:prstGeom prst="rect">
            <a:avLst/>
          </a:prstGeom>
          <a:noFill/>
          <a:ln/>
        </p:spPr>
        <p:txBody>
          <a:bodyPr wrap="square" lIns="0" tIns="0" rIns="0" bIns="0" rtlCol="0" anchor="ctr"/>
          <a:lstStyle/>
          <a:p>
            <a:pPr indent="0" marL="0">
              <a:buNone/>
            </a:pPr>
            <a:r>
              <a:rPr lang="en-US" sz="900" dirty="0">
                <a:solidFill>
                  <a:srgbClr val="6B7280"/>
                </a:solidFill>
              </a:rPr>
              <a:t>Expression</a:t>
            </a:r>
            <a:endParaRPr lang="en-US" sz="900" dirty="0"/>
          </a:p>
        </p:txBody>
      </p:sp>
      <p:sp>
        <p:nvSpPr>
          <p:cNvPr id="59" name="Text 57"/>
          <p:cNvSpPr/>
          <p:nvPr/>
        </p:nvSpPr>
        <p:spPr>
          <a:xfrm>
            <a:off x="3749040" y="4197096"/>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15 min</a:t>
            </a:r>
            <a:endParaRPr lang="en-US" sz="1000" dirty="0"/>
          </a:p>
        </p:txBody>
      </p:sp>
      <p:sp>
        <p:nvSpPr>
          <p:cNvPr id="60" name="Shape 58"/>
          <p:cNvSpPr/>
          <p:nvPr/>
        </p:nvSpPr>
        <p:spPr>
          <a:xfrm>
            <a:off x="4709160" y="4059936"/>
            <a:ext cx="4251960" cy="521208"/>
          </a:xfrm>
          <a:prstGeom prst="rect">
            <a:avLst/>
          </a:prstGeom>
          <a:solidFill>
            <a:srgbClr val="FFFFFF"/>
          </a:solidFill>
          <a:ln w="12700">
            <a:solidFill>
              <a:srgbClr val="E8ECF0"/>
            </a:solidFill>
            <a:prstDash val="solid"/>
          </a:ln>
        </p:spPr>
      </p:sp>
      <p:sp>
        <p:nvSpPr>
          <p:cNvPr id="61" name="Shape 59"/>
          <p:cNvSpPr/>
          <p:nvPr/>
        </p:nvSpPr>
        <p:spPr>
          <a:xfrm>
            <a:off x="4709160" y="4059936"/>
            <a:ext cx="502920" cy="521208"/>
          </a:xfrm>
          <a:prstGeom prst="rect">
            <a:avLst/>
          </a:prstGeom>
          <a:solidFill>
            <a:srgbClr val="1A7A4A"/>
          </a:solidFill>
          <a:ln w="12700">
            <a:solidFill>
              <a:srgbClr val="1A7A4A"/>
            </a:solidFill>
            <a:prstDash val="solid"/>
          </a:ln>
        </p:spPr>
      </p:sp>
      <p:sp>
        <p:nvSpPr>
          <p:cNvPr id="62" name="Text 60"/>
          <p:cNvSpPr/>
          <p:nvPr/>
        </p:nvSpPr>
        <p:spPr>
          <a:xfrm>
            <a:off x="4709160" y="4059936"/>
            <a:ext cx="502920" cy="521208"/>
          </a:xfrm>
          <a:prstGeom prst="rect">
            <a:avLst/>
          </a:prstGeom>
          <a:noFill/>
          <a:ln/>
        </p:spPr>
        <p:txBody>
          <a:bodyPr wrap="square" lIns="0" tIns="0" rIns="0" bIns="0" rtlCol="0" anchor="ctr"/>
          <a:lstStyle/>
          <a:p>
            <a:pPr algn="ctr" indent="0" marL="0">
              <a:buNone/>
            </a:pPr>
            <a:r>
              <a:rPr lang="en-US" sz="1000" b="1" dirty="0">
                <a:solidFill>
                  <a:srgbClr val="FFFFFF"/>
                </a:solidFill>
              </a:rPr>
              <a:t>A10</a:t>
            </a:r>
            <a:endParaRPr lang="en-US" sz="1000" dirty="0"/>
          </a:p>
        </p:txBody>
      </p:sp>
      <p:sp>
        <p:nvSpPr>
          <p:cNvPr id="63" name="Text 61"/>
          <p:cNvSpPr/>
          <p:nvPr/>
        </p:nvSpPr>
        <p:spPr>
          <a:xfrm>
            <a:off x="5276088" y="4096512"/>
            <a:ext cx="2377440" cy="256032"/>
          </a:xfrm>
          <a:prstGeom prst="rect">
            <a:avLst/>
          </a:prstGeom>
          <a:noFill/>
          <a:ln/>
        </p:spPr>
        <p:txBody>
          <a:bodyPr wrap="square" lIns="0" tIns="0" rIns="0" bIns="0" rtlCol="0" anchor="ctr"/>
          <a:lstStyle/>
          <a:p>
            <a:pPr indent="0" marL="0">
              <a:buNone/>
            </a:pPr>
            <a:r>
              <a:rPr lang="en-US" sz="1100" b="1" dirty="0">
                <a:solidFill>
                  <a:srgbClr val="1B2A4A"/>
                </a:solidFill>
              </a:rPr>
              <a:t>Défi MPM hebdomadaire</a:t>
            </a:r>
            <a:endParaRPr lang="en-US" sz="1100" dirty="0"/>
          </a:p>
        </p:txBody>
      </p:sp>
      <p:sp>
        <p:nvSpPr>
          <p:cNvPr id="64" name="Text 62"/>
          <p:cNvSpPr/>
          <p:nvPr/>
        </p:nvSpPr>
        <p:spPr>
          <a:xfrm>
            <a:off x="5276088" y="4334256"/>
            <a:ext cx="1828800" cy="201168"/>
          </a:xfrm>
          <a:prstGeom prst="rect">
            <a:avLst/>
          </a:prstGeom>
          <a:noFill/>
          <a:ln/>
        </p:spPr>
        <p:txBody>
          <a:bodyPr wrap="square" lIns="0" tIns="0" rIns="0" bIns="0" rtlCol="0" anchor="ctr"/>
          <a:lstStyle/>
          <a:p>
            <a:pPr indent="0" marL="0">
              <a:buNone/>
            </a:pPr>
            <a:r>
              <a:rPr lang="en-US" sz="900" dirty="0">
                <a:solidFill>
                  <a:srgbClr val="6B7280"/>
                </a:solidFill>
              </a:rPr>
              <a:t>Motivation</a:t>
            </a:r>
            <a:endParaRPr lang="en-US" sz="900" dirty="0"/>
          </a:p>
        </p:txBody>
      </p:sp>
      <p:sp>
        <p:nvSpPr>
          <p:cNvPr id="65" name="Text 63"/>
          <p:cNvSpPr/>
          <p:nvPr/>
        </p:nvSpPr>
        <p:spPr>
          <a:xfrm>
            <a:off x="8183880" y="4197096"/>
            <a:ext cx="685800" cy="256032"/>
          </a:xfrm>
          <a:prstGeom prst="rect">
            <a:avLst/>
          </a:prstGeom>
          <a:noFill/>
          <a:ln/>
        </p:spPr>
        <p:txBody>
          <a:bodyPr wrap="square" lIns="0" tIns="0" rIns="0" bIns="0" rtlCol="0" anchor="ctr"/>
          <a:lstStyle/>
          <a:p>
            <a:pPr algn="r" indent="0" marL="0">
              <a:buNone/>
            </a:pPr>
            <a:r>
              <a:rPr lang="en-US" sz="1000" b="1" dirty="0">
                <a:solidFill>
                  <a:srgbClr val="0D7C8C"/>
                </a:solidFill>
              </a:rPr>
              <a:t>Hebdo</a:t>
            </a:r>
            <a:endParaRPr lang="en-US" sz="1000" dirty="0"/>
          </a:p>
        </p:txBody>
      </p:sp>
      <p:sp>
        <p:nvSpPr>
          <p:cNvPr id="66" name="Text 64"/>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17 / 45</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Atelier A2 : Lecture en écho</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Modeler la fluence par imitation</a:t>
            </a:r>
            <a:endParaRPr lang="en-US" sz="1500" dirty="0"/>
          </a:p>
        </p:txBody>
      </p:sp>
      <p:sp>
        <p:nvSpPr>
          <p:cNvPr id="6" name="Shape 4"/>
          <p:cNvSpPr/>
          <p:nvPr/>
        </p:nvSpPr>
        <p:spPr>
          <a:xfrm>
            <a:off x="365760" y="1719072"/>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19072"/>
            <a:ext cx="64008" cy="420624"/>
          </a:xfrm>
          <a:prstGeom prst="rect">
            <a:avLst/>
          </a:prstGeom>
          <a:solidFill>
            <a:srgbClr val="1A7A4A"/>
          </a:solidFill>
          <a:ln w="12700">
            <a:solidFill>
              <a:srgbClr val="1A7A4A"/>
            </a:solidFill>
            <a:prstDash val="solid"/>
          </a:ln>
        </p:spPr>
      </p:sp>
      <p:sp>
        <p:nvSpPr>
          <p:cNvPr id="8" name="Text 6"/>
          <p:cNvSpPr/>
          <p:nvPr/>
        </p:nvSpPr>
        <p:spPr>
          <a:xfrm>
            <a:off x="594360" y="1719072"/>
            <a:ext cx="1371600" cy="420624"/>
          </a:xfrm>
          <a:prstGeom prst="rect">
            <a:avLst/>
          </a:prstGeom>
          <a:noFill/>
          <a:ln/>
        </p:spPr>
        <p:txBody>
          <a:bodyPr wrap="square" lIns="0" tIns="0" rIns="0" bIns="0" rtlCol="0" anchor="ctr"/>
          <a:lstStyle/>
          <a:p>
            <a:pPr indent="0" marL="0">
              <a:buNone/>
            </a:pPr>
            <a:r>
              <a:rPr lang="en-US" sz="1200" b="1" dirty="0">
                <a:solidFill>
                  <a:srgbClr val="1A7A4A"/>
                </a:solidFill>
              </a:rPr>
              <a:t>Objectif :</a:t>
            </a:r>
            <a:endParaRPr lang="en-US" sz="1200" dirty="0"/>
          </a:p>
        </p:txBody>
      </p:sp>
      <p:sp>
        <p:nvSpPr>
          <p:cNvPr id="9" name="Text 7"/>
          <p:cNvSpPr/>
          <p:nvPr/>
        </p:nvSpPr>
        <p:spPr>
          <a:xfrm>
            <a:off x="2011680" y="1719072"/>
            <a:ext cx="6583680" cy="420624"/>
          </a:xfrm>
          <a:prstGeom prst="rect">
            <a:avLst/>
          </a:prstGeom>
          <a:noFill/>
          <a:ln/>
        </p:spPr>
        <p:txBody>
          <a:bodyPr wrap="square" lIns="0" tIns="0" rIns="0" bIns="0" rtlCol="0" anchor="ctr"/>
          <a:lstStyle/>
          <a:p>
            <a:pPr indent="0" marL="0">
              <a:buNone/>
            </a:pPr>
            <a:r>
              <a:rPr lang="en-US" sz="1200" dirty="0">
                <a:solidFill>
                  <a:srgbClr val="1B2A4A"/>
                </a:solidFill>
              </a:rPr>
              <a:t>Automatiser le décodage en entendant d'abord un modèle expert</a:t>
            </a:r>
            <a:endParaRPr lang="en-US" sz="1200" dirty="0"/>
          </a:p>
        </p:txBody>
      </p:sp>
      <p:sp>
        <p:nvSpPr>
          <p:cNvPr id="10" name="Shape 8"/>
          <p:cNvSpPr/>
          <p:nvPr/>
        </p:nvSpPr>
        <p:spPr>
          <a:xfrm>
            <a:off x="365760" y="2194560"/>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1" name="Shape 9"/>
          <p:cNvSpPr/>
          <p:nvPr/>
        </p:nvSpPr>
        <p:spPr>
          <a:xfrm>
            <a:off x="365760" y="2194560"/>
            <a:ext cx="64008" cy="420624"/>
          </a:xfrm>
          <a:prstGeom prst="rect">
            <a:avLst/>
          </a:prstGeom>
          <a:solidFill>
            <a:srgbClr val="1A7A4A"/>
          </a:solidFill>
          <a:ln w="12700">
            <a:solidFill>
              <a:srgbClr val="1A7A4A"/>
            </a:solidFill>
            <a:prstDash val="solid"/>
          </a:ln>
        </p:spPr>
      </p:sp>
      <p:sp>
        <p:nvSpPr>
          <p:cNvPr id="12" name="Text 10"/>
          <p:cNvSpPr/>
          <p:nvPr/>
        </p:nvSpPr>
        <p:spPr>
          <a:xfrm>
            <a:off x="594360" y="2194560"/>
            <a:ext cx="1371600" cy="420624"/>
          </a:xfrm>
          <a:prstGeom prst="rect">
            <a:avLst/>
          </a:prstGeom>
          <a:noFill/>
          <a:ln/>
        </p:spPr>
        <p:txBody>
          <a:bodyPr wrap="square" lIns="0" tIns="0" rIns="0" bIns="0" rtlCol="0" anchor="ctr"/>
          <a:lstStyle/>
          <a:p>
            <a:pPr indent="0" marL="0">
              <a:buNone/>
            </a:pPr>
            <a:r>
              <a:rPr lang="en-US" sz="1200" b="1" dirty="0">
                <a:solidFill>
                  <a:srgbClr val="1A7A4A"/>
                </a:solidFill>
              </a:rPr>
              <a:t>Durée :</a:t>
            </a:r>
            <a:endParaRPr lang="en-US" sz="1200" dirty="0"/>
          </a:p>
        </p:txBody>
      </p:sp>
      <p:sp>
        <p:nvSpPr>
          <p:cNvPr id="13" name="Text 11"/>
          <p:cNvSpPr/>
          <p:nvPr/>
        </p:nvSpPr>
        <p:spPr>
          <a:xfrm>
            <a:off x="2011680" y="2194560"/>
            <a:ext cx="6583680" cy="420624"/>
          </a:xfrm>
          <a:prstGeom prst="rect">
            <a:avLst/>
          </a:prstGeom>
          <a:noFill/>
          <a:ln/>
        </p:spPr>
        <p:txBody>
          <a:bodyPr wrap="square" lIns="0" tIns="0" rIns="0" bIns="0" rtlCol="0" anchor="ctr"/>
          <a:lstStyle/>
          <a:p>
            <a:pPr indent="0" marL="0">
              <a:buNone/>
            </a:pPr>
            <a:r>
              <a:rPr lang="en-US" sz="1200" dirty="0">
                <a:solidFill>
                  <a:srgbClr val="1B2A4A"/>
                </a:solidFill>
              </a:rPr>
              <a:t>10–15 minutes, 3 fois par semaine</a:t>
            </a:r>
            <a:endParaRPr lang="en-US" sz="1200" dirty="0"/>
          </a:p>
        </p:txBody>
      </p:sp>
      <p:sp>
        <p:nvSpPr>
          <p:cNvPr id="14" name="Shape 12"/>
          <p:cNvSpPr/>
          <p:nvPr/>
        </p:nvSpPr>
        <p:spPr>
          <a:xfrm>
            <a:off x="365760" y="2670048"/>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5" name="Shape 13"/>
          <p:cNvSpPr/>
          <p:nvPr/>
        </p:nvSpPr>
        <p:spPr>
          <a:xfrm>
            <a:off x="365760" y="2670048"/>
            <a:ext cx="64008" cy="420624"/>
          </a:xfrm>
          <a:prstGeom prst="rect">
            <a:avLst/>
          </a:prstGeom>
          <a:solidFill>
            <a:srgbClr val="1A7A4A"/>
          </a:solidFill>
          <a:ln w="12700">
            <a:solidFill>
              <a:srgbClr val="1A7A4A"/>
            </a:solidFill>
            <a:prstDash val="solid"/>
          </a:ln>
        </p:spPr>
      </p:sp>
      <p:sp>
        <p:nvSpPr>
          <p:cNvPr id="16" name="Text 14"/>
          <p:cNvSpPr/>
          <p:nvPr/>
        </p:nvSpPr>
        <p:spPr>
          <a:xfrm>
            <a:off x="594360" y="2670048"/>
            <a:ext cx="1371600" cy="420624"/>
          </a:xfrm>
          <a:prstGeom prst="rect">
            <a:avLst/>
          </a:prstGeom>
          <a:noFill/>
          <a:ln/>
        </p:spPr>
        <p:txBody>
          <a:bodyPr wrap="square" lIns="0" tIns="0" rIns="0" bIns="0" rtlCol="0" anchor="ctr"/>
          <a:lstStyle/>
          <a:p>
            <a:pPr indent="0" marL="0">
              <a:buNone/>
            </a:pPr>
            <a:r>
              <a:rPr lang="en-US" sz="1200" b="1" dirty="0">
                <a:solidFill>
                  <a:srgbClr val="1A7A4A"/>
                </a:solidFill>
              </a:rPr>
              <a:t>Groupe :</a:t>
            </a:r>
            <a:endParaRPr lang="en-US" sz="1200" dirty="0"/>
          </a:p>
        </p:txBody>
      </p:sp>
      <p:sp>
        <p:nvSpPr>
          <p:cNvPr id="17" name="Text 15"/>
          <p:cNvSpPr/>
          <p:nvPr/>
        </p:nvSpPr>
        <p:spPr>
          <a:xfrm>
            <a:off x="2011680" y="2670048"/>
            <a:ext cx="6583680" cy="420624"/>
          </a:xfrm>
          <a:prstGeom prst="rect">
            <a:avLst/>
          </a:prstGeom>
          <a:noFill/>
          <a:ln/>
        </p:spPr>
        <p:txBody>
          <a:bodyPr wrap="square" lIns="0" tIns="0" rIns="0" bIns="0" rtlCol="0" anchor="ctr"/>
          <a:lstStyle/>
          <a:p>
            <a:pPr indent="0" marL="0">
              <a:buNone/>
            </a:pPr>
            <a:r>
              <a:rPr lang="en-US" sz="1200" dirty="0">
                <a:solidFill>
                  <a:srgbClr val="1B2A4A"/>
                </a:solidFill>
              </a:rPr>
              <a:t>Individuel, binôme ou petit groupe (2–4 élèves)</a:t>
            </a:r>
            <a:endParaRPr lang="en-US" sz="1200" dirty="0"/>
          </a:p>
        </p:txBody>
      </p:sp>
      <p:sp>
        <p:nvSpPr>
          <p:cNvPr id="18" name="Shape 16"/>
          <p:cNvSpPr/>
          <p:nvPr/>
        </p:nvSpPr>
        <p:spPr>
          <a:xfrm>
            <a:off x="365760" y="3145536"/>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9" name="Shape 17"/>
          <p:cNvSpPr/>
          <p:nvPr/>
        </p:nvSpPr>
        <p:spPr>
          <a:xfrm>
            <a:off x="365760" y="3145536"/>
            <a:ext cx="64008" cy="420624"/>
          </a:xfrm>
          <a:prstGeom prst="rect">
            <a:avLst/>
          </a:prstGeom>
          <a:solidFill>
            <a:srgbClr val="1A7A4A"/>
          </a:solidFill>
          <a:ln w="12700">
            <a:solidFill>
              <a:srgbClr val="1A7A4A"/>
            </a:solidFill>
            <a:prstDash val="solid"/>
          </a:ln>
        </p:spPr>
      </p:sp>
      <p:sp>
        <p:nvSpPr>
          <p:cNvPr id="20" name="Text 18"/>
          <p:cNvSpPr/>
          <p:nvPr/>
        </p:nvSpPr>
        <p:spPr>
          <a:xfrm>
            <a:off x="594360" y="3145536"/>
            <a:ext cx="1371600" cy="420624"/>
          </a:xfrm>
          <a:prstGeom prst="rect">
            <a:avLst/>
          </a:prstGeom>
          <a:noFill/>
          <a:ln/>
        </p:spPr>
        <p:txBody>
          <a:bodyPr wrap="square" lIns="0" tIns="0" rIns="0" bIns="0" rtlCol="0" anchor="ctr"/>
          <a:lstStyle/>
          <a:p>
            <a:pPr indent="0" marL="0">
              <a:buNone/>
            </a:pPr>
            <a:r>
              <a:rPr lang="en-US" sz="1200" b="1" dirty="0">
                <a:solidFill>
                  <a:srgbClr val="1A7A4A"/>
                </a:solidFill>
              </a:rPr>
              <a:t>Matériel :</a:t>
            </a:r>
            <a:endParaRPr lang="en-US" sz="1200" dirty="0"/>
          </a:p>
        </p:txBody>
      </p:sp>
      <p:sp>
        <p:nvSpPr>
          <p:cNvPr id="21" name="Text 19"/>
          <p:cNvSpPr/>
          <p:nvPr/>
        </p:nvSpPr>
        <p:spPr>
          <a:xfrm>
            <a:off x="2011680" y="3145536"/>
            <a:ext cx="6583680" cy="420624"/>
          </a:xfrm>
          <a:prstGeom prst="rect">
            <a:avLst/>
          </a:prstGeom>
          <a:noFill/>
          <a:ln/>
        </p:spPr>
        <p:txBody>
          <a:bodyPr wrap="square" lIns="0" tIns="0" rIns="0" bIns="0" rtlCol="0" anchor="ctr"/>
          <a:lstStyle/>
          <a:p>
            <a:pPr indent="0" marL="0">
              <a:buNone/>
            </a:pPr>
            <a:r>
              <a:rPr lang="en-US" sz="1200" dirty="0">
                <a:solidFill>
                  <a:srgbClr val="1B2A4A"/>
                </a:solidFill>
              </a:rPr>
              <a:t>Texte identique enseignant/élève, marque-texte</a:t>
            </a:r>
            <a:endParaRPr lang="en-US" sz="1200" dirty="0"/>
          </a:p>
        </p:txBody>
      </p:sp>
      <p:sp>
        <p:nvSpPr>
          <p:cNvPr id="22" name="Text 20"/>
          <p:cNvSpPr/>
          <p:nvPr/>
        </p:nvSpPr>
        <p:spPr>
          <a:xfrm>
            <a:off x="365760" y="3657600"/>
            <a:ext cx="8229600" cy="320040"/>
          </a:xfrm>
          <a:prstGeom prst="rect">
            <a:avLst/>
          </a:prstGeom>
          <a:noFill/>
          <a:ln/>
        </p:spPr>
        <p:txBody>
          <a:bodyPr wrap="square" rtlCol="0" anchor="ctr"/>
          <a:lstStyle/>
          <a:p>
            <a:pPr indent="0" marL="0">
              <a:buNone/>
            </a:pPr>
            <a:r>
              <a:rPr lang="en-US" sz="1300" b="1" dirty="0">
                <a:solidFill>
                  <a:srgbClr val="1B2A4A"/>
                </a:solidFill>
              </a:rPr>
              <a:t>Déroulement :</a:t>
            </a:r>
            <a:endParaRPr lang="en-US" sz="1300" dirty="0"/>
          </a:p>
        </p:txBody>
      </p:sp>
      <p:sp>
        <p:nvSpPr>
          <p:cNvPr id="23" name="Text 21"/>
          <p:cNvSpPr/>
          <p:nvPr/>
        </p:nvSpPr>
        <p:spPr>
          <a:xfrm>
            <a:off x="457200" y="4041648"/>
            <a:ext cx="8229600" cy="237744"/>
          </a:xfrm>
          <a:prstGeom prst="rect">
            <a:avLst/>
          </a:prstGeom>
          <a:noFill/>
          <a:ln/>
        </p:spPr>
        <p:txBody>
          <a:bodyPr wrap="square" rtlCol="0" anchor="ctr"/>
          <a:lstStyle/>
          <a:p>
            <a:pPr indent="0" marL="0">
              <a:buNone/>
            </a:pPr>
            <a:r>
              <a:rPr lang="en-US" sz="1100" dirty="0">
                <a:solidFill>
                  <a:srgbClr val="6B7280"/>
                </a:solidFill>
              </a:rPr>
              <a:t>1. L'enseignant lit un segment (phrase ou groupe de mots) à voix haute.</a:t>
            </a:r>
            <a:endParaRPr lang="en-US" sz="1100" dirty="0"/>
          </a:p>
        </p:txBody>
      </p:sp>
      <p:sp>
        <p:nvSpPr>
          <p:cNvPr id="24" name="Text 22"/>
          <p:cNvSpPr/>
          <p:nvPr/>
        </p:nvSpPr>
        <p:spPr>
          <a:xfrm>
            <a:off x="457200" y="4297680"/>
            <a:ext cx="8229600" cy="237744"/>
          </a:xfrm>
          <a:prstGeom prst="rect">
            <a:avLst/>
          </a:prstGeom>
          <a:noFill/>
          <a:ln/>
        </p:spPr>
        <p:txBody>
          <a:bodyPr wrap="square" rtlCol="0" anchor="ctr"/>
          <a:lstStyle/>
          <a:p>
            <a:pPr indent="0" marL="0">
              <a:buNone/>
            </a:pPr>
            <a:r>
              <a:rPr lang="en-US" sz="1100" dirty="0">
                <a:solidFill>
                  <a:srgbClr val="6B7280"/>
                </a:solidFill>
              </a:rPr>
              <a:t>2. L'élève relit immédiatement le même segment, en cherchant à imiter l'intonation.</a:t>
            </a:r>
            <a:endParaRPr lang="en-US" sz="1100" dirty="0"/>
          </a:p>
        </p:txBody>
      </p:sp>
      <p:sp>
        <p:nvSpPr>
          <p:cNvPr id="25" name="Text 23"/>
          <p:cNvSpPr/>
          <p:nvPr/>
        </p:nvSpPr>
        <p:spPr>
          <a:xfrm>
            <a:off x="457200" y="4553712"/>
            <a:ext cx="8229600" cy="237744"/>
          </a:xfrm>
          <a:prstGeom prst="rect">
            <a:avLst/>
          </a:prstGeom>
          <a:noFill/>
          <a:ln/>
        </p:spPr>
        <p:txBody>
          <a:bodyPr wrap="square" rtlCol="0" anchor="ctr"/>
          <a:lstStyle/>
          <a:p>
            <a:pPr indent="0" marL="0">
              <a:buNone/>
            </a:pPr>
            <a:r>
              <a:rPr lang="en-US" sz="1100" dirty="0">
                <a:solidFill>
                  <a:srgbClr val="6B7280"/>
                </a:solidFill>
              </a:rPr>
              <a:t>3. On avance progressivement, segment par segment.</a:t>
            </a:r>
            <a:endParaRPr lang="en-US" sz="1100" dirty="0"/>
          </a:p>
        </p:txBody>
      </p:sp>
      <p:sp>
        <p:nvSpPr>
          <p:cNvPr id="26" name="Text 24"/>
          <p:cNvSpPr/>
          <p:nvPr/>
        </p:nvSpPr>
        <p:spPr>
          <a:xfrm>
            <a:off x="457200" y="4809744"/>
            <a:ext cx="8229600" cy="237744"/>
          </a:xfrm>
          <a:prstGeom prst="rect">
            <a:avLst/>
          </a:prstGeom>
          <a:noFill/>
          <a:ln/>
        </p:spPr>
        <p:txBody>
          <a:bodyPr wrap="square" rtlCol="0" anchor="ctr"/>
          <a:lstStyle/>
          <a:p>
            <a:pPr indent="0" marL="0">
              <a:buNone/>
            </a:pPr>
            <a:r>
              <a:rPr lang="en-US" sz="1100" dirty="0">
                <a:solidFill>
                  <a:srgbClr val="6B7280"/>
                </a:solidFill>
              </a:rPr>
              <a:t>4. Variante avancée : l'élève lit d'abord, puis compare avec le modèle audio.</a:t>
            </a:r>
            <a:endParaRPr lang="en-US" sz="1100" dirty="0"/>
          </a:p>
        </p:txBody>
      </p:sp>
      <p:sp>
        <p:nvSpPr>
          <p:cNvPr id="27" name="Text 2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18 / 45</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Atelier A4 : Reader's Theatre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Lire pour jouer — l'expression au service de la fluence</a:t>
            </a:r>
            <a:endParaRPr lang="en-US" sz="1500" dirty="0"/>
          </a:p>
        </p:txBody>
      </p:sp>
      <p:sp>
        <p:nvSpPr>
          <p:cNvPr id="6" name="Shape 4"/>
          <p:cNvSpPr/>
          <p:nvPr/>
        </p:nvSpPr>
        <p:spPr>
          <a:xfrm>
            <a:off x="365760" y="1719072"/>
            <a:ext cx="5029200" cy="3154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457200" y="1792224"/>
            <a:ext cx="4846320" cy="347472"/>
          </a:xfrm>
          <a:prstGeom prst="rect">
            <a:avLst/>
          </a:prstGeom>
          <a:noFill/>
          <a:ln/>
        </p:spPr>
        <p:txBody>
          <a:bodyPr wrap="square" rtlCol="0" anchor="ctr"/>
          <a:lstStyle/>
          <a:p>
            <a:pPr indent="0" marL="0">
              <a:buNone/>
            </a:pPr>
            <a:r>
              <a:rPr lang="en-US" sz="1300" b="1" dirty="0">
                <a:solidFill>
                  <a:srgbClr val="1B2A4A"/>
                </a:solidFill>
              </a:rPr>
              <a:t>Comment organiser l'atelier</a:t>
            </a:r>
            <a:endParaRPr lang="en-US" sz="1300" dirty="0"/>
          </a:p>
        </p:txBody>
      </p:sp>
      <p:sp>
        <p:nvSpPr>
          <p:cNvPr id="8" name="Text 6"/>
          <p:cNvSpPr/>
          <p:nvPr/>
        </p:nvSpPr>
        <p:spPr>
          <a:xfrm>
            <a:off x="457200" y="2212848"/>
            <a:ext cx="4663440" cy="411480"/>
          </a:xfrm>
          <a:prstGeom prst="rect">
            <a:avLst/>
          </a:prstGeom>
          <a:noFill/>
          <a:ln/>
        </p:spPr>
        <p:txBody>
          <a:bodyPr wrap="square" rtlCol="0" anchor="ctr"/>
          <a:lstStyle/>
          <a:p>
            <a:pPr marL="342900" indent="-342900">
              <a:buSzPct val="100000"/>
              <a:buChar char="•"/>
            </a:pPr>
            <a:r>
              <a:rPr lang="en-US" sz="1100" dirty="0">
                <a:solidFill>
                  <a:srgbClr val="6B7280"/>
                </a:solidFill>
              </a:rPr>
              <a:t>Sélectionner un texte dialogué ou le transformer en script.</a:t>
            </a:r>
            <a:endParaRPr lang="en-US" sz="1100" dirty="0"/>
          </a:p>
        </p:txBody>
      </p:sp>
      <p:sp>
        <p:nvSpPr>
          <p:cNvPr id="9" name="Text 7"/>
          <p:cNvSpPr/>
          <p:nvPr/>
        </p:nvSpPr>
        <p:spPr>
          <a:xfrm>
            <a:off x="457200" y="2697480"/>
            <a:ext cx="4663440" cy="411480"/>
          </a:xfrm>
          <a:prstGeom prst="rect">
            <a:avLst/>
          </a:prstGeom>
          <a:noFill/>
          <a:ln/>
        </p:spPr>
        <p:txBody>
          <a:bodyPr wrap="square" rtlCol="0" anchor="ctr"/>
          <a:lstStyle/>
          <a:p>
            <a:pPr marL="342900" indent="-342900">
              <a:buSzPct val="100000"/>
              <a:buChar char="•"/>
            </a:pPr>
            <a:r>
              <a:rPr lang="en-US" sz="1100" dirty="0">
                <a:solidFill>
                  <a:srgbClr val="6B7280"/>
                </a:solidFill>
              </a:rPr>
              <a:t>Distribuer les rôles selon le niveau de lecture.</a:t>
            </a:r>
            <a:endParaRPr lang="en-US" sz="1100" dirty="0"/>
          </a:p>
        </p:txBody>
      </p:sp>
      <p:sp>
        <p:nvSpPr>
          <p:cNvPr id="10" name="Text 8"/>
          <p:cNvSpPr/>
          <p:nvPr/>
        </p:nvSpPr>
        <p:spPr>
          <a:xfrm>
            <a:off x="457200" y="3182112"/>
            <a:ext cx="4663440" cy="411480"/>
          </a:xfrm>
          <a:prstGeom prst="rect">
            <a:avLst/>
          </a:prstGeom>
          <a:noFill/>
          <a:ln/>
        </p:spPr>
        <p:txBody>
          <a:bodyPr wrap="square" rtlCol="0" anchor="ctr"/>
          <a:lstStyle/>
          <a:p>
            <a:pPr marL="342900" indent="-342900">
              <a:buSzPct val="100000"/>
              <a:buChar char="•"/>
            </a:pPr>
            <a:r>
              <a:rPr lang="en-US" sz="1100" dirty="0">
                <a:solidFill>
                  <a:srgbClr val="6B7280"/>
                </a:solidFill>
              </a:rPr>
              <a:t>3 sessions de répétitions : lecture silencieuse → lecture à voix haute → jeu.</a:t>
            </a:r>
            <a:endParaRPr lang="en-US" sz="1100" dirty="0"/>
          </a:p>
        </p:txBody>
      </p:sp>
      <p:sp>
        <p:nvSpPr>
          <p:cNvPr id="11" name="Text 9"/>
          <p:cNvSpPr/>
          <p:nvPr/>
        </p:nvSpPr>
        <p:spPr>
          <a:xfrm>
            <a:off x="457200" y="3666744"/>
            <a:ext cx="4663440" cy="411480"/>
          </a:xfrm>
          <a:prstGeom prst="rect">
            <a:avLst/>
          </a:prstGeom>
          <a:noFill/>
          <a:ln/>
        </p:spPr>
        <p:txBody>
          <a:bodyPr wrap="square" rtlCol="0" anchor="ctr"/>
          <a:lstStyle/>
          <a:p>
            <a:pPr marL="342900" indent="-342900">
              <a:buSzPct val="100000"/>
              <a:buChar char="•"/>
            </a:pPr>
            <a:r>
              <a:rPr lang="en-US" sz="1100" dirty="0">
                <a:solidFill>
                  <a:srgbClr val="6B7280"/>
                </a:solidFill>
              </a:rPr>
              <a:t>Représentation finale devant la classe (sans costumes nécessaires).</a:t>
            </a:r>
            <a:endParaRPr lang="en-US" sz="1100" dirty="0"/>
          </a:p>
        </p:txBody>
      </p:sp>
      <p:sp>
        <p:nvSpPr>
          <p:cNvPr id="12" name="Text 10"/>
          <p:cNvSpPr/>
          <p:nvPr/>
        </p:nvSpPr>
        <p:spPr>
          <a:xfrm>
            <a:off x="457200" y="4151376"/>
            <a:ext cx="4663440" cy="411480"/>
          </a:xfrm>
          <a:prstGeom prst="rect">
            <a:avLst/>
          </a:prstGeom>
          <a:noFill/>
          <a:ln/>
        </p:spPr>
        <p:txBody>
          <a:bodyPr wrap="square" rtlCol="0" anchor="ctr"/>
          <a:lstStyle/>
          <a:p>
            <a:pPr marL="342900" indent="-342900">
              <a:buSzPct val="100000"/>
              <a:buChar char="•"/>
            </a:pPr>
            <a:r>
              <a:rPr lang="en-US" sz="1100" dirty="0">
                <a:solidFill>
                  <a:srgbClr val="6B7280"/>
                </a:solidFill>
              </a:rPr>
              <a:t>Débriefing : qu'est-ce qui a rendu la lecture expressive ?</a:t>
            </a:r>
            <a:endParaRPr lang="en-US" sz="1100" dirty="0"/>
          </a:p>
        </p:txBody>
      </p:sp>
      <p:sp>
        <p:nvSpPr>
          <p:cNvPr id="13" name="Shape 11"/>
          <p:cNvSpPr/>
          <p:nvPr/>
        </p:nvSpPr>
        <p:spPr>
          <a:xfrm>
            <a:off x="5577840" y="1719072"/>
            <a:ext cx="3200400" cy="141732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sp>
        <p:nvSpPr>
          <p:cNvPr id="14" name="Text 12"/>
          <p:cNvSpPr/>
          <p:nvPr/>
        </p:nvSpPr>
        <p:spPr>
          <a:xfrm>
            <a:off x="5623560" y="1764792"/>
            <a:ext cx="3108960" cy="347472"/>
          </a:xfrm>
          <a:prstGeom prst="rect">
            <a:avLst/>
          </a:prstGeom>
          <a:noFill/>
          <a:ln/>
        </p:spPr>
        <p:txBody>
          <a:bodyPr wrap="square" rtlCol="0" anchor="ctr"/>
          <a:lstStyle/>
          <a:p>
            <a:pPr indent="0" marL="0">
              <a:buNone/>
            </a:pPr>
            <a:r>
              <a:rPr lang="en-US" sz="1300" b="1" dirty="0">
                <a:solidFill>
                  <a:srgbClr val="FFFFFF"/>
                </a:solidFill>
              </a:rPr>
              <a:t>Bénéfices</a:t>
            </a:r>
            <a:endParaRPr lang="en-US" sz="1300" dirty="0"/>
          </a:p>
        </p:txBody>
      </p:sp>
      <p:sp>
        <p:nvSpPr>
          <p:cNvPr id="15" name="Text 13"/>
          <p:cNvSpPr/>
          <p:nvPr/>
        </p:nvSpPr>
        <p:spPr>
          <a:xfrm>
            <a:off x="5623560" y="2176272"/>
            <a:ext cx="3017520" cy="292608"/>
          </a:xfrm>
          <a:prstGeom prst="rect">
            <a:avLst/>
          </a:prstGeom>
          <a:noFill/>
          <a:ln/>
        </p:spPr>
        <p:txBody>
          <a:bodyPr wrap="square" rtlCol="0" anchor="ctr"/>
          <a:lstStyle/>
          <a:p>
            <a:pPr indent="0" marL="0">
              <a:buNone/>
            </a:pPr>
            <a:r>
              <a:rPr lang="en-US" sz="1100" dirty="0">
                <a:solidFill>
                  <a:srgbClr val="FFFFFF"/>
                </a:solidFill>
              </a:rPr>
              <a:t>↑ Motivation &amp; engagement</a:t>
            </a:r>
            <a:endParaRPr lang="en-US" sz="1100" dirty="0"/>
          </a:p>
        </p:txBody>
      </p:sp>
      <p:sp>
        <p:nvSpPr>
          <p:cNvPr id="16" name="Text 14"/>
          <p:cNvSpPr/>
          <p:nvPr/>
        </p:nvSpPr>
        <p:spPr>
          <a:xfrm>
            <a:off x="5623560" y="2496312"/>
            <a:ext cx="3017520" cy="292608"/>
          </a:xfrm>
          <a:prstGeom prst="rect">
            <a:avLst/>
          </a:prstGeom>
          <a:noFill/>
          <a:ln/>
        </p:spPr>
        <p:txBody>
          <a:bodyPr wrap="square" rtlCol="0" anchor="ctr"/>
          <a:lstStyle/>
          <a:p>
            <a:pPr indent="0" marL="0">
              <a:buNone/>
            </a:pPr>
            <a:r>
              <a:rPr lang="en-US" sz="1100" dirty="0">
                <a:solidFill>
                  <a:srgbClr val="FFFFFF"/>
                </a:solidFill>
              </a:rPr>
              <a:t>↑ Expression et intonation</a:t>
            </a:r>
            <a:endParaRPr lang="en-US" sz="1100" dirty="0"/>
          </a:p>
        </p:txBody>
      </p:sp>
      <p:sp>
        <p:nvSpPr>
          <p:cNvPr id="17" name="Text 15"/>
          <p:cNvSpPr/>
          <p:nvPr/>
        </p:nvSpPr>
        <p:spPr>
          <a:xfrm>
            <a:off x="5623560" y="2816352"/>
            <a:ext cx="3017520" cy="292608"/>
          </a:xfrm>
          <a:prstGeom prst="rect">
            <a:avLst/>
          </a:prstGeom>
          <a:noFill/>
          <a:ln/>
        </p:spPr>
        <p:txBody>
          <a:bodyPr wrap="square" rtlCol="0" anchor="ctr"/>
          <a:lstStyle/>
          <a:p>
            <a:pPr indent="0" marL="0">
              <a:buNone/>
            </a:pPr>
            <a:r>
              <a:rPr lang="en-US" sz="1100" dirty="0">
                <a:solidFill>
                  <a:srgbClr val="FFFFFF"/>
                </a:solidFill>
              </a:rPr>
              <a:t>↑ Confiance en soi</a:t>
            </a:r>
            <a:endParaRPr lang="en-US" sz="1100" dirty="0"/>
          </a:p>
        </p:txBody>
      </p:sp>
      <p:sp>
        <p:nvSpPr>
          <p:cNvPr id="18" name="Shape 16"/>
          <p:cNvSpPr/>
          <p:nvPr/>
        </p:nvSpPr>
        <p:spPr>
          <a:xfrm>
            <a:off x="5577840" y="3273552"/>
            <a:ext cx="3200400" cy="1600200"/>
          </a:xfrm>
          <a:prstGeom prst="rect">
            <a:avLst/>
          </a:prstGeom>
          <a:solidFill>
            <a:srgbClr val="FFF3CD"/>
          </a:solidFill>
          <a:ln w="12700">
            <a:solidFill>
              <a:srgbClr val="E8A020"/>
            </a:solidFill>
            <a:prstDash val="solid"/>
          </a:ln>
        </p:spPr>
      </p:sp>
      <p:sp>
        <p:nvSpPr>
          <p:cNvPr id="19" name="Text 17"/>
          <p:cNvSpPr/>
          <p:nvPr/>
        </p:nvSpPr>
        <p:spPr>
          <a:xfrm>
            <a:off x="5669280" y="3319272"/>
            <a:ext cx="3017520" cy="347472"/>
          </a:xfrm>
          <a:prstGeom prst="rect">
            <a:avLst/>
          </a:prstGeom>
          <a:noFill/>
          <a:ln/>
        </p:spPr>
        <p:txBody>
          <a:bodyPr wrap="square" rtlCol="0" anchor="ctr"/>
          <a:lstStyle/>
          <a:p>
            <a:pPr indent="0" marL="0">
              <a:buNone/>
            </a:pPr>
            <a:r>
              <a:rPr lang="en-US" sz="1200" b="1" dirty="0">
                <a:solidFill>
                  <a:srgbClr val="7A5000"/>
                </a:solidFill>
              </a:rPr>
              <a:t>⚑  Conseils pratiques</a:t>
            </a:r>
            <a:endParaRPr lang="en-US" sz="1200" dirty="0"/>
          </a:p>
        </p:txBody>
      </p:sp>
      <p:sp>
        <p:nvSpPr>
          <p:cNvPr id="20" name="Text 18"/>
          <p:cNvSpPr/>
          <p:nvPr/>
        </p:nvSpPr>
        <p:spPr>
          <a:xfrm>
            <a:off x="5669280" y="3730752"/>
            <a:ext cx="3017520" cy="292608"/>
          </a:xfrm>
          <a:prstGeom prst="rect">
            <a:avLst/>
          </a:prstGeom>
          <a:noFill/>
          <a:ln/>
        </p:spPr>
        <p:txBody>
          <a:bodyPr wrap="square" rtlCol="0" anchor="ctr"/>
          <a:lstStyle/>
          <a:p>
            <a:pPr indent="0" marL="0">
              <a:buNone/>
            </a:pPr>
            <a:r>
              <a:rPr lang="en-US" sz="1100" dirty="0">
                <a:solidFill>
                  <a:srgbClr val="7A5000"/>
                </a:solidFill>
              </a:rPr>
              <a:t>Utiliser des textes courts (1–2 pages)</a:t>
            </a:r>
            <a:endParaRPr lang="en-US" sz="1100" dirty="0"/>
          </a:p>
        </p:txBody>
      </p:sp>
      <p:sp>
        <p:nvSpPr>
          <p:cNvPr id="21" name="Text 19"/>
          <p:cNvSpPr/>
          <p:nvPr/>
        </p:nvSpPr>
        <p:spPr>
          <a:xfrm>
            <a:off x="5669280" y="4078224"/>
            <a:ext cx="3017520" cy="292608"/>
          </a:xfrm>
          <a:prstGeom prst="rect">
            <a:avLst/>
          </a:prstGeom>
          <a:noFill/>
          <a:ln/>
        </p:spPr>
        <p:txBody>
          <a:bodyPr wrap="square" rtlCol="0" anchor="ctr"/>
          <a:lstStyle/>
          <a:p>
            <a:pPr indent="0" marL="0">
              <a:buNone/>
            </a:pPr>
            <a:r>
              <a:rPr lang="en-US" sz="1100" dirty="0">
                <a:solidFill>
                  <a:srgbClr val="7A5000"/>
                </a:solidFill>
              </a:rPr>
              <a:t>Alterner les rôles selon les séances</a:t>
            </a:r>
            <a:endParaRPr lang="en-US" sz="1100" dirty="0"/>
          </a:p>
        </p:txBody>
      </p:sp>
      <p:sp>
        <p:nvSpPr>
          <p:cNvPr id="22" name="Text 20"/>
          <p:cNvSpPr/>
          <p:nvPr/>
        </p:nvSpPr>
        <p:spPr>
          <a:xfrm>
            <a:off x="5669280" y="4425696"/>
            <a:ext cx="3017520" cy="292608"/>
          </a:xfrm>
          <a:prstGeom prst="rect">
            <a:avLst/>
          </a:prstGeom>
          <a:noFill/>
          <a:ln/>
        </p:spPr>
        <p:txBody>
          <a:bodyPr wrap="square" rtlCol="0" anchor="ctr"/>
          <a:lstStyle/>
          <a:p>
            <a:pPr indent="0" marL="0">
              <a:buNone/>
            </a:pPr>
            <a:r>
              <a:rPr lang="en-US" sz="1100" dirty="0">
                <a:solidFill>
                  <a:srgbClr val="7A5000"/>
                </a:solidFill>
              </a:rPr>
              <a:t>Enregistrer pour écouter en réécoute</a:t>
            </a:r>
            <a:endParaRPr lang="en-US" sz="1100" dirty="0"/>
          </a:p>
        </p:txBody>
      </p:sp>
      <p:sp>
        <p:nvSpPr>
          <p:cNvPr id="23" name="Text 21"/>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19 / 45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Introduction — Pourquoi la fluence ?</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Objectifs de cette formation</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Ce que vous allez maîtriser aujourd'hui</a:t>
            </a:r>
            <a:endParaRPr lang="en-US" sz="1500" dirty="0"/>
          </a:p>
        </p:txBody>
      </p:sp>
      <p:sp>
        <p:nvSpPr>
          <p:cNvPr id="6" name="Shape 4"/>
          <p:cNvSpPr/>
          <p:nvPr/>
        </p:nvSpPr>
        <p:spPr>
          <a:xfrm>
            <a:off x="457200" y="1920240"/>
            <a:ext cx="8046720" cy="56692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pic>
        <p:nvPicPr>
          <p:cNvPr id="7" name="Image 0" descr="preencoded.png">    </p:cNvPr>
          <p:cNvPicPr>
            <a:picLocks noChangeAspect="1"/>
          </p:cNvPicPr>
          <p:nvPr/>
        </p:nvPicPr>
        <p:blipFill>
          <a:blip r:embed="rId1"/>
          <a:stretch>
            <a:fillRect/>
          </a:stretch>
        </p:blipFill>
        <p:spPr>
          <a:xfrm>
            <a:off x="594360" y="1993392"/>
            <a:ext cx="411480" cy="411480"/>
          </a:xfrm>
          <a:prstGeom prst="rect">
            <a:avLst/>
          </a:prstGeom>
        </p:spPr>
      </p:pic>
      <p:sp>
        <p:nvSpPr>
          <p:cNvPr id="8" name="Text 5"/>
          <p:cNvSpPr/>
          <p:nvPr/>
        </p:nvSpPr>
        <p:spPr>
          <a:xfrm>
            <a:off x="1143000" y="1920240"/>
            <a:ext cx="7132320" cy="566928"/>
          </a:xfrm>
          <a:prstGeom prst="rect">
            <a:avLst/>
          </a:prstGeom>
          <a:noFill/>
          <a:ln/>
        </p:spPr>
        <p:txBody>
          <a:bodyPr wrap="square" lIns="0" tIns="0" rIns="0" bIns="0" rtlCol="0" anchor="ctr"/>
          <a:lstStyle/>
          <a:p>
            <a:pPr indent="0" marL="0">
              <a:buNone/>
            </a:pPr>
            <a:r>
              <a:rPr lang="en-US" sz="1400" dirty="0">
                <a:solidFill>
                  <a:srgbClr val="1B2A4A"/>
                </a:solidFill>
              </a:rPr>
              <a:t>Comprendre les composantes de la fluence de lecture</a:t>
            </a:r>
            <a:endParaRPr lang="en-US" sz="1400" dirty="0"/>
          </a:p>
        </p:txBody>
      </p:sp>
      <p:sp>
        <p:nvSpPr>
          <p:cNvPr id="9" name="Shape 6"/>
          <p:cNvSpPr/>
          <p:nvPr/>
        </p:nvSpPr>
        <p:spPr>
          <a:xfrm>
            <a:off x="457200" y="2606040"/>
            <a:ext cx="8046720" cy="56692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pic>
        <p:nvPicPr>
          <p:cNvPr id="10" name="Image 1" descr="preencoded.png">    </p:cNvPr>
          <p:cNvPicPr>
            <a:picLocks noChangeAspect="1"/>
          </p:cNvPicPr>
          <p:nvPr/>
        </p:nvPicPr>
        <p:blipFill>
          <a:blip r:embed="rId2"/>
          <a:stretch>
            <a:fillRect/>
          </a:stretch>
        </p:blipFill>
        <p:spPr>
          <a:xfrm>
            <a:off x="594360" y="2679192"/>
            <a:ext cx="411480" cy="411480"/>
          </a:xfrm>
          <a:prstGeom prst="rect">
            <a:avLst/>
          </a:prstGeom>
        </p:spPr>
      </p:pic>
      <p:sp>
        <p:nvSpPr>
          <p:cNvPr id="11" name="Text 7"/>
          <p:cNvSpPr/>
          <p:nvPr/>
        </p:nvSpPr>
        <p:spPr>
          <a:xfrm>
            <a:off x="1143000" y="2606040"/>
            <a:ext cx="7132320" cy="566928"/>
          </a:xfrm>
          <a:prstGeom prst="rect">
            <a:avLst/>
          </a:prstGeom>
          <a:noFill/>
          <a:ln/>
        </p:spPr>
        <p:txBody>
          <a:bodyPr wrap="square" lIns="0" tIns="0" rIns="0" bIns="0" rtlCol="0" anchor="ctr"/>
          <a:lstStyle/>
          <a:p>
            <a:pPr indent="0" marL="0">
              <a:buNone/>
            </a:pPr>
            <a:r>
              <a:rPr lang="en-US" sz="1400" dirty="0">
                <a:solidFill>
                  <a:srgbClr val="1B2A4A"/>
                </a:solidFill>
              </a:rPr>
              <a:t>Diagnostiquer le niveau de lecture de vos élèves</a:t>
            </a:r>
            <a:endParaRPr lang="en-US" sz="1400" dirty="0"/>
          </a:p>
        </p:txBody>
      </p:sp>
      <p:sp>
        <p:nvSpPr>
          <p:cNvPr id="12" name="Shape 8"/>
          <p:cNvSpPr/>
          <p:nvPr/>
        </p:nvSpPr>
        <p:spPr>
          <a:xfrm>
            <a:off x="457200" y="3291840"/>
            <a:ext cx="8046720" cy="56692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pic>
        <p:nvPicPr>
          <p:cNvPr id="13" name="Image 2" descr="preencoded.png">    </p:cNvPr>
          <p:cNvPicPr>
            <a:picLocks noChangeAspect="1"/>
          </p:cNvPicPr>
          <p:nvPr/>
        </p:nvPicPr>
        <p:blipFill>
          <a:blip r:embed="rId3"/>
          <a:stretch>
            <a:fillRect/>
          </a:stretch>
        </p:blipFill>
        <p:spPr>
          <a:xfrm>
            <a:off x="594360" y="3364992"/>
            <a:ext cx="411480" cy="411480"/>
          </a:xfrm>
          <a:prstGeom prst="rect">
            <a:avLst/>
          </a:prstGeom>
        </p:spPr>
      </p:pic>
      <p:sp>
        <p:nvSpPr>
          <p:cNvPr id="14" name="Text 9"/>
          <p:cNvSpPr/>
          <p:nvPr/>
        </p:nvSpPr>
        <p:spPr>
          <a:xfrm>
            <a:off x="1143000" y="3291840"/>
            <a:ext cx="7132320" cy="566928"/>
          </a:xfrm>
          <a:prstGeom prst="rect">
            <a:avLst/>
          </a:prstGeom>
          <a:noFill/>
          <a:ln/>
        </p:spPr>
        <p:txBody>
          <a:bodyPr wrap="square" lIns="0" tIns="0" rIns="0" bIns="0" rtlCol="0" anchor="ctr"/>
          <a:lstStyle/>
          <a:p>
            <a:pPr indent="0" marL="0">
              <a:buNone/>
            </a:pPr>
            <a:r>
              <a:rPr lang="en-US" sz="1400" dirty="0">
                <a:solidFill>
                  <a:srgbClr val="1B2A4A"/>
                </a:solidFill>
              </a:rPr>
              <a:t>Mettre en place des ateliers de remédiation efficaces</a:t>
            </a:r>
            <a:endParaRPr lang="en-US" sz="1400" dirty="0"/>
          </a:p>
        </p:txBody>
      </p:sp>
      <p:sp>
        <p:nvSpPr>
          <p:cNvPr id="15" name="Shape 10"/>
          <p:cNvSpPr/>
          <p:nvPr/>
        </p:nvSpPr>
        <p:spPr>
          <a:xfrm>
            <a:off x="457200" y="3977640"/>
            <a:ext cx="8046720" cy="566928"/>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pic>
        <p:nvPicPr>
          <p:cNvPr id="16" name="Image 3" descr="preencoded.png">    </p:cNvPr>
          <p:cNvPicPr>
            <a:picLocks noChangeAspect="1"/>
          </p:cNvPicPr>
          <p:nvPr/>
        </p:nvPicPr>
        <p:blipFill>
          <a:blip r:embed="rId4"/>
          <a:stretch>
            <a:fillRect/>
          </a:stretch>
        </p:blipFill>
        <p:spPr>
          <a:xfrm>
            <a:off x="594360" y="4050792"/>
            <a:ext cx="411480" cy="411480"/>
          </a:xfrm>
          <a:prstGeom prst="rect">
            <a:avLst/>
          </a:prstGeom>
        </p:spPr>
      </p:pic>
      <p:sp>
        <p:nvSpPr>
          <p:cNvPr id="17" name="Text 11"/>
          <p:cNvSpPr/>
          <p:nvPr/>
        </p:nvSpPr>
        <p:spPr>
          <a:xfrm>
            <a:off x="1143000" y="3977640"/>
            <a:ext cx="7132320" cy="566928"/>
          </a:xfrm>
          <a:prstGeom prst="rect">
            <a:avLst/>
          </a:prstGeom>
          <a:noFill/>
          <a:ln/>
        </p:spPr>
        <p:txBody>
          <a:bodyPr wrap="square" lIns="0" tIns="0" rIns="0" bIns="0" rtlCol="0" anchor="ctr"/>
          <a:lstStyle/>
          <a:p>
            <a:pPr indent="0" marL="0">
              <a:buNone/>
            </a:pPr>
            <a:r>
              <a:rPr lang="en-US" sz="1400" dirty="0">
                <a:solidFill>
                  <a:srgbClr val="1B2A4A"/>
                </a:solidFill>
              </a:rPr>
              <a:t>Enseigner la lecture de l'image fixe comme outil cognitif</a:t>
            </a:r>
            <a:endParaRPr lang="en-US" sz="1400" dirty="0"/>
          </a:p>
        </p:txBody>
      </p:sp>
      <p:sp>
        <p:nvSpPr>
          <p:cNvPr id="18" name="Text 12"/>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 / 45</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685800"/>
          </a:xfrm>
          <a:prstGeom prst="rect">
            <a:avLst/>
          </a:prstGeom>
          <a:noFill/>
          <a:ln/>
        </p:spPr>
        <p:txBody>
          <a:bodyPr wrap="square" rtlCol="0" anchor="ctr"/>
          <a:lstStyle/>
          <a:p>
            <a:pPr indent="0" marL="0">
              <a:buNone/>
            </a:pPr>
            <a:r>
              <a:rPr lang="en-US" sz="2800" b="1" dirty="0">
                <a:solidFill>
                  <a:srgbClr val="1B2A4A"/>
                </a:solidFill>
                <a:latin typeface="Calibri" pitchFamily="34" charset="0"/>
                <a:ea typeface="Calibri" pitchFamily="34" charset="-122"/>
                <a:cs typeface="Calibri" pitchFamily="34" charset="-120"/>
              </a:rPr>
              <a:t>Atelier A5 : Répétitions chronométrées</a:t>
            </a:r>
            <a:endParaRPr lang="en-US" sz="2800" dirty="0"/>
          </a:p>
        </p:txBody>
      </p:sp>
      <p:sp>
        <p:nvSpPr>
          <p:cNvPr id="5" name="Shape 3"/>
          <p:cNvSpPr/>
          <p:nvPr/>
        </p:nvSpPr>
        <p:spPr>
          <a:xfrm>
            <a:off x="365760" y="1463040"/>
            <a:ext cx="8412480" cy="594360"/>
          </a:xfrm>
          <a:prstGeom prst="rect">
            <a:avLst/>
          </a:prstGeom>
          <a:solidFill>
            <a:srgbClr val="1B2A4A"/>
          </a:solidFill>
          <a:ln w="12700">
            <a:solidFill>
              <a:srgbClr val="1B2A4A"/>
            </a:solidFill>
            <a:prstDash val="solid"/>
          </a:ln>
        </p:spPr>
      </p:sp>
      <p:sp>
        <p:nvSpPr>
          <p:cNvPr id="6" name="Text 4"/>
          <p:cNvSpPr/>
          <p:nvPr/>
        </p:nvSpPr>
        <p:spPr>
          <a:xfrm>
            <a:off x="457200" y="1691640"/>
            <a:ext cx="8229600" cy="594360"/>
          </a:xfrm>
          <a:prstGeom prst="rect">
            <a:avLst/>
          </a:prstGeom>
          <a:noFill/>
          <a:ln/>
        </p:spPr>
        <p:txBody>
          <a:bodyPr wrap="square" lIns="0" tIns="0" rIns="0" bIns="0" rtlCol="0" anchor="ctr"/>
          <a:lstStyle/>
          <a:p>
            <a:pPr algn="ctr" indent="0" marL="0">
              <a:buNone/>
            </a:pPr>
            <a:r>
              <a:rPr lang="en-US" sz="1300" b="1" dirty="0">
                <a:solidFill>
                  <a:srgbClr val="FFFFFF"/>
                </a:solidFill>
              </a:rPr>
              <a:t>Principe : lire le même texte 3 à 5 fois pour observer la progression des MPM</a:t>
            </a:r>
            <a:endParaRPr lang="en-US" sz="1300" dirty="0"/>
          </a:p>
        </p:txBody>
      </p:sp>
      <p:sp>
        <p:nvSpPr>
          <p:cNvPr id="7" name="Shape 5"/>
          <p:cNvSpPr/>
          <p:nvPr/>
        </p:nvSpPr>
        <p:spPr>
          <a:xfrm>
            <a:off x="822960" y="3052119"/>
            <a:ext cx="914400" cy="1245561"/>
          </a:xfrm>
          <a:prstGeom prst="rect">
            <a:avLst/>
          </a:prstGeom>
          <a:solidFill>
            <a:srgbClr val="0D7C8C"/>
          </a:solidFill>
          <a:ln w="12700">
            <a:solidFill>
              <a:srgbClr val="0D7C8C"/>
            </a:solidFill>
            <a:prstDash val="solid"/>
          </a:ln>
        </p:spPr>
      </p:sp>
      <p:sp>
        <p:nvSpPr>
          <p:cNvPr id="8" name="Text 6"/>
          <p:cNvSpPr/>
          <p:nvPr/>
        </p:nvSpPr>
        <p:spPr>
          <a:xfrm>
            <a:off x="640080" y="2777799"/>
            <a:ext cx="1280160" cy="256032"/>
          </a:xfrm>
          <a:prstGeom prst="rect">
            <a:avLst/>
          </a:prstGeom>
          <a:noFill/>
          <a:ln/>
        </p:spPr>
        <p:txBody>
          <a:bodyPr wrap="square" lIns="0" tIns="0" rIns="0" bIns="0" rtlCol="0" anchor="ctr"/>
          <a:lstStyle/>
          <a:p>
            <a:pPr algn="ctr" indent="0" marL="0">
              <a:buNone/>
            </a:pPr>
            <a:r>
              <a:rPr lang="en-US" sz="1000" b="1" dirty="0">
                <a:solidFill>
                  <a:srgbClr val="1B2A4A"/>
                </a:solidFill>
              </a:rPr>
              <a:t>48 MPM</a:t>
            </a:r>
            <a:endParaRPr lang="en-US" sz="1000" dirty="0"/>
          </a:p>
        </p:txBody>
      </p:sp>
      <p:sp>
        <p:nvSpPr>
          <p:cNvPr id="9" name="Text 7"/>
          <p:cNvSpPr/>
          <p:nvPr/>
        </p:nvSpPr>
        <p:spPr>
          <a:xfrm>
            <a:off x="640080" y="4297680"/>
            <a:ext cx="1280160" cy="256032"/>
          </a:xfrm>
          <a:prstGeom prst="rect">
            <a:avLst/>
          </a:prstGeom>
          <a:noFill/>
          <a:ln/>
        </p:spPr>
        <p:txBody>
          <a:bodyPr wrap="square" lIns="0" tIns="0" rIns="0" bIns="0" rtlCol="0" anchor="ctr"/>
          <a:lstStyle/>
          <a:p>
            <a:pPr algn="ctr" indent="0" marL="0">
              <a:buNone/>
            </a:pPr>
            <a:r>
              <a:rPr lang="en-US" sz="900" dirty="0">
                <a:solidFill>
                  <a:srgbClr val="6B7280"/>
                </a:solidFill>
              </a:rPr>
              <a:t>Lecture 1</a:t>
            </a:r>
            <a:endParaRPr lang="en-US" sz="900" dirty="0"/>
          </a:p>
        </p:txBody>
      </p:sp>
      <p:sp>
        <p:nvSpPr>
          <p:cNvPr id="10" name="Shape 8"/>
          <p:cNvSpPr/>
          <p:nvPr/>
        </p:nvSpPr>
        <p:spPr>
          <a:xfrm>
            <a:off x="2395728" y="2844525"/>
            <a:ext cx="914400" cy="1453155"/>
          </a:xfrm>
          <a:prstGeom prst="rect">
            <a:avLst/>
          </a:prstGeom>
          <a:solidFill>
            <a:srgbClr val="0D7C8C"/>
          </a:solidFill>
          <a:ln w="12700">
            <a:solidFill>
              <a:srgbClr val="0D7C8C"/>
            </a:solidFill>
            <a:prstDash val="solid"/>
          </a:ln>
        </p:spPr>
      </p:sp>
      <p:sp>
        <p:nvSpPr>
          <p:cNvPr id="11" name="Text 9"/>
          <p:cNvSpPr/>
          <p:nvPr/>
        </p:nvSpPr>
        <p:spPr>
          <a:xfrm>
            <a:off x="2212848" y="2570205"/>
            <a:ext cx="1280160" cy="256032"/>
          </a:xfrm>
          <a:prstGeom prst="rect">
            <a:avLst/>
          </a:prstGeom>
          <a:noFill/>
          <a:ln/>
        </p:spPr>
        <p:txBody>
          <a:bodyPr wrap="square" lIns="0" tIns="0" rIns="0" bIns="0" rtlCol="0" anchor="ctr"/>
          <a:lstStyle/>
          <a:p>
            <a:pPr algn="ctr" indent="0" marL="0">
              <a:buNone/>
            </a:pPr>
            <a:r>
              <a:rPr lang="en-US" sz="1000" b="1" dirty="0">
                <a:solidFill>
                  <a:srgbClr val="1B2A4A"/>
                </a:solidFill>
              </a:rPr>
              <a:t>56 MPM</a:t>
            </a:r>
            <a:endParaRPr lang="en-US" sz="1000" dirty="0"/>
          </a:p>
        </p:txBody>
      </p:sp>
      <p:sp>
        <p:nvSpPr>
          <p:cNvPr id="12" name="Text 10"/>
          <p:cNvSpPr/>
          <p:nvPr/>
        </p:nvSpPr>
        <p:spPr>
          <a:xfrm>
            <a:off x="2212848" y="4297680"/>
            <a:ext cx="1280160" cy="256032"/>
          </a:xfrm>
          <a:prstGeom prst="rect">
            <a:avLst/>
          </a:prstGeom>
          <a:noFill/>
          <a:ln/>
        </p:spPr>
        <p:txBody>
          <a:bodyPr wrap="square" lIns="0" tIns="0" rIns="0" bIns="0" rtlCol="0" anchor="ctr"/>
          <a:lstStyle/>
          <a:p>
            <a:pPr algn="ctr" indent="0" marL="0">
              <a:buNone/>
            </a:pPr>
            <a:r>
              <a:rPr lang="en-US" sz="900" dirty="0">
                <a:solidFill>
                  <a:srgbClr val="6B7280"/>
                </a:solidFill>
              </a:rPr>
              <a:t>Lecture 2</a:t>
            </a:r>
            <a:endParaRPr lang="en-US" sz="900" dirty="0"/>
          </a:p>
        </p:txBody>
      </p:sp>
      <p:sp>
        <p:nvSpPr>
          <p:cNvPr id="13" name="Shape 11"/>
          <p:cNvSpPr/>
          <p:nvPr/>
        </p:nvSpPr>
        <p:spPr>
          <a:xfrm>
            <a:off x="3968496" y="2662881"/>
            <a:ext cx="914400" cy="1634799"/>
          </a:xfrm>
          <a:prstGeom prst="rect">
            <a:avLst/>
          </a:prstGeom>
          <a:solidFill>
            <a:srgbClr val="0D7C8C"/>
          </a:solidFill>
          <a:ln w="12700">
            <a:solidFill>
              <a:srgbClr val="0D7C8C"/>
            </a:solidFill>
            <a:prstDash val="solid"/>
          </a:ln>
        </p:spPr>
      </p:sp>
      <p:sp>
        <p:nvSpPr>
          <p:cNvPr id="14" name="Text 12"/>
          <p:cNvSpPr/>
          <p:nvPr/>
        </p:nvSpPr>
        <p:spPr>
          <a:xfrm>
            <a:off x="3785616" y="2388561"/>
            <a:ext cx="1280160" cy="256032"/>
          </a:xfrm>
          <a:prstGeom prst="rect">
            <a:avLst/>
          </a:prstGeom>
          <a:noFill/>
          <a:ln/>
        </p:spPr>
        <p:txBody>
          <a:bodyPr wrap="square" lIns="0" tIns="0" rIns="0" bIns="0" rtlCol="0" anchor="ctr"/>
          <a:lstStyle/>
          <a:p>
            <a:pPr algn="ctr" indent="0" marL="0">
              <a:buNone/>
            </a:pPr>
            <a:r>
              <a:rPr lang="en-US" sz="1000" b="1" dirty="0">
                <a:solidFill>
                  <a:srgbClr val="1B2A4A"/>
                </a:solidFill>
              </a:rPr>
              <a:t>63 MPM</a:t>
            </a:r>
            <a:endParaRPr lang="en-US" sz="1000" dirty="0"/>
          </a:p>
        </p:txBody>
      </p:sp>
      <p:sp>
        <p:nvSpPr>
          <p:cNvPr id="15" name="Text 13"/>
          <p:cNvSpPr/>
          <p:nvPr/>
        </p:nvSpPr>
        <p:spPr>
          <a:xfrm>
            <a:off x="3785616" y="4297680"/>
            <a:ext cx="1280160" cy="256032"/>
          </a:xfrm>
          <a:prstGeom prst="rect">
            <a:avLst/>
          </a:prstGeom>
          <a:noFill/>
          <a:ln/>
        </p:spPr>
        <p:txBody>
          <a:bodyPr wrap="square" lIns="0" tIns="0" rIns="0" bIns="0" rtlCol="0" anchor="ctr"/>
          <a:lstStyle/>
          <a:p>
            <a:pPr algn="ctr" indent="0" marL="0">
              <a:buNone/>
            </a:pPr>
            <a:r>
              <a:rPr lang="en-US" sz="900" dirty="0">
                <a:solidFill>
                  <a:srgbClr val="6B7280"/>
                </a:solidFill>
              </a:rPr>
              <a:t>Lecture 3</a:t>
            </a:r>
            <a:endParaRPr lang="en-US" sz="900" dirty="0"/>
          </a:p>
        </p:txBody>
      </p:sp>
      <p:sp>
        <p:nvSpPr>
          <p:cNvPr id="16" name="Shape 14"/>
          <p:cNvSpPr/>
          <p:nvPr/>
        </p:nvSpPr>
        <p:spPr>
          <a:xfrm>
            <a:off x="5541264" y="2507186"/>
            <a:ext cx="914400" cy="1790494"/>
          </a:xfrm>
          <a:prstGeom prst="rect">
            <a:avLst/>
          </a:prstGeom>
          <a:solidFill>
            <a:srgbClr val="0D7C8C"/>
          </a:solidFill>
          <a:ln w="12700">
            <a:solidFill>
              <a:srgbClr val="0D7C8C"/>
            </a:solidFill>
            <a:prstDash val="solid"/>
          </a:ln>
        </p:spPr>
      </p:sp>
      <p:sp>
        <p:nvSpPr>
          <p:cNvPr id="17" name="Text 15"/>
          <p:cNvSpPr/>
          <p:nvPr/>
        </p:nvSpPr>
        <p:spPr>
          <a:xfrm>
            <a:off x="5358384" y="2232866"/>
            <a:ext cx="1280160" cy="256032"/>
          </a:xfrm>
          <a:prstGeom prst="rect">
            <a:avLst/>
          </a:prstGeom>
          <a:noFill/>
          <a:ln/>
        </p:spPr>
        <p:txBody>
          <a:bodyPr wrap="square" lIns="0" tIns="0" rIns="0" bIns="0" rtlCol="0" anchor="ctr"/>
          <a:lstStyle/>
          <a:p>
            <a:pPr algn="ctr" indent="0" marL="0">
              <a:buNone/>
            </a:pPr>
            <a:r>
              <a:rPr lang="en-US" sz="1000" b="1" dirty="0">
                <a:solidFill>
                  <a:srgbClr val="1B2A4A"/>
                </a:solidFill>
              </a:rPr>
              <a:t>69 MPM</a:t>
            </a:r>
            <a:endParaRPr lang="en-US" sz="1000" dirty="0"/>
          </a:p>
        </p:txBody>
      </p:sp>
      <p:sp>
        <p:nvSpPr>
          <p:cNvPr id="18" name="Text 16"/>
          <p:cNvSpPr/>
          <p:nvPr/>
        </p:nvSpPr>
        <p:spPr>
          <a:xfrm>
            <a:off x="5358384" y="4297680"/>
            <a:ext cx="1280160" cy="256032"/>
          </a:xfrm>
          <a:prstGeom prst="rect">
            <a:avLst/>
          </a:prstGeom>
          <a:noFill/>
          <a:ln/>
        </p:spPr>
        <p:txBody>
          <a:bodyPr wrap="square" lIns="0" tIns="0" rIns="0" bIns="0" rtlCol="0" anchor="ctr"/>
          <a:lstStyle/>
          <a:p>
            <a:pPr algn="ctr" indent="0" marL="0">
              <a:buNone/>
            </a:pPr>
            <a:r>
              <a:rPr lang="en-US" sz="900" dirty="0">
                <a:solidFill>
                  <a:srgbClr val="6B7280"/>
                </a:solidFill>
              </a:rPr>
              <a:t>Lecture 4</a:t>
            </a:r>
            <a:endParaRPr lang="en-US" sz="900" dirty="0"/>
          </a:p>
        </p:txBody>
      </p:sp>
      <p:sp>
        <p:nvSpPr>
          <p:cNvPr id="19" name="Shape 17"/>
          <p:cNvSpPr/>
          <p:nvPr/>
        </p:nvSpPr>
        <p:spPr>
          <a:xfrm>
            <a:off x="7114032" y="2377440"/>
            <a:ext cx="914400" cy="1920240"/>
          </a:xfrm>
          <a:prstGeom prst="rect">
            <a:avLst/>
          </a:prstGeom>
          <a:solidFill>
            <a:srgbClr val="0D7C8C"/>
          </a:solidFill>
          <a:ln w="12700">
            <a:solidFill>
              <a:srgbClr val="0D7C8C"/>
            </a:solidFill>
            <a:prstDash val="solid"/>
          </a:ln>
        </p:spPr>
      </p:sp>
      <p:sp>
        <p:nvSpPr>
          <p:cNvPr id="20" name="Text 18"/>
          <p:cNvSpPr/>
          <p:nvPr/>
        </p:nvSpPr>
        <p:spPr>
          <a:xfrm>
            <a:off x="6931152" y="2103120"/>
            <a:ext cx="1280160" cy="256032"/>
          </a:xfrm>
          <a:prstGeom prst="rect">
            <a:avLst/>
          </a:prstGeom>
          <a:noFill/>
          <a:ln/>
        </p:spPr>
        <p:txBody>
          <a:bodyPr wrap="square" lIns="0" tIns="0" rIns="0" bIns="0" rtlCol="0" anchor="ctr"/>
          <a:lstStyle/>
          <a:p>
            <a:pPr algn="ctr" indent="0" marL="0">
              <a:buNone/>
            </a:pPr>
            <a:r>
              <a:rPr lang="en-US" sz="1000" b="1" dirty="0">
                <a:solidFill>
                  <a:srgbClr val="1B2A4A"/>
                </a:solidFill>
              </a:rPr>
              <a:t>74 MPM</a:t>
            </a:r>
            <a:endParaRPr lang="en-US" sz="1000" dirty="0"/>
          </a:p>
        </p:txBody>
      </p:sp>
      <p:sp>
        <p:nvSpPr>
          <p:cNvPr id="21" name="Text 19"/>
          <p:cNvSpPr/>
          <p:nvPr/>
        </p:nvSpPr>
        <p:spPr>
          <a:xfrm>
            <a:off x="6931152" y="4297680"/>
            <a:ext cx="1280160" cy="256032"/>
          </a:xfrm>
          <a:prstGeom prst="rect">
            <a:avLst/>
          </a:prstGeom>
          <a:noFill/>
          <a:ln/>
        </p:spPr>
        <p:txBody>
          <a:bodyPr wrap="square" lIns="0" tIns="0" rIns="0" bIns="0" rtlCol="0" anchor="ctr"/>
          <a:lstStyle/>
          <a:p>
            <a:pPr algn="ctr" indent="0" marL="0">
              <a:buNone/>
            </a:pPr>
            <a:r>
              <a:rPr lang="en-US" sz="900" dirty="0">
                <a:solidFill>
                  <a:srgbClr val="6B7280"/>
                </a:solidFill>
              </a:rPr>
              <a:t>Lecture 5</a:t>
            </a:r>
            <a:endParaRPr lang="en-US" sz="900" dirty="0"/>
          </a:p>
        </p:txBody>
      </p:sp>
      <p:sp>
        <p:nvSpPr>
          <p:cNvPr id="22" name="Shape 20"/>
          <p:cNvSpPr/>
          <p:nvPr/>
        </p:nvSpPr>
        <p:spPr>
          <a:xfrm>
            <a:off x="502920" y="4315968"/>
            <a:ext cx="8229600" cy="0"/>
          </a:xfrm>
          <a:prstGeom prst="line">
            <a:avLst/>
          </a:prstGeom>
          <a:noFill/>
          <a:ln w="12700">
            <a:solidFill>
              <a:srgbClr val="E8ECF0"/>
            </a:solidFill>
            <a:prstDash val="solid"/>
          </a:ln>
        </p:spPr>
      </p:sp>
      <p:sp>
        <p:nvSpPr>
          <p:cNvPr id="23" name="Text 21"/>
          <p:cNvSpPr/>
          <p:nvPr/>
        </p:nvSpPr>
        <p:spPr>
          <a:xfrm>
            <a:off x="365760" y="4663440"/>
            <a:ext cx="8412480" cy="274320"/>
          </a:xfrm>
          <a:prstGeom prst="rect">
            <a:avLst/>
          </a:prstGeom>
          <a:noFill/>
          <a:ln/>
        </p:spPr>
        <p:txBody>
          <a:bodyPr wrap="square" rtlCol="0" anchor="ctr"/>
          <a:lstStyle/>
          <a:p>
            <a:pPr algn="ctr" indent="0" marL="0">
              <a:buNone/>
            </a:pPr>
            <a:r>
              <a:rPr lang="en-US" sz="1100" i="1" dirty="0">
                <a:solidFill>
                  <a:srgbClr val="6B7280"/>
                </a:solidFill>
              </a:rPr>
              <a:t>Graphique de progression : visualiser ses progrès motive l'élève à continuer.</a:t>
            </a:r>
            <a:endParaRPr lang="en-US" sz="1100" dirty="0"/>
          </a:p>
        </p:txBody>
      </p:sp>
      <p:sp>
        <p:nvSpPr>
          <p:cNvPr id="24" name="Text 22"/>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20 / 45</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Atelier A7 : Bingo de mots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Jeu de reconnaissance des mots fréquents</a:t>
            </a:r>
            <a:endParaRPr lang="en-US" sz="1500" dirty="0"/>
          </a:p>
        </p:txBody>
      </p:sp>
      <p:sp>
        <p:nvSpPr>
          <p:cNvPr id="6" name="Shape 4"/>
          <p:cNvSpPr/>
          <p:nvPr/>
        </p:nvSpPr>
        <p:spPr>
          <a:xfrm>
            <a:off x="365760" y="1691640"/>
            <a:ext cx="4114800" cy="3200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457200" y="1755648"/>
            <a:ext cx="3931920" cy="320040"/>
          </a:xfrm>
          <a:prstGeom prst="rect">
            <a:avLst/>
          </a:prstGeom>
          <a:noFill/>
          <a:ln/>
        </p:spPr>
        <p:txBody>
          <a:bodyPr wrap="square" rtlCol="0" anchor="ctr"/>
          <a:lstStyle/>
          <a:p>
            <a:pPr indent="0" marL="0">
              <a:buNone/>
            </a:pPr>
            <a:r>
              <a:rPr lang="en-US" sz="1200" b="1" dirty="0">
                <a:solidFill>
                  <a:srgbClr val="1B2A4A"/>
                </a:solidFill>
              </a:rPr>
              <a:t>Carton Bingo (exemple)</a:t>
            </a:r>
            <a:endParaRPr lang="en-US" sz="1200" dirty="0"/>
          </a:p>
        </p:txBody>
      </p:sp>
      <p:sp>
        <p:nvSpPr>
          <p:cNvPr id="8" name="Shape 6"/>
          <p:cNvSpPr/>
          <p:nvPr/>
        </p:nvSpPr>
        <p:spPr>
          <a:xfrm>
            <a:off x="457200" y="2148840"/>
            <a:ext cx="914400" cy="566928"/>
          </a:xfrm>
          <a:prstGeom prst="rect">
            <a:avLst/>
          </a:prstGeom>
          <a:solidFill>
            <a:srgbClr val="E8ECF0"/>
          </a:solidFill>
          <a:ln w="12700">
            <a:solidFill>
              <a:srgbClr val="FFFFFF"/>
            </a:solidFill>
            <a:prstDash val="solid"/>
          </a:ln>
        </p:spPr>
      </p:sp>
      <p:sp>
        <p:nvSpPr>
          <p:cNvPr id="9" name="Text 7"/>
          <p:cNvSpPr/>
          <p:nvPr/>
        </p:nvSpPr>
        <p:spPr>
          <a:xfrm>
            <a:off x="457200" y="214884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maison</a:t>
            </a:r>
            <a:endParaRPr lang="en-US" sz="900" dirty="0"/>
          </a:p>
        </p:txBody>
      </p:sp>
      <p:sp>
        <p:nvSpPr>
          <p:cNvPr id="10" name="Shape 8"/>
          <p:cNvSpPr/>
          <p:nvPr/>
        </p:nvSpPr>
        <p:spPr>
          <a:xfrm>
            <a:off x="1444752" y="2148840"/>
            <a:ext cx="914400" cy="566928"/>
          </a:xfrm>
          <a:prstGeom prst="rect">
            <a:avLst/>
          </a:prstGeom>
          <a:solidFill>
            <a:srgbClr val="E8ECF0"/>
          </a:solidFill>
          <a:ln w="12700">
            <a:solidFill>
              <a:srgbClr val="FFFFFF"/>
            </a:solidFill>
            <a:prstDash val="solid"/>
          </a:ln>
        </p:spPr>
      </p:sp>
      <p:sp>
        <p:nvSpPr>
          <p:cNvPr id="11" name="Text 9"/>
          <p:cNvSpPr/>
          <p:nvPr/>
        </p:nvSpPr>
        <p:spPr>
          <a:xfrm>
            <a:off x="1444752" y="214884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alors</a:t>
            </a:r>
            <a:endParaRPr lang="en-US" sz="900" dirty="0"/>
          </a:p>
        </p:txBody>
      </p:sp>
      <p:sp>
        <p:nvSpPr>
          <p:cNvPr id="12" name="Shape 10"/>
          <p:cNvSpPr/>
          <p:nvPr/>
        </p:nvSpPr>
        <p:spPr>
          <a:xfrm>
            <a:off x="2432304" y="2148840"/>
            <a:ext cx="914400" cy="566928"/>
          </a:xfrm>
          <a:prstGeom prst="rect">
            <a:avLst/>
          </a:prstGeom>
          <a:solidFill>
            <a:srgbClr val="E8ECF0"/>
          </a:solidFill>
          <a:ln w="12700">
            <a:solidFill>
              <a:srgbClr val="FFFFFF"/>
            </a:solidFill>
            <a:prstDash val="solid"/>
          </a:ln>
        </p:spPr>
      </p:sp>
      <p:sp>
        <p:nvSpPr>
          <p:cNvPr id="13" name="Text 11"/>
          <p:cNvSpPr/>
          <p:nvPr/>
        </p:nvSpPr>
        <p:spPr>
          <a:xfrm>
            <a:off x="2432304" y="214884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parce</a:t>
            </a:r>
            <a:endParaRPr lang="en-US" sz="900" dirty="0"/>
          </a:p>
        </p:txBody>
      </p:sp>
      <p:sp>
        <p:nvSpPr>
          <p:cNvPr id="14" name="Shape 12"/>
          <p:cNvSpPr/>
          <p:nvPr/>
        </p:nvSpPr>
        <p:spPr>
          <a:xfrm>
            <a:off x="3419856" y="2148840"/>
            <a:ext cx="914400" cy="566928"/>
          </a:xfrm>
          <a:prstGeom prst="rect">
            <a:avLst/>
          </a:prstGeom>
          <a:solidFill>
            <a:srgbClr val="E8ECF0"/>
          </a:solidFill>
          <a:ln w="12700">
            <a:solidFill>
              <a:srgbClr val="FFFFFF"/>
            </a:solidFill>
            <a:prstDash val="solid"/>
          </a:ln>
        </p:spPr>
      </p:sp>
      <p:sp>
        <p:nvSpPr>
          <p:cNvPr id="15" name="Text 13"/>
          <p:cNvSpPr/>
          <p:nvPr/>
        </p:nvSpPr>
        <p:spPr>
          <a:xfrm>
            <a:off x="3419856" y="214884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jamais</a:t>
            </a:r>
            <a:endParaRPr lang="en-US" sz="900" dirty="0"/>
          </a:p>
        </p:txBody>
      </p:sp>
      <p:sp>
        <p:nvSpPr>
          <p:cNvPr id="16" name="Shape 14"/>
          <p:cNvSpPr/>
          <p:nvPr/>
        </p:nvSpPr>
        <p:spPr>
          <a:xfrm>
            <a:off x="457200" y="2788920"/>
            <a:ext cx="914400" cy="566928"/>
          </a:xfrm>
          <a:prstGeom prst="rect">
            <a:avLst/>
          </a:prstGeom>
          <a:solidFill>
            <a:srgbClr val="E8ECF0"/>
          </a:solidFill>
          <a:ln w="12700">
            <a:solidFill>
              <a:srgbClr val="FFFFFF"/>
            </a:solidFill>
            <a:prstDash val="solid"/>
          </a:ln>
        </p:spPr>
      </p:sp>
      <p:sp>
        <p:nvSpPr>
          <p:cNvPr id="17" name="Text 15"/>
          <p:cNvSpPr/>
          <p:nvPr/>
        </p:nvSpPr>
        <p:spPr>
          <a:xfrm>
            <a:off x="457200" y="278892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toujours</a:t>
            </a:r>
            <a:endParaRPr lang="en-US" sz="900" dirty="0"/>
          </a:p>
        </p:txBody>
      </p:sp>
      <p:sp>
        <p:nvSpPr>
          <p:cNvPr id="18" name="Shape 16"/>
          <p:cNvSpPr/>
          <p:nvPr/>
        </p:nvSpPr>
        <p:spPr>
          <a:xfrm>
            <a:off x="1444752" y="2788920"/>
            <a:ext cx="914400" cy="566928"/>
          </a:xfrm>
          <a:prstGeom prst="rect">
            <a:avLst/>
          </a:prstGeom>
          <a:solidFill>
            <a:srgbClr val="E8A020"/>
          </a:solidFill>
          <a:ln w="12700">
            <a:solidFill>
              <a:srgbClr val="FFFFFF"/>
            </a:solidFill>
            <a:prstDash val="solid"/>
          </a:ln>
        </p:spPr>
      </p:sp>
      <p:sp>
        <p:nvSpPr>
          <p:cNvPr id="19" name="Text 17"/>
          <p:cNvSpPr/>
          <p:nvPr/>
        </p:nvSpPr>
        <p:spPr>
          <a:xfrm>
            <a:off x="1444752" y="2788920"/>
            <a:ext cx="914400" cy="566928"/>
          </a:xfrm>
          <a:prstGeom prst="rect">
            <a:avLst/>
          </a:prstGeom>
          <a:noFill/>
          <a:ln/>
        </p:spPr>
        <p:txBody>
          <a:bodyPr wrap="square" lIns="0" tIns="0" rIns="0" bIns="0" rtlCol="0" anchor="ctr"/>
          <a:lstStyle/>
          <a:p>
            <a:pPr algn="ctr" indent="0" marL="0">
              <a:buNone/>
            </a:pPr>
            <a:r>
              <a:rPr lang="en-US" sz="1800" dirty="0">
                <a:solidFill>
                  <a:srgbClr val="FFFFFF"/>
                </a:solidFill>
              </a:rPr>
              <a:t>⭐</a:t>
            </a:r>
            <a:endParaRPr lang="en-US" sz="1800" dirty="0"/>
          </a:p>
        </p:txBody>
      </p:sp>
      <p:sp>
        <p:nvSpPr>
          <p:cNvPr id="20" name="Shape 18"/>
          <p:cNvSpPr/>
          <p:nvPr/>
        </p:nvSpPr>
        <p:spPr>
          <a:xfrm>
            <a:off x="2432304" y="2788920"/>
            <a:ext cx="914400" cy="566928"/>
          </a:xfrm>
          <a:prstGeom prst="rect">
            <a:avLst/>
          </a:prstGeom>
          <a:solidFill>
            <a:srgbClr val="E8ECF0"/>
          </a:solidFill>
          <a:ln w="12700">
            <a:solidFill>
              <a:srgbClr val="FFFFFF"/>
            </a:solidFill>
            <a:prstDash val="solid"/>
          </a:ln>
        </p:spPr>
      </p:sp>
      <p:sp>
        <p:nvSpPr>
          <p:cNvPr id="21" name="Text 19"/>
          <p:cNvSpPr/>
          <p:nvPr/>
        </p:nvSpPr>
        <p:spPr>
          <a:xfrm>
            <a:off x="2432304" y="278892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cependant</a:t>
            </a:r>
            <a:endParaRPr lang="en-US" sz="900" dirty="0"/>
          </a:p>
        </p:txBody>
      </p:sp>
      <p:sp>
        <p:nvSpPr>
          <p:cNvPr id="22" name="Shape 20"/>
          <p:cNvSpPr/>
          <p:nvPr/>
        </p:nvSpPr>
        <p:spPr>
          <a:xfrm>
            <a:off x="3419856" y="2788920"/>
            <a:ext cx="914400" cy="566928"/>
          </a:xfrm>
          <a:prstGeom prst="rect">
            <a:avLst/>
          </a:prstGeom>
          <a:solidFill>
            <a:srgbClr val="E8ECF0"/>
          </a:solidFill>
          <a:ln w="12700">
            <a:solidFill>
              <a:srgbClr val="FFFFFF"/>
            </a:solidFill>
            <a:prstDash val="solid"/>
          </a:ln>
        </p:spPr>
      </p:sp>
      <p:sp>
        <p:nvSpPr>
          <p:cNvPr id="23" name="Text 21"/>
          <p:cNvSpPr/>
          <p:nvPr/>
        </p:nvSpPr>
        <p:spPr>
          <a:xfrm>
            <a:off x="3419856" y="278892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souvent</a:t>
            </a:r>
            <a:endParaRPr lang="en-US" sz="900" dirty="0"/>
          </a:p>
        </p:txBody>
      </p:sp>
      <p:sp>
        <p:nvSpPr>
          <p:cNvPr id="24" name="Shape 22"/>
          <p:cNvSpPr/>
          <p:nvPr/>
        </p:nvSpPr>
        <p:spPr>
          <a:xfrm>
            <a:off x="457200" y="3429000"/>
            <a:ext cx="914400" cy="566928"/>
          </a:xfrm>
          <a:prstGeom prst="rect">
            <a:avLst/>
          </a:prstGeom>
          <a:solidFill>
            <a:srgbClr val="E8ECF0"/>
          </a:solidFill>
          <a:ln w="12700">
            <a:solidFill>
              <a:srgbClr val="FFFFFF"/>
            </a:solidFill>
            <a:prstDash val="solid"/>
          </a:ln>
        </p:spPr>
      </p:sp>
      <p:sp>
        <p:nvSpPr>
          <p:cNvPr id="25" name="Text 23"/>
          <p:cNvSpPr/>
          <p:nvPr/>
        </p:nvSpPr>
        <p:spPr>
          <a:xfrm>
            <a:off x="457200" y="342900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pourtant</a:t>
            </a:r>
            <a:endParaRPr lang="en-US" sz="900" dirty="0"/>
          </a:p>
        </p:txBody>
      </p:sp>
      <p:sp>
        <p:nvSpPr>
          <p:cNvPr id="26" name="Shape 24"/>
          <p:cNvSpPr/>
          <p:nvPr/>
        </p:nvSpPr>
        <p:spPr>
          <a:xfrm>
            <a:off x="1444752" y="3429000"/>
            <a:ext cx="914400" cy="566928"/>
          </a:xfrm>
          <a:prstGeom prst="rect">
            <a:avLst/>
          </a:prstGeom>
          <a:solidFill>
            <a:srgbClr val="E8ECF0"/>
          </a:solidFill>
          <a:ln w="12700">
            <a:solidFill>
              <a:srgbClr val="FFFFFF"/>
            </a:solidFill>
            <a:prstDash val="solid"/>
          </a:ln>
        </p:spPr>
      </p:sp>
      <p:sp>
        <p:nvSpPr>
          <p:cNvPr id="27" name="Text 25"/>
          <p:cNvSpPr/>
          <p:nvPr/>
        </p:nvSpPr>
        <p:spPr>
          <a:xfrm>
            <a:off x="1444752" y="342900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lorsque</a:t>
            </a:r>
            <a:endParaRPr lang="en-US" sz="900" dirty="0"/>
          </a:p>
        </p:txBody>
      </p:sp>
      <p:sp>
        <p:nvSpPr>
          <p:cNvPr id="28" name="Shape 26"/>
          <p:cNvSpPr/>
          <p:nvPr/>
        </p:nvSpPr>
        <p:spPr>
          <a:xfrm>
            <a:off x="2432304" y="3429000"/>
            <a:ext cx="914400" cy="566928"/>
          </a:xfrm>
          <a:prstGeom prst="rect">
            <a:avLst/>
          </a:prstGeom>
          <a:solidFill>
            <a:srgbClr val="E8A020"/>
          </a:solidFill>
          <a:ln w="12700">
            <a:solidFill>
              <a:srgbClr val="FFFFFF"/>
            </a:solidFill>
            <a:prstDash val="solid"/>
          </a:ln>
        </p:spPr>
      </p:sp>
      <p:sp>
        <p:nvSpPr>
          <p:cNvPr id="29" name="Text 27"/>
          <p:cNvSpPr/>
          <p:nvPr/>
        </p:nvSpPr>
        <p:spPr>
          <a:xfrm>
            <a:off x="2432304" y="3429000"/>
            <a:ext cx="914400" cy="566928"/>
          </a:xfrm>
          <a:prstGeom prst="rect">
            <a:avLst/>
          </a:prstGeom>
          <a:noFill/>
          <a:ln/>
        </p:spPr>
        <p:txBody>
          <a:bodyPr wrap="square" lIns="0" tIns="0" rIns="0" bIns="0" rtlCol="0" anchor="ctr"/>
          <a:lstStyle/>
          <a:p>
            <a:pPr algn="ctr" indent="0" marL="0">
              <a:buNone/>
            </a:pPr>
            <a:r>
              <a:rPr lang="en-US" sz="1800" dirty="0">
                <a:solidFill>
                  <a:srgbClr val="FFFFFF"/>
                </a:solidFill>
              </a:rPr>
              <a:t>⭐</a:t>
            </a:r>
            <a:endParaRPr lang="en-US" sz="1800" dirty="0"/>
          </a:p>
        </p:txBody>
      </p:sp>
      <p:sp>
        <p:nvSpPr>
          <p:cNvPr id="30" name="Shape 28"/>
          <p:cNvSpPr/>
          <p:nvPr/>
        </p:nvSpPr>
        <p:spPr>
          <a:xfrm>
            <a:off x="3419856" y="3429000"/>
            <a:ext cx="914400" cy="566928"/>
          </a:xfrm>
          <a:prstGeom prst="rect">
            <a:avLst/>
          </a:prstGeom>
          <a:solidFill>
            <a:srgbClr val="E8ECF0"/>
          </a:solidFill>
          <a:ln w="12700">
            <a:solidFill>
              <a:srgbClr val="FFFFFF"/>
            </a:solidFill>
            <a:prstDash val="solid"/>
          </a:ln>
        </p:spPr>
      </p:sp>
      <p:sp>
        <p:nvSpPr>
          <p:cNvPr id="31" name="Text 29"/>
          <p:cNvSpPr/>
          <p:nvPr/>
        </p:nvSpPr>
        <p:spPr>
          <a:xfrm>
            <a:off x="3419856" y="342900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d'abord</a:t>
            </a:r>
            <a:endParaRPr lang="en-US" sz="900" dirty="0"/>
          </a:p>
        </p:txBody>
      </p:sp>
      <p:sp>
        <p:nvSpPr>
          <p:cNvPr id="32" name="Shape 30"/>
          <p:cNvSpPr/>
          <p:nvPr/>
        </p:nvSpPr>
        <p:spPr>
          <a:xfrm>
            <a:off x="457200" y="4069080"/>
            <a:ext cx="914400" cy="566928"/>
          </a:xfrm>
          <a:prstGeom prst="rect">
            <a:avLst/>
          </a:prstGeom>
          <a:solidFill>
            <a:srgbClr val="E8ECF0"/>
          </a:solidFill>
          <a:ln w="12700">
            <a:solidFill>
              <a:srgbClr val="FFFFFF"/>
            </a:solidFill>
            <a:prstDash val="solid"/>
          </a:ln>
        </p:spPr>
      </p:sp>
      <p:sp>
        <p:nvSpPr>
          <p:cNvPr id="33" name="Text 31"/>
          <p:cNvSpPr/>
          <p:nvPr/>
        </p:nvSpPr>
        <p:spPr>
          <a:xfrm>
            <a:off x="457200" y="406908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ensuite</a:t>
            </a:r>
            <a:endParaRPr lang="en-US" sz="900" dirty="0"/>
          </a:p>
        </p:txBody>
      </p:sp>
      <p:sp>
        <p:nvSpPr>
          <p:cNvPr id="34" name="Shape 32"/>
          <p:cNvSpPr/>
          <p:nvPr/>
        </p:nvSpPr>
        <p:spPr>
          <a:xfrm>
            <a:off x="1444752" y="4069080"/>
            <a:ext cx="914400" cy="566928"/>
          </a:xfrm>
          <a:prstGeom prst="rect">
            <a:avLst/>
          </a:prstGeom>
          <a:solidFill>
            <a:srgbClr val="E8ECF0"/>
          </a:solidFill>
          <a:ln w="12700">
            <a:solidFill>
              <a:srgbClr val="FFFFFF"/>
            </a:solidFill>
            <a:prstDash val="solid"/>
          </a:ln>
        </p:spPr>
      </p:sp>
      <p:sp>
        <p:nvSpPr>
          <p:cNvPr id="35" name="Text 33"/>
          <p:cNvSpPr/>
          <p:nvPr/>
        </p:nvSpPr>
        <p:spPr>
          <a:xfrm>
            <a:off x="1444752" y="406908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ainsi</a:t>
            </a:r>
            <a:endParaRPr lang="en-US" sz="900" dirty="0"/>
          </a:p>
        </p:txBody>
      </p:sp>
      <p:sp>
        <p:nvSpPr>
          <p:cNvPr id="36" name="Shape 34"/>
          <p:cNvSpPr/>
          <p:nvPr/>
        </p:nvSpPr>
        <p:spPr>
          <a:xfrm>
            <a:off x="2432304" y="4069080"/>
            <a:ext cx="914400" cy="566928"/>
          </a:xfrm>
          <a:prstGeom prst="rect">
            <a:avLst/>
          </a:prstGeom>
          <a:solidFill>
            <a:srgbClr val="E8ECF0"/>
          </a:solidFill>
          <a:ln w="12700">
            <a:solidFill>
              <a:srgbClr val="FFFFFF"/>
            </a:solidFill>
            <a:prstDash val="solid"/>
          </a:ln>
        </p:spPr>
      </p:sp>
      <p:sp>
        <p:nvSpPr>
          <p:cNvPr id="37" name="Text 35"/>
          <p:cNvSpPr/>
          <p:nvPr/>
        </p:nvSpPr>
        <p:spPr>
          <a:xfrm>
            <a:off x="2432304" y="406908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enfin</a:t>
            </a:r>
            <a:endParaRPr lang="en-US" sz="900" dirty="0"/>
          </a:p>
        </p:txBody>
      </p:sp>
      <p:sp>
        <p:nvSpPr>
          <p:cNvPr id="38" name="Shape 36"/>
          <p:cNvSpPr/>
          <p:nvPr/>
        </p:nvSpPr>
        <p:spPr>
          <a:xfrm>
            <a:off x="3419856" y="4069080"/>
            <a:ext cx="914400" cy="566928"/>
          </a:xfrm>
          <a:prstGeom prst="rect">
            <a:avLst/>
          </a:prstGeom>
          <a:solidFill>
            <a:srgbClr val="E8ECF0"/>
          </a:solidFill>
          <a:ln w="12700">
            <a:solidFill>
              <a:srgbClr val="FFFFFF"/>
            </a:solidFill>
            <a:prstDash val="solid"/>
          </a:ln>
        </p:spPr>
      </p:sp>
      <p:sp>
        <p:nvSpPr>
          <p:cNvPr id="39" name="Text 37"/>
          <p:cNvSpPr/>
          <p:nvPr/>
        </p:nvSpPr>
        <p:spPr>
          <a:xfrm>
            <a:off x="3419856" y="4069080"/>
            <a:ext cx="914400" cy="566928"/>
          </a:xfrm>
          <a:prstGeom prst="rect">
            <a:avLst/>
          </a:prstGeom>
          <a:noFill/>
          <a:ln/>
        </p:spPr>
        <p:txBody>
          <a:bodyPr wrap="square" lIns="0" tIns="0" rIns="0" bIns="0" rtlCol="0" anchor="ctr"/>
          <a:lstStyle/>
          <a:p>
            <a:pPr algn="ctr" indent="0" marL="0">
              <a:buNone/>
            </a:pPr>
            <a:r>
              <a:rPr lang="en-US" sz="900" dirty="0">
                <a:solidFill>
                  <a:srgbClr val="1B2A4A"/>
                </a:solidFill>
              </a:rPr>
              <a:t>depuis</a:t>
            </a:r>
            <a:endParaRPr lang="en-US" sz="900" dirty="0"/>
          </a:p>
        </p:txBody>
      </p:sp>
      <p:sp>
        <p:nvSpPr>
          <p:cNvPr id="40" name="Shape 38"/>
          <p:cNvSpPr/>
          <p:nvPr/>
        </p:nvSpPr>
        <p:spPr>
          <a:xfrm>
            <a:off x="4663440" y="1691640"/>
            <a:ext cx="4114800" cy="3200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41" name="Text 39"/>
          <p:cNvSpPr/>
          <p:nvPr/>
        </p:nvSpPr>
        <p:spPr>
          <a:xfrm>
            <a:off x="4754880" y="1755648"/>
            <a:ext cx="3931920" cy="320040"/>
          </a:xfrm>
          <a:prstGeom prst="rect">
            <a:avLst/>
          </a:prstGeom>
          <a:noFill/>
          <a:ln/>
        </p:spPr>
        <p:txBody>
          <a:bodyPr wrap="square" rtlCol="0" anchor="ctr"/>
          <a:lstStyle/>
          <a:p>
            <a:pPr indent="0" marL="0">
              <a:buNone/>
            </a:pPr>
            <a:r>
              <a:rPr lang="en-US" sz="1200" b="1" dirty="0">
                <a:solidFill>
                  <a:srgbClr val="1B2A4A"/>
                </a:solidFill>
              </a:rPr>
              <a:t>Comment jouer</a:t>
            </a:r>
            <a:endParaRPr lang="en-US" sz="1200" dirty="0"/>
          </a:p>
        </p:txBody>
      </p:sp>
      <p:sp>
        <p:nvSpPr>
          <p:cNvPr id="42" name="Text 40"/>
          <p:cNvSpPr/>
          <p:nvPr/>
        </p:nvSpPr>
        <p:spPr>
          <a:xfrm>
            <a:off x="4754880" y="2194560"/>
            <a:ext cx="3840480" cy="438912"/>
          </a:xfrm>
          <a:prstGeom prst="rect">
            <a:avLst/>
          </a:prstGeom>
          <a:noFill/>
          <a:ln/>
        </p:spPr>
        <p:txBody>
          <a:bodyPr wrap="square" rtlCol="0" anchor="ctr"/>
          <a:lstStyle/>
          <a:p>
            <a:pPr marL="342900" indent="-342900">
              <a:buSzPct val="100000"/>
              <a:buChar char="•"/>
            </a:pPr>
            <a:r>
              <a:rPr lang="en-US" sz="1100" dirty="0">
                <a:solidFill>
                  <a:srgbClr val="6B7280"/>
                </a:solidFill>
              </a:rPr>
              <a:t>L'enseignant dit un mot à voix haute.</a:t>
            </a:r>
            <a:endParaRPr lang="en-US" sz="1100" dirty="0"/>
          </a:p>
        </p:txBody>
      </p:sp>
      <p:sp>
        <p:nvSpPr>
          <p:cNvPr id="43" name="Text 41"/>
          <p:cNvSpPr/>
          <p:nvPr/>
        </p:nvSpPr>
        <p:spPr>
          <a:xfrm>
            <a:off x="4754880" y="2697480"/>
            <a:ext cx="3840480" cy="438912"/>
          </a:xfrm>
          <a:prstGeom prst="rect">
            <a:avLst/>
          </a:prstGeom>
          <a:noFill/>
          <a:ln/>
        </p:spPr>
        <p:txBody>
          <a:bodyPr wrap="square" rtlCol="0" anchor="ctr"/>
          <a:lstStyle/>
          <a:p>
            <a:pPr marL="342900" indent="-342900">
              <a:buSzPct val="100000"/>
              <a:buChar char="•"/>
            </a:pPr>
            <a:r>
              <a:rPr lang="en-US" sz="1100" dirty="0">
                <a:solidFill>
                  <a:srgbClr val="6B7280"/>
                </a:solidFill>
              </a:rPr>
              <a:t>Les élèves cherchent et cochent sur leur carton.</a:t>
            </a:r>
            <a:endParaRPr lang="en-US" sz="1100" dirty="0"/>
          </a:p>
        </p:txBody>
      </p:sp>
      <p:sp>
        <p:nvSpPr>
          <p:cNvPr id="44" name="Text 42"/>
          <p:cNvSpPr/>
          <p:nvPr/>
        </p:nvSpPr>
        <p:spPr>
          <a:xfrm>
            <a:off x="4754880" y="3200400"/>
            <a:ext cx="3840480" cy="438912"/>
          </a:xfrm>
          <a:prstGeom prst="rect">
            <a:avLst/>
          </a:prstGeom>
          <a:noFill/>
          <a:ln/>
        </p:spPr>
        <p:txBody>
          <a:bodyPr wrap="square" rtlCol="0" anchor="ctr"/>
          <a:lstStyle/>
          <a:p>
            <a:pPr marL="342900" indent="-342900">
              <a:buSzPct val="100000"/>
              <a:buChar char="•"/>
            </a:pPr>
            <a:r>
              <a:rPr lang="en-US" sz="1100" dirty="0">
                <a:solidFill>
                  <a:srgbClr val="6B7280"/>
                </a:solidFill>
              </a:rPr>
              <a:t>Le premier à compléter une ligne crie « Bingo ! »</a:t>
            </a:r>
            <a:endParaRPr lang="en-US" sz="1100" dirty="0"/>
          </a:p>
        </p:txBody>
      </p:sp>
      <p:sp>
        <p:nvSpPr>
          <p:cNvPr id="45" name="Text 43"/>
          <p:cNvSpPr/>
          <p:nvPr/>
        </p:nvSpPr>
        <p:spPr>
          <a:xfrm>
            <a:off x="4754880" y="3703320"/>
            <a:ext cx="3840480" cy="438912"/>
          </a:xfrm>
          <a:prstGeom prst="rect">
            <a:avLst/>
          </a:prstGeom>
          <a:noFill/>
          <a:ln/>
        </p:spPr>
        <p:txBody>
          <a:bodyPr wrap="square" rtlCol="0" anchor="ctr"/>
          <a:lstStyle/>
          <a:p>
            <a:pPr marL="342900" indent="-342900">
              <a:buSzPct val="100000"/>
              <a:buChar char="•"/>
            </a:pPr>
            <a:r>
              <a:rPr lang="en-US" sz="1100" dirty="0">
                <a:solidFill>
                  <a:srgbClr val="6B7280"/>
                </a:solidFill>
              </a:rPr>
              <a:t>Il relit les mots à voix haute pour valider.</a:t>
            </a:r>
            <a:endParaRPr lang="en-US" sz="1100" dirty="0"/>
          </a:p>
        </p:txBody>
      </p:sp>
      <p:sp>
        <p:nvSpPr>
          <p:cNvPr id="46" name="Shape 44"/>
          <p:cNvSpPr/>
          <p:nvPr/>
        </p:nvSpPr>
        <p:spPr>
          <a:xfrm>
            <a:off x="4754880" y="3977640"/>
            <a:ext cx="3840480" cy="731520"/>
          </a:xfrm>
          <a:prstGeom prst="rect">
            <a:avLst/>
          </a:prstGeom>
          <a:solidFill>
            <a:srgbClr val="E8F5E9"/>
          </a:solidFill>
          <a:ln w="12700">
            <a:solidFill>
              <a:srgbClr val="1A7A4A"/>
            </a:solidFill>
            <a:prstDash val="solid"/>
          </a:ln>
        </p:spPr>
      </p:sp>
      <p:sp>
        <p:nvSpPr>
          <p:cNvPr id="47" name="Text 45"/>
          <p:cNvSpPr/>
          <p:nvPr/>
        </p:nvSpPr>
        <p:spPr>
          <a:xfrm>
            <a:off x="4846320" y="4023360"/>
            <a:ext cx="3657600" cy="594360"/>
          </a:xfrm>
          <a:prstGeom prst="rect">
            <a:avLst/>
          </a:prstGeom>
          <a:noFill/>
          <a:ln/>
        </p:spPr>
        <p:txBody>
          <a:bodyPr wrap="square" lIns="0" tIns="0" rIns="0" bIns="0" rtlCol="0" anchor="ctr"/>
          <a:lstStyle/>
          <a:p>
            <a:pPr indent="0" marL="0">
              <a:buNone/>
            </a:pPr>
            <a:r>
              <a:rPr lang="en-US" sz="1000" dirty="0">
                <a:solidFill>
                  <a:srgbClr val="1A7A4A"/>
                </a:solidFill>
              </a:rPr>
              <a:t>✓ Variante : Bingo de syllabes, de mots outils ou de mots du texte étudié.</a:t>
            </a:r>
            <a:endParaRPr lang="en-US" sz="1000" dirty="0"/>
          </a:p>
        </p:txBody>
      </p:sp>
      <p:sp>
        <p:nvSpPr>
          <p:cNvPr id="48" name="Text 4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21 / 45</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Organisation en groupes flexibles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Différenciation pédagogique par ateliers tournants</a:t>
            </a:r>
            <a:endParaRPr lang="en-US" sz="1500" dirty="0"/>
          </a:p>
        </p:txBody>
      </p:sp>
      <p:sp>
        <p:nvSpPr>
          <p:cNvPr id="6" name="Shape 4"/>
          <p:cNvSpPr/>
          <p:nvPr/>
        </p:nvSpPr>
        <p:spPr>
          <a:xfrm>
            <a:off x="365760" y="1719072"/>
            <a:ext cx="2697480" cy="475488"/>
          </a:xfrm>
          <a:prstGeom prst="rect">
            <a:avLst/>
          </a:prstGeom>
          <a:solidFill>
            <a:srgbClr val="C0392B"/>
          </a:solidFill>
          <a:ln w="12700">
            <a:solidFill>
              <a:srgbClr val="C0392B"/>
            </a:solidFill>
            <a:prstDash val="solid"/>
          </a:ln>
        </p:spPr>
      </p:sp>
      <p:sp>
        <p:nvSpPr>
          <p:cNvPr id="7" name="Text 5"/>
          <p:cNvSpPr/>
          <p:nvPr/>
        </p:nvSpPr>
        <p:spPr>
          <a:xfrm>
            <a:off x="365760" y="1719072"/>
            <a:ext cx="2697480" cy="475488"/>
          </a:xfrm>
          <a:prstGeom prst="rect">
            <a:avLst/>
          </a:prstGeom>
          <a:noFill/>
          <a:ln/>
        </p:spPr>
        <p:txBody>
          <a:bodyPr wrap="square" lIns="0" tIns="0" rIns="0" bIns="0" rtlCol="0" anchor="ctr"/>
          <a:lstStyle/>
          <a:p>
            <a:pPr algn="ctr" indent="0" marL="0">
              <a:buNone/>
            </a:pPr>
            <a:r>
              <a:rPr lang="en-US" sz="1100" b="1" dirty="0">
                <a:solidFill>
                  <a:srgbClr val="FFFFFF"/>
                </a:solidFill>
              </a:rPr>
              <a:t>Groupe Rouge</a:t>
            </a:r>
            <a:endParaRPr lang="en-US" sz="1100" dirty="0"/>
          </a:p>
          <a:p>
            <a:pPr algn="ctr" indent="0" marL="0">
              <a:buNone/>
            </a:pPr>
            <a:r>
              <a:rPr lang="en-US" sz="1100" b="1" dirty="0">
                <a:solidFill>
                  <a:srgbClr val="FFFFFF"/>
                </a:solidFill>
              </a:rPr>
              <a:t>&lt; 60 MPM</a:t>
            </a:r>
            <a:endParaRPr lang="en-US" sz="1100" dirty="0"/>
          </a:p>
        </p:txBody>
      </p:sp>
      <p:sp>
        <p:nvSpPr>
          <p:cNvPr id="8" name="Shape 6"/>
          <p:cNvSpPr/>
          <p:nvPr/>
        </p:nvSpPr>
        <p:spPr>
          <a:xfrm>
            <a:off x="365760" y="2267712"/>
            <a:ext cx="2697480" cy="475488"/>
          </a:xfrm>
          <a:prstGeom prst="rect">
            <a:avLst/>
          </a:prstGeom>
          <a:solidFill>
            <a:srgbClr val="F8F9FA"/>
          </a:solidFill>
          <a:ln w="12700">
            <a:solidFill>
              <a:srgbClr val="E8ECF0"/>
            </a:solidFill>
            <a:prstDash val="solid"/>
          </a:ln>
        </p:spPr>
      </p:sp>
      <p:sp>
        <p:nvSpPr>
          <p:cNvPr id="9" name="Text 7"/>
          <p:cNvSpPr/>
          <p:nvPr/>
        </p:nvSpPr>
        <p:spPr>
          <a:xfrm>
            <a:off x="457200" y="226771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A2 : Lecture en écho</a:t>
            </a:r>
            <a:endParaRPr lang="en-US" sz="1100" dirty="0"/>
          </a:p>
        </p:txBody>
      </p:sp>
      <p:sp>
        <p:nvSpPr>
          <p:cNvPr id="10" name="Shape 8"/>
          <p:cNvSpPr/>
          <p:nvPr/>
        </p:nvSpPr>
        <p:spPr>
          <a:xfrm>
            <a:off x="365760" y="2816352"/>
            <a:ext cx="2697480" cy="475488"/>
          </a:xfrm>
          <a:prstGeom prst="rect">
            <a:avLst/>
          </a:prstGeom>
          <a:solidFill>
            <a:srgbClr val="FFFFFF"/>
          </a:solidFill>
          <a:ln w="12700">
            <a:solidFill>
              <a:srgbClr val="E8ECF0"/>
            </a:solidFill>
            <a:prstDash val="solid"/>
          </a:ln>
        </p:spPr>
      </p:sp>
      <p:sp>
        <p:nvSpPr>
          <p:cNvPr id="11" name="Text 9"/>
          <p:cNvSpPr/>
          <p:nvPr/>
        </p:nvSpPr>
        <p:spPr>
          <a:xfrm>
            <a:off x="457200" y="281635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A8 : Listes de mots</a:t>
            </a:r>
            <a:endParaRPr lang="en-US" sz="1100" dirty="0"/>
          </a:p>
        </p:txBody>
      </p:sp>
      <p:sp>
        <p:nvSpPr>
          <p:cNvPr id="12" name="Shape 10"/>
          <p:cNvSpPr/>
          <p:nvPr/>
        </p:nvSpPr>
        <p:spPr>
          <a:xfrm>
            <a:off x="365760" y="3364992"/>
            <a:ext cx="2697480" cy="475488"/>
          </a:xfrm>
          <a:prstGeom prst="rect">
            <a:avLst/>
          </a:prstGeom>
          <a:solidFill>
            <a:srgbClr val="F8F9FA"/>
          </a:solidFill>
          <a:ln w="12700">
            <a:solidFill>
              <a:srgbClr val="E8ECF0"/>
            </a:solidFill>
            <a:prstDash val="solid"/>
          </a:ln>
        </p:spPr>
      </p:sp>
      <p:sp>
        <p:nvSpPr>
          <p:cNvPr id="13" name="Text 11"/>
          <p:cNvSpPr/>
          <p:nvPr/>
        </p:nvSpPr>
        <p:spPr>
          <a:xfrm>
            <a:off x="457200" y="336499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A5 : Répétitions</a:t>
            </a:r>
            <a:endParaRPr lang="en-US" sz="1100" dirty="0"/>
          </a:p>
        </p:txBody>
      </p:sp>
      <p:sp>
        <p:nvSpPr>
          <p:cNvPr id="14" name="Shape 12"/>
          <p:cNvSpPr/>
          <p:nvPr/>
        </p:nvSpPr>
        <p:spPr>
          <a:xfrm>
            <a:off x="3246120" y="1719072"/>
            <a:ext cx="2697480" cy="475488"/>
          </a:xfrm>
          <a:prstGeom prst="rect">
            <a:avLst/>
          </a:prstGeom>
          <a:solidFill>
            <a:srgbClr val="E8A020"/>
          </a:solidFill>
          <a:ln w="12700">
            <a:solidFill>
              <a:srgbClr val="E8A020"/>
            </a:solidFill>
            <a:prstDash val="solid"/>
          </a:ln>
        </p:spPr>
      </p:sp>
      <p:sp>
        <p:nvSpPr>
          <p:cNvPr id="15" name="Text 13"/>
          <p:cNvSpPr/>
          <p:nvPr/>
        </p:nvSpPr>
        <p:spPr>
          <a:xfrm>
            <a:off x="3246120" y="1719072"/>
            <a:ext cx="2697480" cy="475488"/>
          </a:xfrm>
          <a:prstGeom prst="rect">
            <a:avLst/>
          </a:prstGeom>
          <a:noFill/>
          <a:ln/>
        </p:spPr>
        <p:txBody>
          <a:bodyPr wrap="square" lIns="0" tIns="0" rIns="0" bIns="0" rtlCol="0" anchor="ctr"/>
          <a:lstStyle/>
          <a:p>
            <a:pPr algn="ctr" indent="0" marL="0">
              <a:buNone/>
            </a:pPr>
            <a:r>
              <a:rPr lang="en-US" sz="1100" b="1" dirty="0">
                <a:solidFill>
                  <a:srgbClr val="FFFFFF"/>
                </a:solidFill>
              </a:rPr>
              <a:t>Groupe Orange</a:t>
            </a:r>
            <a:endParaRPr lang="en-US" sz="1100" dirty="0"/>
          </a:p>
          <a:p>
            <a:pPr algn="ctr" indent="0" marL="0">
              <a:buNone/>
            </a:pPr>
            <a:r>
              <a:rPr lang="en-US" sz="1100" b="1" dirty="0">
                <a:solidFill>
                  <a:srgbClr val="FFFFFF"/>
                </a:solidFill>
              </a:rPr>
              <a:t>60–90 MPM</a:t>
            </a:r>
            <a:endParaRPr lang="en-US" sz="1100" dirty="0"/>
          </a:p>
        </p:txBody>
      </p:sp>
      <p:sp>
        <p:nvSpPr>
          <p:cNvPr id="16" name="Shape 14"/>
          <p:cNvSpPr/>
          <p:nvPr/>
        </p:nvSpPr>
        <p:spPr>
          <a:xfrm>
            <a:off x="3246120" y="2267712"/>
            <a:ext cx="2697480" cy="475488"/>
          </a:xfrm>
          <a:prstGeom prst="rect">
            <a:avLst/>
          </a:prstGeom>
          <a:solidFill>
            <a:srgbClr val="F8F9FA"/>
          </a:solidFill>
          <a:ln w="12700">
            <a:solidFill>
              <a:srgbClr val="E8ECF0"/>
            </a:solidFill>
            <a:prstDash val="solid"/>
          </a:ln>
        </p:spPr>
      </p:sp>
      <p:sp>
        <p:nvSpPr>
          <p:cNvPr id="17" name="Text 15"/>
          <p:cNvSpPr/>
          <p:nvPr/>
        </p:nvSpPr>
        <p:spPr>
          <a:xfrm>
            <a:off x="3337560" y="226771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A3 : Chorégraphiée</a:t>
            </a:r>
            <a:endParaRPr lang="en-US" sz="1100" dirty="0"/>
          </a:p>
        </p:txBody>
      </p:sp>
      <p:sp>
        <p:nvSpPr>
          <p:cNvPr id="18" name="Shape 16"/>
          <p:cNvSpPr/>
          <p:nvPr/>
        </p:nvSpPr>
        <p:spPr>
          <a:xfrm>
            <a:off x="3246120" y="2816352"/>
            <a:ext cx="2697480" cy="475488"/>
          </a:xfrm>
          <a:prstGeom prst="rect">
            <a:avLst/>
          </a:prstGeom>
          <a:solidFill>
            <a:srgbClr val="FFFFFF"/>
          </a:solidFill>
          <a:ln w="12700">
            <a:solidFill>
              <a:srgbClr val="E8ECF0"/>
            </a:solidFill>
            <a:prstDash val="solid"/>
          </a:ln>
        </p:spPr>
      </p:sp>
      <p:sp>
        <p:nvSpPr>
          <p:cNvPr id="19" name="Text 17"/>
          <p:cNvSpPr/>
          <p:nvPr/>
        </p:nvSpPr>
        <p:spPr>
          <a:xfrm>
            <a:off x="3337560" y="281635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A5 : Chronométrée</a:t>
            </a:r>
            <a:endParaRPr lang="en-US" sz="1100" dirty="0"/>
          </a:p>
        </p:txBody>
      </p:sp>
      <p:sp>
        <p:nvSpPr>
          <p:cNvPr id="20" name="Shape 18"/>
          <p:cNvSpPr/>
          <p:nvPr/>
        </p:nvSpPr>
        <p:spPr>
          <a:xfrm>
            <a:off x="3246120" y="3364992"/>
            <a:ext cx="2697480" cy="475488"/>
          </a:xfrm>
          <a:prstGeom prst="rect">
            <a:avLst/>
          </a:prstGeom>
          <a:solidFill>
            <a:srgbClr val="F8F9FA"/>
          </a:solidFill>
          <a:ln w="12700">
            <a:solidFill>
              <a:srgbClr val="E8ECF0"/>
            </a:solidFill>
            <a:prstDash val="solid"/>
          </a:ln>
        </p:spPr>
      </p:sp>
      <p:sp>
        <p:nvSpPr>
          <p:cNvPr id="21" name="Text 19"/>
          <p:cNvSpPr/>
          <p:nvPr/>
        </p:nvSpPr>
        <p:spPr>
          <a:xfrm>
            <a:off x="3337560" y="336499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A4 : Théâtrale</a:t>
            </a:r>
            <a:endParaRPr lang="en-US" sz="1100" dirty="0"/>
          </a:p>
        </p:txBody>
      </p:sp>
      <p:sp>
        <p:nvSpPr>
          <p:cNvPr id="22" name="Shape 20"/>
          <p:cNvSpPr/>
          <p:nvPr/>
        </p:nvSpPr>
        <p:spPr>
          <a:xfrm>
            <a:off x="6126480" y="1719072"/>
            <a:ext cx="2697480" cy="475488"/>
          </a:xfrm>
          <a:prstGeom prst="rect">
            <a:avLst/>
          </a:prstGeom>
          <a:solidFill>
            <a:srgbClr val="1A7A4A"/>
          </a:solidFill>
          <a:ln w="12700">
            <a:solidFill>
              <a:srgbClr val="1A7A4A"/>
            </a:solidFill>
            <a:prstDash val="solid"/>
          </a:ln>
        </p:spPr>
      </p:sp>
      <p:sp>
        <p:nvSpPr>
          <p:cNvPr id="23" name="Text 21"/>
          <p:cNvSpPr/>
          <p:nvPr/>
        </p:nvSpPr>
        <p:spPr>
          <a:xfrm>
            <a:off x="6126480" y="1719072"/>
            <a:ext cx="2697480" cy="475488"/>
          </a:xfrm>
          <a:prstGeom prst="rect">
            <a:avLst/>
          </a:prstGeom>
          <a:noFill/>
          <a:ln/>
        </p:spPr>
        <p:txBody>
          <a:bodyPr wrap="square" lIns="0" tIns="0" rIns="0" bIns="0" rtlCol="0" anchor="ctr"/>
          <a:lstStyle/>
          <a:p>
            <a:pPr algn="ctr" indent="0" marL="0">
              <a:buNone/>
            </a:pPr>
            <a:r>
              <a:rPr lang="en-US" sz="1100" b="1" dirty="0">
                <a:solidFill>
                  <a:srgbClr val="FFFFFF"/>
                </a:solidFill>
              </a:rPr>
              <a:t>Groupe Vert</a:t>
            </a:r>
            <a:endParaRPr lang="en-US" sz="1100" dirty="0"/>
          </a:p>
          <a:p>
            <a:pPr algn="ctr" indent="0" marL="0">
              <a:buNone/>
            </a:pPr>
            <a:r>
              <a:rPr lang="en-US" sz="1100" b="1" dirty="0">
                <a:solidFill>
                  <a:srgbClr val="FFFFFF"/>
                </a:solidFill>
              </a:rPr>
              <a:t>&gt; 90 MPM</a:t>
            </a:r>
            <a:endParaRPr lang="en-US" sz="1100" dirty="0"/>
          </a:p>
        </p:txBody>
      </p:sp>
      <p:sp>
        <p:nvSpPr>
          <p:cNvPr id="24" name="Shape 22"/>
          <p:cNvSpPr/>
          <p:nvPr/>
        </p:nvSpPr>
        <p:spPr>
          <a:xfrm>
            <a:off x="6126480" y="2267712"/>
            <a:ext cx="2697480" cy="475488"/>
          </a:xfrm>
          <a:prstGeom prst="rect">
            <a:avLst/>
          </a:prstGeom>
          <a:solidFill>
            <a:srgbClr val="F8F9FA"/>
          </a:solidFill>
          <a:ln w="12700">
            <a:solidFill>
              <a:srgbClr val="E8ECF0"/>
            </a:solidFill>
            <a:prstDash val="solid"/>
          </a:ln>
        </p:spPr>
      </p:sp>
      <p:sp>
        <p:nvSpPr>
          <p:cNvPr id="25" name="Text 23"/>
          <p:cNvSpPr/>
          <p:nvPr/>
        </p:nvSpPr>
        <p:spPr>
          <a:xfrm>
            <a:off x="6217920" y="226771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A4 : Théâtrale</a:t>
            </a:r>
            <a:endParaRPr lang="en-US" sz="1100" dirty="0"/>
          </a:p>
        </p:txBody>
      </p:sp>
      <p:sp>
        <p:nvSpPr>
          <p:cNvPr id="26" name="Shape 24"/>
          <p:cNvSpPr/>
          <p:nvPr/>
        </p:nvSpPr>
        <p:spPr>
          <a:xfrm>
            <a:off x="6126480" y="2816352"/>
            <a:ext cx="2697480" cy="475488"/>
          </a:xfrm>
          <a:prstGeom prst="rect">
            <a:avLst/>
          </a:prstGeom>
          <a:solidFill>
            <a:srgbClr val="FFFFFF"/>
          </a:solidFill>
          <a:ln w="12700">
            <a:solidFill>
              <a:srgbClr val="E8ECF0"/>
            </a:solidFill>
            <a:prstDash val="solid"/>
          </a:ln>
        </p:spPr>
      </p:sp>
      <p:sp>
        <p:nvSpPr>
          <p:cNvPr id="27" name="Text 25"/>
          <p:cNvSpPr/>
          <p:nvPr/>
        </p:nvSpPr>
        <p:spPr>
          <a:xfrm>
            <a:off x="6217920" y="281635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A9 : Miroir/Audio</a:t>
            </a:r>
            <a:endParaRPr lang="en-US" sz="1100" dirty="0"/>
          </a:p>
        </p:txBody>
      </p:sp>
      <p:sp>
        <p:nvSpPr>
          <p:cNvPr id="28" name="Shape 26"/>
          <p:cNvSpPr/>
          <p:nvPr/>
        </p:nvSpPr>
        <p:spPr>
          <a:xfrm>
            <a:off x="6126480" y="3364992"/>
            <a:ext cx="2697480" cy="475488"/>
          </a:xfrm>
          <a:prstGeom prst="rect">
            <a:avLst/>
          </a:prstGeom>
          <a:solidFill>
            <a:srgbClr val="F8F9FA"/>
          </a:solidFill>
          <a:ln w="12700">
            <a:solidFill>
              <a:srgbClr val="E8ECF0"/>
            </a:solidFill>
            <a:prstDash val="solid"/>
          </a:ln>
        </p:spPr>
      </p:sp>
      <p:sp>
        <p:nvSpPr>
          <p:cNvPr id="29" name="Text 27"/>
          <p:cNvSpPr/>
          <p:nvPr/>
        </p:nvSpPr>
        <p:spPr>
          <a:xfrm>
            <a:off x="6217920" y="3364992"/>
            <a:ext cx="2514600" cy="475488"/>
          </a:xfrm>
          <a:prstGeom prst="rect">
            <a:avLst/>
          </a:prstGeom>
          <a:noFill/>
          <a:ln/>
        </p:spPr>
        <p:txBody>
          <a:bodyPr wrap="square" lIns="0" tIns="0" rIns="0" bIns="0" rtlCol="0" anchor="ctr"/>
          <a:lstStyle/>
          <a:p>
            <a:pPr indent="0" marL="0">
              <a:buNone/>
            </a:pPr>
            <a:r>
              <a:rPr lang="en-US" sz="1100" dirty="0">
                <a:solidFill>
                  <a:srgbClr val="1B2A4A"/>
                </a:solidFill>
              </a:rPr>
              <a:t>A6 : Cloze avancé</a:t>
            </a:r>
            <a:endParaRPr lang="en-US" sz="1100" dirty="0"/>
          </a:p>
        </p:txBody>
      </p:sp>
      <p:sp>
        <p:nvSpPr>
          <p:cNvPr id="30" name="Shape 28"/>
          <p:cNvSpPr/>
          <p:nvPr/>
        </p:nvSpPr>
        <p:spPr>
          <a:xfrm>
            <a:off x="365760" y="3913632"/>
            <a:ext cx="8412480" cy="960120"/>
          </a:xfrm>
          <a:prstGeom prst="rect">
            <a:avLst/>
          </a:prstGeom>
          <a:solidFill>
            <a:srgbClr val="EEF5FB"/>
          </a:solidFill>
          <a:ln w="12700">
            <a:solidFill>
              <a:srgbClr val="0D7C8C"/>
            </a:solidFill>
            <a:prstDash val="solid"/>
          </a:ln>
        </p:spPr>
      </p:sp>
      <p:pic>
        <p:nvPicPr>
          <p:cNvPr id="31" name="Image 0" descr="preencoded.png">    </p:cNvPr>
          <p:cNvPicPr>
            <a:picLocks noChangeAspect="1"/>
          </p:cNvPicPr>
          <p:nvPr/>
        </p:nvPicPr>
        <p:blipFill>
          <a:blip r:embed="rId1"/>
          <a:stretch>
            <a:fillRect/>
          </a:stretch>
        </p:blipFill>
        <p:spPr>
          <a:xfrm>
            <a:off x="502920" y="4005072"/>
            <a:ext cx="475488" cy="475488"/>
          </a:xfrm>
          <a:prstGeom prst="rect">
            <a:avLst/>
          </a:prstGeom>
        </p:spPr>
      </p:pic>
      <p:sp>
        <p:nvSpPr>
          <p:cNvPr id="32" name="Text 29"/>
          <p:cNvSpPr/>
          <p:nvPr/>
        </p:nvSpPr>
        <p:spPr>
          <a:xfrm>
            <a:off x="1097280" y="3950208"/>
            <a:ext cx="7315200" cy="292608"/>
          </a:xfrm>
          <a:prstGeom prst="rect">
            <a:avLst/>
          </a:prstGeom>
          <a:noFill/>
          <a:ln/>
        </p:spPr>
        <p:txBody>
          <a:bodyPr wrap="square" lIns="0" tIns="0" rIns="0" bIns="0" rtlCol="0" anchor="ctr"/>
          <a:lstStyle/>
          <a:p>
            <a:pPr indent="0" marL="0">
              <a:buNone/>
            </a:pPr>
            <a:r>
              <a:rPr lang="en-US" sz="1200" b="1" dirty="0">
                <a:solidFill>
                  <a:srgbClr val="0D7C8C"/>
                </a:solidFill>
              </a:rPr>
              <a:t>Organisation pratique :</a:t>
            </a:r>
            <a:endParaRPr lang="en-US" sz="1200" dirty="0"/>
          </a:p>
        </p:txBody>
      </p:sp>
      <p:sp>
        <p:nvSpPr>
          <p:cNvPr id="33" name="Text 30"/>
          <p:cNvSpPr/>
          <p:nvPr/>
        </p:nvSpPr>
        <p:spPr>
          <a:xfrm>
            <a:off x="1097280" y="4224528"/>
            <a:ext cx="7498080" cy="411480"/>
          </a:xfrm>
          <a:prstGeom prst="rect">
            <a:avLst/>
          </a:prstGeom>
          <a:noFill/>
          <a:ln/>
        </p:spPr>
        <p:txBody>
          <a:bodyPr wrap="square" lIns="0" tIns="0" rIns="0" bIns="0" rtlCol="0" anchor="ctr"/>
          <a:lstStyle/>
          <a:p>
            <a:pPr indent="0" marL="0">
              <a:buNone/>
            </a:pPr>
            <a:r>
              <a:rPr lang="en-US" sz="1100" dirty="0">
                <a:solidFill>
                  <a:srgbClr val="6B7280"/>
                </a:solidFill>
              </a:rPr>
              <a:t>3 rotations de 15 min · L'enseignant travaille avec le groupe rouge · Les autres travaillent en autonomie ou en binôme.</a:t>
            </a:r>
            <a:endParaRPr lang="en-US" sz="1100" dirty="0"/>
          </a:p>
        </p:txBody>
      </p:sp>
      <p:sp>
        <p:nvSpPr>
          <p:cNvPr id="34" name="Text 31"/>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22 / 45</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Jeux et ressources numériques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Outils complémentaires pour la classe</a:t>
            </a:r>
            <a:endParaRPr lang="en-US" sz="1500" dirty="0"/>
          </a:p>
        </p:txBody>
      </p:sp>
      <p:sp>
        <p:nvSpPr>
          <p:cNvPr id="6" name="Shape 4"/>
          <p:cNvSpPr/>
          <p:nvPr/>
        </p:nvSpPr>
        <p:spPr>
          <a:xfrm>
            <a:off x="365760" y="171907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19072"/>
            <a:ext cx="1005840" cy="914400"/>
          </a:xfrm>
          <a:prstGeom prst="rect">
            <a:avLst/>
          </a:prstGeom>
          <a:solidFill>
            <a:srgbClr val="1A7A4A"/>
          </a:solidFill>
          <a:ln w="12700">
            <a:solidFill>
              <a:srgbClr val="1A7A4A"/>
            </a:solidFill>
            <a:prstDash val="solid"/>
          </a:ln>
        </p:spPr>
      </p:sp>
      <p:sp>
        <p:nvSpPr>
          <p:cNvPr id="8" name="Text 6"/>
          <p:cNvSpPr/>
          <p:nvPr/>
        </p:nvSpPr>
        <p:spPr>
          <a:xfrm>
            <a:off x="365760" y="171907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Logiciel</a:t>
            </a:r>
            <a:endParaRPr lang="en-US" sz="900" dirty="0"/>
          </a:p>
        </p:txBody>
      </p:sp>
      <p:sp>
        <p:nvSpPr>
          <p:cNvPr id="9" name="Text 7"/>
          <p:cNvSpPr/>
          <p:nvPr/>
        </p:nvSpPr>
        <p:spPr>
          <a:xfrm>
            <a:off x="1463040" y="181051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Anagène Lecture</a:t>
            </a:r>
            <a:endParaRPr lang="en-US" sz="1300" dirty="0"/>
          </a:p>
        </p:txBody>
      </p:sp>
      <p:sp>
        <p:nvSpPr>
          <p:cNvPr id="10" name="Text 8"/>
          <p:cNvSpPr/>
          <p:nvPr/>
        </p:nvSpPr>
        <p:spPr>
          <a:xfrm>
            <a:off x="1463040" y="2176272"/>
            <a:ext cx="3017520" cy="347472"/>
          </a:xfrm>
          <a:prstGeom prst="rect">
            <a:avLst/>
          </a:prstGeom>
          <a:noFill/>
          <a:ln/>
        </p:spPr>
        <p:txBody>
          <a:bodyPr wrap="square" lIns="0" tIns="0" rIns="0" bIns="0" rtlCol="0" anchor="ctr"/>
          <a:lstStyle/>
          <a:p>
            <a:pPr indent="0" marL="0">
              <a:buNone/>
            </a:pPr>
            <a:r>
              <a:rPr lang="en-US" sz="1100" dirty="0">
                <a:solidFill>
                  <a:srgbClr val="6B7280"/>
                </a:solidFill>
              </a:rPr>
              <a:t>Textes calibrés par niveaux, chronométrage intégré</a:t>
            </a:r>
            <a:endParaRPr lang="en-US" sz="1100" dirty="0"/>
          </a:p>
        </p:txBody>
      </p:sp>
      <p:sp>
        <p:nvSpPr>
          <p:cNvPr id="11" name="Shape 9"/>
          <p:cNvSpPr/>
          <p:nvPr/>
        </p:nvSpPr>
        <p:spPr>
          <a:xfrm>
            <a:off x="4800600" y="171907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2" name="Shape 10"/>
          <p:cNvSpPr/>
          <p:nvPr/>
        </p:nvSpPr>
        <p:spPr>
          <a:xfrm>
            <a:off x="4800600" y="1719072"/>
            <a:ext cx="1005840" cy="914400"/>
          </a:xfrm>
          <a:prstGeom prst="rect">
            <a:avLst/>
          </a:prstGeom>
          <a:solidFill>
            <a:srgbClr val="1A7A4A"/>
          </a:solidFill>
          <a:ln w="12700">
            <a:solidFill>
              <a:srgbClr val="1A7A4A"/>
            </a:solidFill>
            <a:prstDash val="solid"/>
          </a:ln>
        </p:spPr>
      </p:sp>
      <p:sp>
        <p:nvSpPr>
          <p:cNvPr id="13" name="Text 11"/>
          <p:cNvSpPr/>
          <p:nvPr/>
        </p:nvSpPr>
        <p:spPr>
          <a:xfrm>
            <a:off x="4800600" y="171907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Web / App</a:t>
            </a:r>
            <a:endParaRPr lang="en-US" sz="900" dirty="0"/>
          </a:p>
        </p:txBody>
      </p:sp>
      <p:sp>
        <p:nvSpPr>
          <p:cNvPr id="14" name="Text 12"/>
          <p:cNvSpPr/>
          <p:nvPr/>
        </p:nvSpPr>
        <p:spPr>
          <a:xfrm>
            <a:off x="5897880" y="181051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Mymemo / Quizlet</a:t>
            </a:r>
            <a:endParaRPr lang="en-US" sz="1300" dirty="0"/>
          </a:p>
        </p:txBody>
      </p:sp>
      <p:sp>
        <p:nvSpPr>
          <p:cNvPr id="15" name="Text 13"/>
          <p:cNvSpPr/>
          <p:nvPr/>
        </p:nvSpPr>
        <p:spPr>
          <a:xfrm>
            <a:off x="5897880" y="2176272"/>
            <a:ext cx="3017520" cy="347472"/>
          </a:xfrm>
          <a:prstGeom prst="rect">
            <a:avLst/>
          </a:prstGeom>
          <a:noFill/>
          <a:ln/>
        </p:spPr>
        <p:txBody>
          <a:bodyPr wrap="square" lIns="0" tIns="0" rIns="0" bIns="0" rtlCol="0" anchor="ctr"/>
          <a:lstStyle/>
          <a:p>
            <a:pPr indent="0" marL="0">
              <a:buNone/>
            </a:pPr>
            <a:r>
              <a:rPr lang="en-US" sz="1100" dirty="0">
                <a:solidFill>
                  <a:srgbClr val="6B7280"/>
                </a:solidFill>
              </a:rPr>
              <a:t>Flashcards de mots fréquents, révision espacée</a:t>
            </a:r>
            <a:endParaRPr lang="en-US" sz="1100" dirty="0"/>
          </a:p>
        </p:txBody>
      </p:sp>
      <p:sp>
        <p:nvSpPr>
          <p:cNvPr id="16" name="Shape 14"/>
          <p:cNvSpPr/>
          <p:nvPr/>
        </p:nvSpPr>
        <p:spPr>
          <a:xfrm>
            <a:off x="365760" y="272491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7" name="Shape 15"/>
          <p:cNvSpPr/>
          <p:nvPr/>
        </p:nvSpPr>
        <p:spPr>
          <a:xfrm>
            <a:off x="365760" y="2724912"/>
            <a:ext cx="1005840" cy="914400"/>
          </a:xfrm>
          <a:prstGeom prst="rect">
            <a:avLst/>
          </a:prstGeom>
          <a:solidFill>
            <a:srgbClr val="1A7A4A"/>
          </a:solidFill>
          <a:ln w="12700">
            <a:solidFill>
              <a:srgbClr val="1A7A4A"/>
            </a:solidFill>
            <a:prstDash val="solid"/>
          </a:ln>
        </p:spPr>
      </p:sp>
      <p:sp>
        <p:nvSpPr>
          <p:cNvPr id="18" name="Text 16"/>
          <p:cNvSpPr/>
          <p:nvPr/>
        </p:nvSpPr>
        <p:spPr>
          <a:xfrm>
            <a:off x="365760" y="272491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Revue</a:t>
            </a:r>
            <a:endParaRPr lang="en-US" sz="900" dirty="0"/>
          </a:p>
        </p:txBody>
      </p:sp>
      <p:sp>
        <p:nvSpPr>
          <p:cNvPr id="19" name="Text 17"/>
          <p:cNvSpPr/>
          <p:nvPr/>
        </p:nvSpPr>
        <p:spPr>
          <a:xfrm>
            <a:off x="1463040" y="281635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École des lettres</a:t>
            </a:r>
            <a:endParaRPr lang="en-US" sz="1300" dirty="0"/>
          </a:p>
        </p:txBody>
      </p:sp>
      <p:sp>
        <p:nvSpPr>
          <p:cNvPr id="20" name="Text 18"/>
          <p:cNvSpPr/>
          <p:nvPr/>
        </p:nvSpPr>
        <p:spPr>
          <a:xfrm>
            <a:off x="1463040" y="3182112"/>
            <a:ext cx="3017520" cy="347472"/>
          </a:xfrm>
          <a:prstGeom prst="rect">
            <a:avLst/>
          </a:prstGeom>
          <a:noFill/>
          <a:ln/>
        </p:spPr>
        <p:txBody>
          <a:bodyPr wrap="square" lIns="0" tIns="0" rIns="0" bIns="0" rtlCol="0" anchor="ctr"/>
          <a:lstStyle/>
          <a:p>
            <a:pPr indent="0" marL="0">
              <a:buNone/>
            </a:pPr>
            <a:r>
              <a:rPr lang="en-US" sz="1100" dirty="0">
                <a:solidFill>
                  <a:srgbClr val="6B7280"/>
                </a:solidFill>
              </a:rPr>
              <a:t>Textes préparés pour la lecture à voix haute</a:t>
            </a:r>
            <a:endParaRPr lang="en-US" sz="1100" dirty="0"/>
          </a:p>
        </p:txBody>
      </p:sp>
      <p:sp>
        <p:nvSpPr>
          <p:cNvPr id="21" name="Shape 19"/>
          <p:cNvSpPr/>
          <p:nvPr/>
        </p:nvSpPr>
        <p:spPr>
          <a:xfrm>
            <a:off x="4800600" y="272491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2" name="Shape 20"/>
          <p:cNvSpPr/>
          <p:nvPr/>
        </p:nvSpPr>
        <p:spPr>
          <a:xfrm>
            <a:off x="4800600" y="2724912"/>
            <a:ext cx="1005840" cy="914400"/>
          </a:xfrm>
          <a:prstGeom prst="rect">
            <a:avLst/>
          </a:prstGeom>
          <a:solidFill>
            <a:srgbClr val="1A7A4A"/>
          </a:solidFill>
          <a:ln w="12700">
            <a:solidFill>
              <a:srgbClr val="1A7A4A"/>
            </a:solidFill>
            <a:prstDash val="solid"/>
          </a:ln>
        </p:spPr>
      </p:sp>
      <p:sp>
        <p:nvSpPr>
          <p:cNvPr id="23" name="Text 21"/>
          <p:cNvSpPr/>
          <p:nvPr/>
        </p:nvSpPr>
        <p:spPr>
          <a:xfrm>
            <a:off x="4800600" y="272491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Méthode</a:t>
            </a:r>
            <a:endParaRPr lang="en-US" sz="900" dirty="0"/>
          </a:p>
        </p:txBody>
      </p:sp>
      <p:sp>
        <p:nvSpPr>
          <p:cNvPr id="24" name="Text 22"/>
          <p:cNvSpPr/>
          <p:nvPr/>
        </p:nvSpPr>
        <p:spPr>
          <a:xfrm>
            <a:off x="5897880" y="281635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Lectorino &amp; Lectorinette</a:t>
            </a:r>
            <a:endParaRPr lang="en-US" sz="1300" dirty="0"/>
          </a:p>
        </p:txBody>
      </p:sp>
      <p:sp>
        <p:nvSpPr>
          <p:cNvPr id="25" name="Text 23"/>
          <p:cNvSpPr/>
          <p:nvPr/>
        </p:nvSpPr>
        <p:spPr>
          <a:xfrm>
            <a:off x="5897880" y="3182112"/>
            <a:ext cx="3017520" cy="347472"/>
          </a:xfrm>
          <a:prstGeom prst="rect">
            <a:avLst/>
          </a:prstGeom>
          <a:noFill/>
          <a:ln/>
        </p:spPr>
        <p:txBody>
          <a:bodyPr wrap="square" lIns="0" tIns="0" rIns="0" bIns="0" rtlCol="0" anchor="ctr"/>
          <a:lstStyle/>
          <a:p>
            <a:pPr indent="0" marL="0">
              <a:buNone/>
            </a:pPr>
            <a:r>
              <a:rPr lang="en-US" sz="1100" dirty="0">
                <a:solidFill>
                  <a:srgbClr val="6B7280"/>
                </a:solidFill>
              </a:rPr>
              <a:t>Goigoux &amp; Cèbe — stratégies de compréhension</a:t>
            </a:r>
            <a:endParaRPr lang="en-US" sz="1100" dirty="0"/>
          </a:p>
        </p:txBody>
      </p:sp>
      <p:sp>
        <p:nvSpPr>
          <p:cNvPr id="26" name="Shape 24"/>
          <p:cNvSpPr/>
          <p:nvPr/>
        </p:nvSpPr>
        <p:spPr>
          <a:xfrm>
            <a:off x="365760" y="373075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7" name="Shape 25"/>
          <p:cNvSpPr/>
          <p:nvPr/>
        </p:nvSpPr>
        <p:spPr>
          <a:xfrm>
            <a:off x="365760" y="3730752"/>
            <a:ext cx="1005840" cy="914400"/>
          </a:xfrm>
          <a:prstGeom prst="rect">
            <a:avLst/>
          </a:prstGeom>
          <a:solidFill>
            <a:srgbClr val="1A7A4A"/>
          </a:solidFill>
          <a:ln w="12700">
            <a:solidFill>
              <a:srgbClr val="1A7A4A"/>
            </a:solidFill>
            <a:prstDash val="solid"/>
          </a:ln>
        </p:spPr>
      </p:sp>
      <p:sp>
        <p:nvSpPr>
          <p:cNvPr id="28" name="Text 26"/>
          <p:cNvSpPr/>
          <p:nvPr/>
        </p:nvSpPr>
        <p:spPr>
          <a:xfrm>
            <a:off x="365760" y="373075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Jeu</a:t>
            </a:r>
            <a:endParaRPr lang="en-US" sz="900" dirty="0"/>
          </a:p>
        </p:txBody>
      </p:sp>
      <p:sp>
        <p:nvSpPr>
          <p:cNvPr id="29" name="Text 27"/>
          <p:cNvSpPr/>
          <p:nvPr/>
        </p:nvSpPr>
        <p:spPr>
          <a:xfrm>
            <a:off x="1463040" y="382219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Timez Attack</a:t>
            </a:r>
            <a:endParaRPr lang="en-US" sz="1300" dirty="0"/>
          </a:p>
        </p:txBody>
      </p:sp>
      <p:sp>
        <p:nvSpPr>
          <p:cNvPr id="30" name="Text 28"/>
          <p:cNvSpPr/>
          <p:nvPr/>
        </p:nvSpPr>
        <p:spPr>
          <a:xfrm>
            <a:off x="1463040" y="4187952"/>
            <a:ext cx="3017520" cy="347472"/>
          </a:xfrm>
          <a:prstGeom prst="rect">
            <a:avLst/>
          </a:prstGeom>
          <a:noFill/>
          <a:ln/>
        </p:spPr>
        <p:txBody>
          <a:bodyPr wrap="square" lIns="0" tIns="0" rIns="0" bIns="0" rtlCol="0" anchor="ctr"/>
          <a:lstStyle/>
          <a:p>
            <a:pPr indent="0" marL="0">
              <a:buNone/>
            </a:pPr>
            <a:r>
              <a:rPr lang="en-US" sz="1100" dirty="0">
                <a:solidFill>
                  <a:srgbClr val="6B7280"/>
                </a:solidFill>
              </a:rPr>
              <a:t>Automatisation des mots par répétition ludique</a:t>
            </a:r>
            <a:endParaRPr lang="en-US" sz="1100" dirty="0"/>
          </a:p>
        </p:txBody>
      </p:sp>
      <p:sp>
        <p:nvSpPr>
          <p:cNvPr id="31" name="Shape 29"/>
          <p:cNvSpPr/>
          <p:nvPr/>
        </p:nvSpPr>
        <p:spPr>
          <a:xfrm>
            <a:off x="4800600" y="3730752"/>
            <a:ext cx="4251960" cy="9144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32" name="Shape 30"/>
          <p:cNvSpPr/>
          <p:nvPr/>
        </p:nvSpPr>
        <p:spPr>
          <a:xfrm>
            <a:off x="4800600" y="3730752"/>
            <a:ext cx="1005840" cy="914400"/>
          </a:xfrm>
          <a:prstGeom prst="rect">
            <a:avLst/>
          </a:prstGeom>
          <a:solidFill>
            <a:srgbClr val="1A7A4A"/>
          </a:solidFill>
          <a:ln w="12700">
            <a:solidFill>
              <a:srgbClr val="1A7A4A"/>
            </a:solidFill>
            <a:prstDash val="solid"/>
          </a:ln>
        </p:spPr>
      </p:sp>
      <p:sp>
        <p:nvSpPr>
          <p:cNvPr id="33" name="Text 31"/>
          <p:cNvSpPr/>
          <p:nvPr/>
        </p:nvSpPr>
        <p:spPr>
          <a:xfrm>
            <a:off x="4800600" y="3730752"/>
            <a:ext cx="1005840" cy="914400"/>
          </a:xfrm>
          <a:prstGeom prst="rect">
            <a:avLst/>
          </a:prstGeom>
          <a:noFill/>
          <a:ln/>
        </p:spPr>
        <p:txBody>
          <a:bodyPr wrap="square" lIns="0" tIns="0" rIns="0" bIns="0" rtlCol="0" anchor="ctr"/>
          <a:lstStyle/>
          <a:p>
            <a:pPr algn="ctr" indent="0" marL="0">
              <a:buNone/>
            </a:pPr>
            <a:r>
              <a:rPr lang="en-US" sz="900" b="1" dirty="0">
                <a:solidFill>
                  <a:srgbClr val="FFFFFF"/>
                </a:solidFill>
              </a:rPr>
              <a:t>DIY</a:t>
            </a:r>
            <a:endParaRPr lang="en-US" sz="900" dirty="0"/>
          </a:p>
        </p:txBody>
      </p:sp>
      <p:sp>
        <p:nvSpPr>
          <p:cNvPr id="34" name="Text 32"/>
          <p:cNvSpPr/>
          <p:nvPr/>
        </p:nvSpPr>
        <p:spPr>
          <a:xfrm>
            <a:off x="5897880" y="3822192"/>
            <a:ext cx="3017520" cy="320040"/>
          </a:xfrm>
          <a:prstGeom prst="rect">
            <a:avLst/>
          </a:prstGeom>
          <a:noFill/>
          <a:ln/>
        </p:spPr>
        <p:txBody>
          <a:bodyPr wrap="square" lIns="0" tIns="0" rIns="0" bIns="0" rtlCol="0" anchor="ctr"/>
          <a:lstStyle/>
          <a:p>
            <a:pPr indent="0" marL="0">
              <a:buNone/>
            </a:pPr>
            <a:r>
              <a:rPr lang="en-US" sz="1300" b="1" dirty="0">
                <a:solidFill>
                  <a:srgbClr val="1B2A4A"/>
                </a:solidFill>
              </a:rPr>
              <a:t>Enregistrement audio</a:t>
            </a:r>
            <a:endParaRPr lang="en-US" sz="1300" dirty="0"/>
          </a:p>
        </p:txBody>
      </p:sp>
      <p:sp>
        <p:nvSpPr>
          <p:cNvPr id="35" name="Text 33"/>
          <p:cNvSpPr/>
          <p:nvPr/>
        </p:nvSpPr>
        <p:spPr>
          <a:xfrm>
            <a:off x="5897880" y="4187952"/>
            <a:ext cx="3017520" cy="347472"/>
          </a:xfrm>
          <a:prstGeom prst="rect">
            <a:avLst/>
          </a:prstGeom>
          <a:noFill/>
          <a:ln/>
        </p:spPr>
        <p:txBody>
          <a:bodyPr wrap="square" lIns="0" tIns="0" rIns="0" bIns="0" rtlCol="0" anchor="ctr"/>
          <a:lstStyle/>
          <a:p>
            <a:pPr indent="0" marL="0">
              <a:buNone/>
            </a:pPr>
            <a:r>
              <a:rPr lang="en-US" sz="1100" dirty="0">
                <a:solidFill>
                  <a:srgbClr val="6B7280"/>
                </a:solidFill>
              </a:rPr>
              <a:t>Smartphone/tablette : l'élève s'enregistre et écoute</a:t>
            </a:r>
            <a:endParaRPr lang="en-US" sz="1100" dirty="0"/>
          </a:p>
        </p:txBody>
      </p:sp>
      <p:sp>
        <p:nvSpPr>
          <p:cNvPr id="36" name="Text 34"/>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23 / 45</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Impliquer les familles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La lecture à la maison : un levier puissant</a:t>
            </a:r>
            <a:endParaRPr lang="en-US" sz="1500" dirty="0"/>
          </a:p>
        </p:txBody>
      </p:sp>
      <p:sp>
        <p:nvSpPr>
          <p:cNvPr id="6" name="Shape 4"/>
          <p:cNvSpPr/>
          <p:nvPr/>
        </p:nvSpPr>
        <p:spPr>
          <a:xfrm>
            <a:off x="365760" y="1691640"/>
            <a:ext cx="8412480" cy="475488"/>
          </a:xfrm>
          <a:prstGeom prst="rect">
            <a:avLst/>
          </a:prstGeom>
          <a:solidFill>
            <a:srgbClr val="1A7A4A"/>
          </a:solidFill>
          <a:ln w="12700">
            <a:solidFill>
              <a:srgbClr val="1A7A4A"/>
            </a:solidFill>
            <a:prstDash val="solid"/>
          </a:ln>
        </p:spPr>
      </p:sp>
      <p:sp>
        <p:nvSpPr>
          <p:cNvPr id="7" name="Text 5"/>
          <p:cNvSpPr/>
          <p:nvPr/>
        </p:nvSpPr>
        <p:spPr>
          <a:xfrm>
            <a:off x="502920" y="1691640"/>
            <a:ext cx="8229600" cy="475488"/>
          </a:xfrm>
          <a:prstGeom prst="rect">
            <a:avLst/>
          </a:prstGeom>
          <a:noFill/>
          <a:ln/>
        </p:spPr>
        <p:txBody>
          <a:bodyPr wrap="square" lIns="0" tIns="0" rIns="0" bIns="0" rtlCol="0" anchor="ctr"/>
          <a:lstStyle/>
          <a:p>
            <a:pPr algn="ctr" indent="0" marL="0">
              <a:buNone/>
            </a:pPr>
            <a:r>
              <a:rPr lang="en-US" sz="1200" b="1" dirty="0">
                <a:solidFill>
                  <a:srgbClr val="FFFFFF"/>
                </a:solidFill>
              </a:rPr>
              <a:t>Des recherches montrent que 10 min de lecture à voix haute par jour avec un parent améliore significativement la fluence.</a:t>
            </a:r>
            <a:endParaRPr lang="en-US" sz="1200" dirty="0"/>
          </a:p>
        </p:txBody>
      </p:sp>
      <p:sp>
        <p:nvSpPr>
          <p:cNvPr id="8" name="Shape 6"/>
          <p:cNvSpPr/>
          <p:nvPr/>
        </p:nvSpPr>
        <p:spPr>
          <a:xfrm>
            <a:off x="365760" y="2331720"/>
            <a:ext cx="4251960" cy="117043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9" name="Shape 7"/>
          <p:cNvSpPr/>
          <p:nvPr/>
        </p:nvSpPr>
        <p:spPr>
          <a:xfrm>
            <a:off x="365760" y="2331720"/>
            <a:ext cx="64008" cy="1170432"/>
          </a:xfrm>
          <a:prstGeom prst="rect">
            <a:avLst/>
          </a:prstGeom>
          <a:solidFill>
            <a:srgbClr val="0D7C8C"/>
          </a:solidFill>
          <a:ln w="12700">
            <a:solidFill>
              <a:srgbClr val="0D7C8C"/>
            </a:solidFill>
            <a:prstDash val="solid"/>
          </a:ln>
        </p:spPr>
      </p:sp>
      <p:sp>
        <p:nvSpPr>
          <p:cNvPr id="10" name="Text 8"/>
          <p:cNvSpPr/>
          <p:nvPr/>
        </p:nvSpPr>
        <p:spPr>
          <a:xfrm>
            <a:off x="594360" y="2423160"/>
            <a:ext cx="3840480" cy="347472"/>
          </a:xfrm>
          <a:prstGeom prst="rect">
            <a:avLst/>
          </a:prstGeom>
          <a:noFill/>
          <a:ln/>
        </p:spPr>
        <p:txBody>
          <a:bodyPr wrap="square" lIns="0" tIns="0" rIns="0" bIns="0" rtlCol="0" anchor="ctr"/>
          <a:lstStyle/>
          <a:p>
            <a:pPr indent="0" marL="0">
              <a:buNone/>
            </a:pPr>
            <a:r>
              <a:rPr lang="en-US" sz="1300" b="1" dirty="0">
                <a:solidFill>
                  <a:srgbClr val="1B2A4A"/>
                </a:solidFill>
              </a:rPr>
              <a:t>Le carnet de lecture</a:t>
            </a:r>
            <a:endParaRPr lang="en-US" sz="1300" dirty="0"/>
          </a:p>
        </p:txBody>
      </p:sp>
      <p:sp>
        <p:nvSpPr>
          <p:cNvPr id="11" name="Text 9"/>
          <p:cNvSpPr/>
          <p:nvPr/>
        </p:nvSpPr>
        <p:spPr>
          <a:xfrm>
            <a:off x="594360" y="2807208"/>
            <a:ext cx="3840480" cy="594360"/>
          </a:xfrm>
          <a:prstGeom prst="rect">
            <a:avLst/>
          </a:prstGeom>
          <a:noFill/>
          <a:ln/>
        </p:spPr>
        <p:txBody>
          <a:bodyPr wrap="square" lIns="0" tIns="0" rIns="0" bIns="0" rtlCol="0" anchor="ctr"/>
          <a:lstStyle/>
          <a:p>
            <a:pPr indent="0" marL="0">
              <a:buNone/>
            </a:pPr>
            <a:r>
              <a:rPr lang="en-US" sz="1100" dirty="0">
                <a:solidFill>
                  <a:srgbClr val="6B7280"/>
                </a:solidFill>
              </a:rPr>
              <a:t>L'élève note le titre lu, la durée et son ressenti. Signé par le parent chaque semaine.</a:t>
            </a:r>
            <a:endParaRPr lang="en-US" sz="1100" dirty="0"/>
          </a:p>
        </p:txBody>
      </p:sp>
      <p:sp>
        <p:nvSpPr>
          <p:cNvPr id="12" name="Shape 10"/>
          <p:cNvSpPr/>
          <p:nvPr/>
        </p:nvSpPr>
        <p:spPr>
          <a:xfrm>
            <a:off x="4800600" y="2331720"/>
            <a:ext cx="4251960" cy="117043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3" name="Shape 11"/>
          <p:cNvSpPr/>
          <p:nvPr/>
        </p:nvSpPr>
        <p:spPr>
          <a:xfrm>
            <a:off x="4800600" y="2331720"/>
            <a:ext cx="64008" cy="1170432"/>
          </a:xfrm>
          <a:prstGeom prst="rect">
            <a:avLst/>
          </a:prstGeom>
          <a:solidFill>
            <a:srgbClr val="0D7C8C"/>
          </a:solidFill>
          <a:ln w="12700">
            <a:solidFill>
              <a:srgbClr val="0D7C8C"/>
            </a:solidFill>
            <a:prstDash val="solid"/>
          </a:ln>
        </p:spPr>
      </p:sp>
      <p:sp>
        <p:nvSpPr>
          <p:cNvPr id="14" name="Text 12"/>
          <p:cNvSpPr/>
          <p:nvPr/>
        </p:nvSpPr>
        <p:spPr>
          <a:xfrm>
            <a:off x="5029200" y="2423160"/>
            <a:ext cx="3840480" cy="347472"/>
          </a:xfrm>
          <a:prstGeom prst="rect">
            <a:avLst/>
          </a:prstGeom>
          <a:noFill/>
          <a:ln/>
        </p:spPr>
        <p:txBody>
          <a:bodyPr wrap="square" lIns="0" tIns="0" rIns="0" bIns="0" rtlCol="0" anchor="ctr"/>
          <a:lstStyle/>
          <a:p>
            <a:pPr indent="0" marL="0">
              <a:buNone/>
            </a:pPr>
            <a:r>
              <a:rPr lang="en-US" sz="1300" b="1" dirty="0">
                <a:solidFill>
                  <a:srgbClr val="1B2A4A"/>
                </a:solidFill>
              </a:rPr>
              <a:t>Défi lecture famille</a:t>
            </a:r>
            <a:endParaRPr lang="en-US" sz="1300" dirty="0"/>
          </a:p>
        </p:txBody>
      </p:sp>
      <p:sp>
        <p:nvSpPr>
          <p:cNvPr id="15" name="Text 13"/>
          <p:cNvSpPr/>
          <p:nvPr/>
        </p:nvSpPr>
        <p:spPr>
          <a:xfrm>
            <a:off x="5029200" y="2807208"/>
            <a:ext cx="3840480" cy="594360"/>
          </a:xfrm>
          <a:prstGeom prst="rect">
            <a:avLst/>
          </a:prstGeom>
          <a:noFill/>
          <a:ln/>
        </p:spPr>
        <p:txBody>
          <a:bodyPr wrap="square" lIns="0" tIns="0" rIns="0" bIns="0" rtlCol="0" anchor="ctr"/>
          <a:lstStyle/>
          <a:p>
            <a:pPr indent="0" marL="0">
              <a:buNone/>
            </a:pPr>
            <a:r>
              <a:rPr lang="en-US" sz="1100" dirty="0">
                <a:solidFill>
                  <a:srgbClr val="6B7280"/>
                </a:solidFill>
              </a:rPr>
              <a:t>Lire 10 min par jour pendant 30 jours. Récompense symbolique à la clé (diplôme, livre).</a:t>
            </a:r>
            <a:endParaRPr lang="en-US" sz="1100" dirty="0"/>
          </a:p>
        </p:txBody>
      </p:sp>
      <p:sp>
        <p:nvSpPr>
          <p:cNvPr id="16" name="Shape 14"/>
          <p:cNvSpPr/>
          <p:nvPr/>
        </p:nvSpPr>
        <p:spPr>
          <a:xfrm>
            <a:off x="365760" y="3611880"/>
            <a:ext cx="4251960" cy="117043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7" name="Shape 15"/>
          <p:cNvSpPr/>
          <p:nvPr/>
        </p:nvSpPr>
        <p:spPr>
          <a:xfrm>
            <a:off x="365760" y="3611880"/>
            <a:ext cx="64008" cy="1170432"/>
          </a:xfrm>
          <a:prstGeom prst="rect">
            <a:avLst/>
          </a:prstGeom>
          <a:solidFill>
            <a:srgbClr val="0D7C8C"/>
          </a:solidFill>
          <a:ln w="12700">
            <a:solidFill>
              <a:srgbClr val="0D7C8C"/>
            </a:solidFill>
            <a:prstDash val="solid"/>
          </a:ln>
        </p:spPr>
      </p:sp>
      <p:sp>
        <p:nvSpPr>
          <p:cNvPr id="18" name="Text 16"/>
          <p:cNvSpPr/>
          <p:nvPr/>
        </p:nvSpPr>
        <p:spPr>
          <a:xfrm>
            <a:off x="594360" y="3703320"/>
            <a:ext cx="3840480" cy="347472"/>
          </a:xfrm>
          <a:prstGeom prst="rect">
            <a:avLst/>
          </a:prstGeom>
          <a:noFill/>
          <a:ln/>
        </p:spPr>
        <p:txBody>
          <a:bodyPr wrap="square" lIns="0" tIns="0" rIns="0" bIns="0" rtlCol="0" anchor="ctr"/>
          <a:lstStyle/>
          <a:p>
            <a:pPr indent="0" marL="0">
              <a:buNone/>
            </a:pPr>
            <a:r>
              <a:rPr lang="en-US" sz="1300" b="1" dirty="0">
                <a:solidFill>
                  <a:srgbClr val="1B2A4A"/>
                </a:solidFill>
              </a:rPr>
              <a:t>Guide parent</a:t>
            </a:r>
            <a:endParaRPr lang="en-US" sz="1300" dirty="0"/>
          </a:p>
        </p:txBody>
      </p:sp>
      <p:sp>
        <p:nvSpPr>
          <p:cNvPr id="19" name="Text 17"/>
          <p:cNvSpPr/>
          <p:nvPr/>
        </p:nvSpPr>
        <p:spPr>
          <a:xfrm>
            <a:off x="594360" y="4087368"/>
            <a:ext cx="3840480" cy="594360"/>
          </a:xfrm>
          <a:prstGeom prst="rect">
            <a:avLst/>
          </a:prstGeom>
          <a:noFill/>
          <a:ln/>
        </p:spPr>
        <p:txBody>
          <a:bodyPr wrap="square" lIns="0" tIns="0" rIns="0" bIns="0" rtlCol="0" anchor="ctr"/>
          <a:lstStyle/>
          <a:p>
            <a:pPr indent="0" marL="0">
              <a:buNone/>
            </a:pPr>
            <a:r>
              <a:rPr lang="en-US" sz="1100" dirty="0">
                <a:solidFill>
                  <a:srgbClr val="6B7280"/>
                </a:solidFill>
              </a:rPr>
              <a:t>Fiche conseil : comment écouter lire son enfant sans le décourager ? Erreurs à corriger ou pas ?</a:t>
            </a:r>
            <a:endParaRPr lang="en-US" sz="1100" dirty="0"/>
          </a:p>
        </p:txBody>
      </p:sp>
      <p:sp>
        <p:nvSpPr>
          <p:cNvPr id="20" name="Shape 18"/>
          <p:cNvSpPr/>
          <p:nvPr/>
        </p:nvSpPr>
        <p:spPr>
          <a:xfrm>
            <a:off x="4800600" y="3611880"/>
            <a:ext cx="4251960" cy="117043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1" name="Shape 19"/>
          <p:cNvSpPr/>
          <p:nvPr/>
        </p:nvSpPr>
        <p:spPr>
          <a:xfrm>
            <a:off x="4800600" y="3611880"/>
            <a:ext cx="64008" cy="1170432"/>
          </a:xfrm>
          <a:prstGeom prst="rect">
            <a:avLst/>
          </a:prstGeom>
          <a:solidFill>
            <a:srgbClr val="0D7C8C"/>
          </a:solidFill>
          <a:ln w="12700">
            <a:solidFill>
              <a:srgbClr val="0D7C8C"/>
            </a:solidFill>
            <a:prstDash val="solid"/>
          </a:ln>
        </p:spPr>
      </p:sp>
      <p:sp>
        <p:nvSpPr>
          <p:cNvPr id="22" name="Text 20"/>
          <p:cNvSpPr/>
          <p:nvPr/>
        </p:nvSpPr>
        <p:spPr>
          <a:xfrm>
            <a:off x="5029200" y="3703320"/>
            <a:ext cx="3840480" cy="347472"/>
          </a:xfrm>
          <a:prstGeom prst="rect">
            <a:avLst/>
          </a:prstGeom>
          <a:noFill/>
          <a:ln/>
        </p:spPr>
        <p:txBody>
          <a:bodyPr wrap="square" lIns="0" tIns="0" rIns="0" bIns="0" rtlCol="0" anchor="ctr"/>
          <a:lstStyle/>
          <a:p>
            <a:pPr indent="0" marL="0">
              <a:buNone/>
            </a:pPr>
            <a:r>
              <a:rPr lang="en-US" sz="1300" b="1" dirty="0">
                <a:solidFill>
                  <a:srgbClr val="1B2A4A"/>
                </a:solidFill>
              </a:rPr>
              <a:t>Séance de démonstration</a:t>
            </a:r>
            <a:endParaRPr lang="en-US" sz="1300" dirty="0"/>
          </a:p>
        </p:txBody>
      </p:sp>
      <p:sp>
        <p:nvSpPr>
          <p:cNvPr id="23" name="Text 21"/>
          <p:cNvSpPr/>
          <p:nvPr/>
        </p:nvSpPr>
        <p:spPr>
          <a:xfrm>
            <a:off x="5029200" y="4087368"/>
            <a:ext cx="3840480" cy="594360"/>
          </a:xfrm>
          <a:prstGeom prst="rect">
            <a:avLst/>
          </a:prstGeom>
          <a:noFill/>
          <a:ln/>
        </p:spPr>
        <p:txBody>
          <a:bodyPr wrap="square" lIns="0" tIns="0" rIns="0" bIns="0" rtlCol="0" anchor="ctr"/>
          <a:lstStyle/>
          <a:p>
            <a:pPr indent="0" marL="0">
              <a:buNone/>
            </a:pPr>
            <a:r>
              <a:rPr lang="en-US" sz="1100" dirty="0">
                <a:solidFill>
                  <a:srgbClr val="6B7280"/>
                </a:solidFill>
              </a:rPr>
              <a:t>Inviter les parents à observer un atelier de fluence en classe pour qu'ils reproduisent à la maison.</a:t>
            </a:r>
            <a:endParaRPr lang="en-US" sz="1100" dirty="0"/>
          </a:p>
        </p:txBody>
      </p:sp>
      <p:sp>
        <p:nvSpPr>
          <p:cNvPr id="24" name="Text 22"/>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24 / 45</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D3D1A"/>
          </a:solidFill>
          <a:ln w="12700">
            <a:solidFill>
              <a:srgbClr val="0D3D1A"/>
            </a:solidFill>
            <a:prstDash val="solid"/>
          </a:ln>
        </p:spPr>
      </p:sp>
      <p:sp>
        <p:nvSpPr>
          <p:cNvPr id="3" name="Shape 1"/>
          <p:cNvSpPr/>
          <p:nvPr/>
        </p:nvSpPr>
        <p:spPr>
          <a:xfrm>
            <a:off x="0" y="0"/>
            <a:ext cx="9144000" cy="502920"/>
          </a:xfrm>
          <a:prstGeom prst="rect">
            <a:avLst/>
          </a:prstGeom>
          <a:solidFill>
            <a:srgbClr val="1A7A4A"/>
          </a:solidFill>
          <a:ln w="12700">
            <a:solidFill>
              <a:srgbClr val="1A7A4A"/>
            </a:solidFill>
            <a:prstDash val="solid"/>
          </a:ln>
        </p:spPr>
      </p:sp>
      <p:sp>
        <p:nvSpPr>
          <p:cNvPr id="4" name="Text 2"/>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Ateliers de remédiation &amp; jeux de lecture</a:t>
            </a:r>
            <a:endParaRPr lang="en-US" sz="1100" dirty="0"/>
          </a:p>
        </p:txBody>
      </p:sp>
      <p:sp>
        <p:nvSpPr>
          <p:cNvPr id="5" name="Text 3"/>
          <p:cNvSpPr/>
          <p:nvPr/>
        </p:nvSpPr>
        <p:spPr>
          <a:xfrm>
            <a:off x="457200" y="594360"/>
            <a:ext cx="8229600" cy="594360"/>
          </a:xfrm>
          <a:prstGeom prst="rect">
            <a:avLst/>
          </a:prstGeom>
          <a:noFill/>
          <a:ln/>
        </p:spPr>
        <p:txBody>
          <a:bodyPr wrap="square" rtlCol="0" anchor="ctr"/>
          <a:lstStyle/>
          <a:p>
            <a:pPr indent="0" marL="0">
              <a:buNone/>
            </a:pPr>
            <a:r>
              <a:rPr lang="en-US" sz="2800" b="1" dirty="0">
                <a:solidFill>
                  <a:srgbClr val="FFFFFF"/>
                </a:solidFill>
              </a:rPr>
              <a:t>L'essentiel à retenir</a:t>
            </a:r>
            <a:endParaRPr lang="en-US" sz="2800" dirty="0"/>
          </a:p>
        </p:txBody>
      </p:sp>
      <p:sp>
        <p:nvSpPr>
          <p:cNvPr id="6" name="Shape 4"/>
          <p:cNvSpPr/>
          <p:nvPr/>
        </p:nvSpPr>
        <p:spPr>
          <a:xfrm>
            <a:off x="365760" y="1508760"/>
            <a:ext cx="8412480" cy="713232"/>
          </a:xfrm>
          <a:prstGeom prst="rect">
            <a:avLst/>
          </a:prstGeom>
          <a:solidFill>
            <a:srgbClr val="1A5C2A"/>
          </a:solidFill>
          <a:ln w="12700">
            <a:solidFill>
              <a:srgbClr val="1A5C2A"/>
            </a:solidFill>
            <a:prstDash val="solid"/>
          </a:ln>
        </p:spPr>
      </p:sp>
      <p:pic>
        <p:nvPicPr>
          <p:cNvPr id="7" name="Image 0" descr="preencoded.png">    </p:cNvPr>
          <p:cNvPicPr>
            <a:picLocks noChangeAspect="1"/>
          </p:cNvPicPr>
          <p:nvPr/>
        </p:nvPicPr>
        <p:blipFill>
          <a:blip r:embed="rId1"/>
          <a:stretch>
            <a:fillRect/>
          </a:stretch>
        </p:blipFill>
        <p:spPr>
          <a:xfrm>
            <a:off x="548640" y="1572768"/>
            <a:ext cx="475488" cy="475488"/>
          </a:xfrm>
          <a:prstGeom prst="rect">
            <a:avLst/>
          </a:prstGeom>
        </p:spPr>
      </p:pic>
      <p:sp>
        <p:nvSpPr>
          <p:cNvPr id="8" name="Text 5"/>
          <p:cNvSpPr/>
          <p:nvPr/>
        </p:nvSpPr>
        <p:spPr>
          <a:xfrm>
            <a:off x="1188720" y="1536192"/>
            <a:ext cx="7406640" cy="658368"/>
          </a:xfrm>
          <a:prstGeom prst="rect">
            <a:avLst/>
          </a:prstGeom>
          <a:noFill/>
          <a:ln/>
        </p:spPr>
        <p:txBody>
          <a:bodyPr wrap="square" lIns="0" tIns="0" rIns="0" bIns="0" rtlCol="0" anchor="ctr"/>
          <a:lstStyle/>
          <a:p>
            <a:pPr indent="0" marL="0">
              <a:buNone/>
            </a:pPr>
            <a:r>
              <a:rPr lang="en-US" sz="1300" dirty="0">
                <a:solidFill>
                  <a:srgbClr val="FFFFFF"/>
                </a:solidFill>
              </a:rPr>
              <a:t>Groupes flexibles : adapter l'atelier au profil de chaque lecteur</a:t>
            </a:r>
            <a:endParaRPr lang="en-US" sz="1300" dirty="0"/>
          </a:p>
        </p:txBody>
      </p:sp>
      <p:sp>
        <p:nvSpPr>
          <p:cNvPr id="9" name="Shape 6"/>
          <p:cNvSpPr/>
          <p:nvPr/>
        </p:nvSpPr>
        <p:spPr>
          <a:xfrm>
            <a:off x="365760" y="2331720"/>
            <a:ext cx="8412480" cy="713232"/>
          </a:xfrm>
          <a:prstGeom prst="rect">
            <a:avLst/>
          </a:prstGeom>
          <a:solidFill>
            <a:srgbClr val="1A5C2A"/>
          </a:solidFill>
          <a:ln w="12700">
            <a:solidFill>
              <a:srgbClr val="1A5C2A"/>
            </a:solidFill>
            <a:prstDash val="solid"/>
          </a:ln>
        </p:spPr>
      </p:sp>
      <p:pic>
        <p:nvPicPr>
          <p:cNvPr id="10" name="Image 1" descr="preencoded.png">    </p:cNvPr>
          <p:cNvPicPr>
            <a:picLocks noChangeAspect="1"/>
          </p:cNvPicPr>
          <p:nvPr/>
        </p:nvPicPr>
        <p:blipFill>
          <a:blip r:embed="rId2"/>
          <a:stretch>
            <a:fillRect/>
          </a:stretch>
        </p:blipFill>
        <p:spPr>
          <a:xfrm>
            <a:off x="548640" y="2395728"/>
            <a:ext cx="475488" cy="475488"/>
          </a:xfrm>
          <a:prstGeom prst="rect">
            <a:avLst/>
          </a:prstGeom>
        </p:spPr>
      </p:pic>
      <p:sp>
        <p:nvSpPr>
          <p:cNvPr id="11" name="Text 7"/>
          <p:cNvSpPr/>
          <p:nvPr/>
        </p:nvSpPr>
        <p:spPr>
          <a:xfrm>
            <a:off x="1188720" y="2359152"/>
            <a:ext cx="7406640" cy="658368"/>
          </a:xfrm>
          <a:prstGeom prst="rect">
            <a:avLst/>
          </a:prstGeom>
          <a:noFill/>
          <a:ln/>
        </p:spPr>
        <p:txBody>
          <a:bodyPr wrap="square" lIns="0" tIns="0" rIns="0" bIns="0" rtlCol="0" anchor="ctr"/>
          <a:lstStyle/>
          <a:p>
            <a:pPr indent="0" marL="0">
              <a:buNone/>
            </a:pPr>
            <a:r>
              <a:rPr lang="en-US" sz="1300" dirty="0">
                <a:solidFill>
                  <a:srgbClr val="FFFFFF"/>
                </a:solidFill>
              </a:rPr>
              <a:t>Répétition : lire plusieurs fois le même texte est une stratégie efficace et prouvée</a:t>
            </a:r>
            <a:endParaRPr lang="en-US" sz="1300" dirty="0"/>
          </a:p>
        </p:txBody>
      </p:sp>
      <p:sp>
        <p:nvSpPr>
          <p:cNvPr id="12" name="Shape 8"/>
          <p:cNvSpPr/>
          <p:nvPr/>
        </p:nvSpPr>
        <p:spPr>
          <a:xfrm>
            <a:off x="365760" y="3154680"/>
            <a:ext cx="8412480" cy="713232"/>
          </a:xfrm>
          <a:prstGeom prst="rect">
            <a:avLst/>
          </a:prstGeom>
          <a:solidFill>
            <a:srgbClr val="1A5C2A"/>
          </a:solidFill>
          <a:ln w="12700">
            <a:solidFill>
              <a:srgbClr val="1A5C2A"/>
            </a:solidFill>
            <a:prstDash val="solid"/>
          </a:ln>
        </p:spPr>
      </p:sp>
      <p:pic>
        <p:nvPicPr>
          <p:cNvPr id="13" name="Image 2" descr="preencoded.png">    </p:cNvPr>
          <p:cNvPicPr>
            <a:picLocks noChangeAspect="1"/>
          </p:cNvPicPr>
          <p:nvPr/>
        </p:nvPicPr>
        <p:blipFill>
          <a:blip r:embed="rId3"/>
          <a:stretch>
            <a:fillRect/>
          </a:stretch>
        </p:blipFill>
        <p:spPr>
          <a:xfrm>
            <a:off x="548640" y="3218688"/>
            <a:ext cx="475488" cy="475488"/>
          </a:xfrm>
          <a:prstGeom prst="rect">
            <a:avLst/>
          </a:prstGeom>
        </p:spPr>
      </p:pic>
      <p:sp>
        <p:nvSpPr>
          <p:cNvPr id="14" name="Text 9"/>
          <p:cNvSpPr/>
          <p:nvPr/>
        </p:nvSpPr>
        <p:spPr>
          <a:xfrm>
            <a:off x="1188720" y="3182112"/>
            <a:ext cx="7406640" cy="658368"/>
          </a:xfrm>
          <a:prstGeom prst="rect">
            <a:avLst/>
          </a:prstGeom>
          <a:noFill/>
          <a:ln/>
        </p:spPr>
        <p:txBody>
          <a:bodyPr wrap="square" lIns="0" tIns="0" rIns="0" bIns="0" rtlCol="0" anchor="ctr"/>
          <a:lstStyle/>
          <a:p>
            <a:pPr indent="0" marL="0">
              <a:buNone/>
            </a:pPr>
            <a:r>
              <a:rPr lang="en-US" sz="1300" dirty="0">
                <a:solidFill>
                  <a:srgbClr val="FFFFFF"/>
                </a:solidFill>
              </a:rPr>
              <a:t>Motivation : les jeux et défis entretiennent l'engagement dans la lecture</a:t>
            </a:r>
            <a:endParaRPr lang="en-US" sz="1300" dirty="0"/>
          </a:p>
        </p:txBody>
      </p:sp>
      <p:sp>
        <p:nvSpPr>
          <p:cNvPr id="15" name="Shape 10"/>
          <p:cNvSpPr/>
          <p:nvPr/>
        </p:nvSpPr>
        <p:spPr>
          <a:xfrm>
            <a:off x="365760" y="3977640"/>
            <a:ext cx="8412480" cy="713232"/>
          </a:xfrm>
          <a:prstGeom prst="rect">
            <a:avLst/>
          </a:prstGeom>
          <a:solidFill>
            <a:srgbClr val="1A5C2A"/>
          </a:solidFill>
          <a:ln w="12700">
            <a:solidFill>
              <a:srgbClr val="1A5C2A"/>
            </a:solidFill>
            <a:prstDash val="solid"/>
          </a:ln>
        </p:spPr>
      </p:sp>
      <p:pic>
        <p:nvPicPr>
          <p:cNvPr id="16" name="Image 3" descr="preencoded.png">    </p:cNvPr>
          <p:cNvPicPr>
            <a:picLocks noChangeAspect="1"/>
          </p:cNvPicPr>
          <p:nvPr/>
        </p:nvPicPr>
        <p:blipFill>
          <a:blip r:embed="rId4"/>
          <a:stretch>
            <a:fillRect/>
          </a:stretch>
        </p:blipFill>
        <p:spPr>
          <a:xfrm>
            <a:off x="548640" y="4041648"/>
            <a:ext cx="475488" cy="475488"/>
          </a:xfrm>
          <a:prstGeom prst="rect">
            <a:avLst/>
          </a:prstGeom>
        </p:spPr>
      </p:pic>
      <p:sp>
        <p:nvSpPr>
          <p:cNvPr id="17" name="Text 11"/>
          <p:cNvSpPr/>
          <p:nvPr/>
        </p:nvSpPr>
        <p:spPr>
          <a:xfrm>
            <a:off x="1188720" y="4005072"/>
            <a:ext cx="7406640" cy="658368"/>
          </a:xfrm>
          <a:prstGeom prst="rect">
            <a:avLst/>
          </a:prstGeom>
          <a:noFill/>
          <a:ln/>
        </p:spPr>
        <p:txBody>
          <a:bodyPr wrap="square" lIns="0" tIns="0" rIns="0" bIns="0" rtlCol="0" anchor="ctr"/>
          <a:lstStyle/>
          <a:p>
            <a:pPr indent="0" marL="0">
              <a:buNone/>
            </a:pPr>
            <a:r>
              <a:rPr lang="en-US" sz="1300" dirty="0">
                <a:solidFill>
                  <a:srgbClr val="FFFFFF"/>
                </a:solidFill>
              </a:rPr>
              <a:t>Automatisation : l'objectif final est que le décodage devienne inconscient</a:t>
            </a:r>
            <a:endParaRPr lang="en-US" sz="1300" dirty="0"/>
          </a:p>
        </p:txBody>
      </p:sp>
      <p:sp>
        <p:nvSpPr>
          <p:cNvPr id="18" name="Text 12"/>
          <p:cNvSpPr/>
          <p:nvPr/>
        </p:nvSpPr>
        <p:spPr>
          <a:xfrm>
            <a:off x="457200" y="4736592"/>
            <a:ext cx="8229600" cy="292608"/>
          </a:xfrm>
          <a:prstGeom prst="rect">
            <a:avLst/>
          </a:prstGeom>
          <a:noFill/>
          <a:ln/>
        </p:spPr>
        <p:txBody>
          <a:bodyPr wrap="square" rtlCol="0" anchor="ctr"/>
          <a:lstStyle/>
          <a:p>
            <a:pPr algn="ctr" indent="0" marL="0">
              <a:buNone/>
            </a:pPr>
            <a:r>
              <a:rPr lang="en-US" sz="1100" i="1" dirty="0">
                <a:solidFill>
                  <a:srgbClr val="E8A020"/>
                </a:solidFill>
              </a:rPr>
              <a:t>« La fluence s'enseigne. Elle ne vient pas naturellement pour tous. »</a:t>
            </a:r>
            <a:endParaRPr lang="en-US" sz="1100" dirty="0"/>
          </a:p>
        </p:txBody>
      </p:sp>
      <p:sp>
        <p:nvSpPr>
          <p:cNvPr id="19" name="Text 13"/>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25 / 45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5B2D8E"/>
          </a:solidFill>
          <a:ln w="12700">
            <a:solidFill>
              <a:srgbClr val="5B2D8E"/>
            </a:solidFill>
            <a:prstDash val="solid"/>
          </a:ln>
        </p:spPr>
      </p:sp>
      <p:sp>
        <p:nvSpPr>
          <p:cNvPr id="3" name="Shape 1"/>
          <p:cNvSpPr/>
          <p:nvPr/>
        </p:nvSpPr>
        <p:spPr>
          <a:xfrm>
            <a:off x="0" y="0"/>
            <a:ext cx="9144000" cy="5143500"/>
          </a:xfrm>
          <a:prstGeom prst="rect">
            <a:avLst/>
          </a:prstGeom>
          <a:solidFill>
            <a:srgbClr val="000000"/>
          </a:solidFill>
          <a:ln w="12700">
            <a:solidFill>
              <a:srgbClr val="000000"/>
            </a:solidFill>
            <a:prstDash val="solid"/>
          </a:ln>
        </p:spPr>
      </p:sp>
      <p:sp>
        <p:nvSpPr>
          <p:cNvPr id="4" name="Shape 2"/>
          <p:cNvSpPr/>
          <p:nvPr/>
        </p:nvSpPr>
        <p:spPr>
          <a:xfrm>
            <a:off x="0" y="0"/>
            <a:ext cx="457200" cy="5143500"/>
          </a:xfrm>
          <a:prstGeom prst="rect">
            <a:avLst/>
          </a:prstGeom>
          <a:solidFill>
            <a:srgbClr val="E8A020"/>
          </a:solidFill>
          <a:ln w="12700">
            <a:solidFill>
              <a:srgbClr val="E8A020"/>
            </a:solidFill>
            <a:prstDash val="solid"/>
          </a:ln>
        </p:spPr>
      </p:sp>
      <p:sp>
        <p:nvSpPr>
          <p:cNvPr id="5" name="Text 3"/>
          <p:cNvSpPr/>
          <p:nvPr/>
        </p:nvSpPr>
        <p:spPr>
          <a:xfrm>
            <a:off x="548640" y="457200"/>
            <a:ext cx="7315200" cy="1645920"/>
          </a:xfrm>
          <a:prstGeom prst="rect">
            <a:avLst/>
          </a:prstGeom>
          <a:noFill/>
          <a:ln/>
        </p:spPr>
        <p:txBody>
          <a:bodyPr wrap="square" rtlCol="0" anchor="ctr"/>
          <a:lstStyle/>
          <a:p>
            <a:pPr indent="0" marL="0">
              <a:buNone/>
            </a:pPr>
            <a:r>
              <a:rPr lang="en-US" sz="11000" b="1" dirty="0">
                <a:solidFill>
                  <a:srgbClr val="000000"/>
                </a:solidFill>
              </a:rPr>
              <a:t>04</a:t>
            </a:r>
            <a:endParaRPr lang="en-US" sz="11000" dirty="0"/>
          </a:p>
        </p:txBody>
      </p:sp>
      <p:sp>
        <p:nvSpPr>
          <p:cNvPr id="6" name="Text 4"/>
          <p:cNvSpPr/>
          <p:nvPr/>
        </p:nvSpPr>
        <p:spPr>
          <a:xfrm>
            <a:off x="640080" y="1371600"/>
            <a:ext cx="7772400" cy="2103120"/>
          </a:xfrm>
          <a:prstGeom prst="rect">
            <a:avLst/>
          </a:prstGeom>
          <a:noFill/>
          <a:ln/>
        </p:spPr>
        <p:txBody>
          <a:bodyPr wrap="square" rtlCol="0" anchor="ctr"/>
          <a:lstStyle/>
          <a:p>
            <a:pPr indent="0" marL="0">
              <a:buNone/>
            </a:pPr>
            <a:r>
              <a:rPr lang="en-US" sz="3600" b="1" dirty="0">
                <a:solidFill>
                  <a:srgbClr val="FFFFFF"/>
                </a:solidFill>
              </a:rPr>
              <a:t>Module spécifique</a:t>
            </a:r>
            <a:endParaRPr lang="en-US" sz="3600" dirty="0"/>
          </a:p>
          <a:p>
            <a:pPr indent="0" marL="0">
              <a:buNone/>
            </a:pPr>
            <a:r>
              <a:rPr lang="en-US" sz="3600" b="1" dirty="0">
                <a:solidFill>
                  <a:srgbClr val="FFFFFF"/>
                </a:solidFill>
              </a:rPr>
              <a:t>Analyse de</a:t>
            </a:r>
            <a:endParaRPr lang="en-US" sz="3600" dirty="0"/>
          </a:p>
          <a:p>
            <a:pPr indent="0" marL="0">
              <a:buNone/>
            </a:pPr>
            <a:r>
              <a:rPr lang="en-US" sz="3600" b="1" dirty="0">
                <a:solidFill>
                  <a:srgbClr val="FFFFFF"/>
                </a:solidFill>
              </a:rPr>
              <a:t>l'image fixe</a:t>
            </a:r>
            <a:endParaRPr lang="en-US" sz="3600" dirty="0"/>
          </a:p>
        </p:txBody>
      </p:sp>
      <p:sp>
        <p:nvSpPr>
          <p:cNvPr id="7" name="Text 5"/>
          <p:cNvSpPr/>
          <p:nvPr/>
        </p:nvSpPr>
        <p:spPr>
          <a:xfrm>
            <a:off x="640080" y="3520440"/>
            <a:ext cx="6400800" cy="365760"/>
          </a:xfrm>
          <a:prstGeom prst="rect">
            <a:avLst/>
          </a:prstGeom>
          <a:noFill/>
          <a:ln/>
        </p:spPr>
        <p:txBody>
          <a:bodyPr wrap="square" rtlCol="0" anchor="ctr"/>
          <a:lstStyle/>
          <a:p>
            <a:pPr indent="0" marL="0">
              <a:buNone/>
            </a:pPr>
            <a:r>
              <a:rPr lang="en-US" sz="1300" dirty="0">
                <a:solidFill>
                  <a:srgbClr val="E8A020"/>
                </a:solidFill>
              </a:rPr>
              <a:t>Cadrage · Lumière · Sens  |  Slides 26 — 35</a:t>
            </a:r>
            <a:endParaRPr lang="en-US" sz="1300" dirty="0"/>
          </a:p>
        </p:txBody>
      </p:sp>
      <p:pic>
        <p:nvPicPr>
          <p:cNvPr id="8" name="Image 0" descr="preencoded.png">    </p:cNvPr>
          <p:cNvPicPr>
            <a:picLocks noChangeAspect="1"/>
          </p:cNvPicPr>
          <p:nvPr/>
        </p:nvPicPr>
        <p:blipFill>
          <a:blip r:embed="rId1"/>
          <a:stretch>
            <a:fillRect/>
          </a:stretch>
        </p:blipFill>
        <p:spPr>
          <a:xfrm>
            <a:off x="6858000" y="2560320"/>
            <a:ext cx="1371600" cy="1371600"/>
          </a:xfrm>
          <a:prstGeom prst="rect">
            <a:avLst/>
          </a:prstGeom>
        </p:spPr>
      </p:pic>
      <p:sp>
        <p:nvSpPr>
          <p:cNvPr id="9" name="Text 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26 / 45</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Pourquoi enseigner la lecture d'image ?</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L'image comme texte à décoder</a:t>
            </a:r>
            <a:endParaRPr lang="en-US" sz="1500" dirty="0"/>
          </a:p>
        </p:txBody>
      </p:sp>
      <p:sp>
        <p:nvSpPr>
          <p:cNvPr id="6" name="Shape 4"/>
          <p:cNvSpPr/>
          <p:nvPr/>
        </p:nvSpPr>
        <p:spPr>
          <a:xfrm>
            <a:off x="365760" y="1874520"/>
            <a:ext cx="2651760" cy="2944368"/>
          </a:xfrm>
          <a:prstGeom prst="rect">
            <a:avLst/>
          </a:prstGeom>
          <a:solidFill>
            <a:srgbClr val="5B2D8E"/>
          </a:solidFill>
          <a:ln w="12700">
            <a:solidFill>
              <a:srgbClr val="5B2D8E"/>
            </a:solidFill>
            <a:prstDash val="solid"/>
          </a:ln>
          <a:effectLst>
            <a:outerShdw sx="100000" sy="100000" kx="0" ky="0" algn="bl" rotWithShape="0" blurRad="101600" dist="38100" dir="8100000">
              <a:srgbClr val="000000">
                <a:alpha val="12000"/>
              </a:srgbClr>
            </a:outerShdw>
          </a:effectLst>
        </p:spPr>
      </p:sp>
      <p:pic>
        <p:nvPicPr>
          <p:cNvPr id="7" name="Image 0" descr="preencoded.png">    </p:cNvPr>
          <p:cNvPicPr>
            <a:picLocks noChangeAspect="1"/>
          </p:cNvPicPr>
          <p:nvPr/>
        </p:nvPicPr>
        <p:blipFill>
          <a:blip r:embed="rId1"/>
          <a:stretch>
            <a:fillRect/>
          </a:stretch>
        </p:blipFill>
        <p:spPr>
          <a:xfrm>
            <a:off x="1371600" y="1993392"/>
            <a:ext cx="640080" cy="640080"/>
          </a:xfrm>
          <a:prstGeom prst="rect">
            <a:avLst/>
          </a:prstGeom>
        </p:spPr>
      </p:pic>
      <p:sp>
        <p:nvSpPr>
          <p:cNvPr id="8" name="Text 5"/>
          <p:cNvSpPr/>
          <p:nvPr/>
        </p:nvSpPr>
        <p:spPr>
          <a:xfrm>
            <a:off x="457200" y="2743200"/>
            <a:ext cx="2468880" cy="411480"/>
          </a:xfrm>
          <a:prstGeom prst="rect">
            <a:avLst/>
          </a:prstGeom>
          <a:noFill/>
          <a:ln/>
        </p:spPr>
        <p:txBody>
          <a:bodyPr wrap="square" lIns="0" tIns="0" rIns="0" bIns="0" rtlCol="0" anchor="ctr"/>
          <a:lstStyle/>
          <a:p>
            <a:pPr algn="ctr" indent="0" marL="0">
              <a:buNone/>
            </a:pPr>
            <a:r>
              <a:rPr lang="en-US" sz="1400" b="1" dirty="0">
                <a:solidFill>
                  <a:srgbClr val="FFFFFF"/>
                </a:solidFill>
              </a:rPr>
              <a:t>Omniprésence</a:t>
            </a:r>
            <a:endParaRPr lang="en-US" sz="1400" dirty="0"/>
          </a:p>
        </p:txBody>
      </p:sp>
      <p:sp>
        <p:nvSpPr>
          <p:cNvPr id="9" name="Text 6"/>
          <p:cNvSpPr/>
          <p:nvPr/>
        </p:nvSpPr>
        <p:spPr>
          <a:xfrm>
            <a:off x="502920" y="3218688"/>
            <a:ext cx="2377440" cy="1371600"/>
          </a:xfrm>
          <a:prstGeom prst="rect">
            <a:avLst/>
          </a:prstGeom>
          <a:noFill/>
          <a:ln/>
        </p:spPr>
        <p:txBody>
          <a:bodyPr wrap="square" lIns="0" tIns="0" rIns="0" bIns="0" rtlCol="0" anchor="ctr"/>
          <a:lstStyle/>
          <a:p>
            <a:pPr algn="ctr" indent="0" marL="0">
              <a:buNone/>
            </a:pPr>
            <a:r>
              <a:rPr lang="en-US" sz="1100" dirty="0">
                <a:solidFill>
                  <a:srgbClr val="FFFFFF"/>
                </a:solidFill>
              </a:rPr>
              <a:t>L'élève baigne dans un environnement saturé d'images (publicités, médias, réseaux).</a:t>
            </a:r>
            <a:endParaRPr lang="en-US" sz="1100" dirty="0"/>
          </a:p>
        </p:txBody>
      </p:sp>
      <p:sp>
        <p:nvSpPr>
          <p:cNvPr id="10" name="Shape 7"/>
          <p:cNvSpPr/>
          <p:nvPr/>
        </p:nvSpPr>
        <p:spPr>
          <a:xfrm>
            <a:off x="3200400" y="1874520"/>
            <a:ext cx="2651760" cy="2944368"/>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11" name="Image 1" descr="preencoded.png">    </p:cNvPr>
          <p:cNvPicPr>
            <a:picLocks noChangeAspect="1"/>
          </p:cNvPicPr>
          <p:nvPr/>
        </p:nvPicPr>
        <p:blipFill>
          <a:blip r:embed="rId2"/>
          <a:stretch>
            <a:fillRect/>
          </a:stretch>
        </p:blipFill>
        <p:spPr>
          <a:xfrm>
            <a:off x="4206240" y="1993392"/>
            <a:ext cx="640080" cy="640080"/>
          </a:xfrm>
          <a:prstGeom prst="rect">
            <a:avLst/>
          </a:prstGeom>
        </p:spPr>
      </p:pic>
      <p:sp>
        <p:nvSpPr>
          <p:cNvPr id="12" name="Text 8"/>
          <p:cNvSpPr/>
          <p:nvPr/>
        </p:nvSpPr>
        <p:spPr>
          <a:xfrm>
            <a:off x="3291840" y="2743200"/>
            <a:ext cx="2468880" cy="411480"/>
          </a:xfrm>
          <a:prstGeom prst="rect">
            <a:avLst/>
          </a:prstGeom>
          <a:noFill/>
          <a:ln/>
        </p:spPr>
        <p:txBody>
          <a:bodyPr wrap="square" lIns="0" tIns="0" rIns="0" bIns="0" rtlCol="0" anchor="ctr"/>
          <a:lstStyle/>
          <a:p>
            <a:pPr algn="ctr" indent="0" marL="0">
              <a:buNone/>
            </a:pPr>
            <a:r>
              <a:rPr lang="en-US" sz="1400" b="1" dirty="0">
                <a:solidFill>
                  <a:srgbClr val="FFFFFF"/>
                </a:solidFill>
              </a:rPr>
              <a:t>Littératie visuelle</a:t>
            </a:r>
            <a:endParaRPr lang="en-US" sz="1400" dirty="0"/>
          </a:p>
        </p:txBody>
      </p:sp>
      <p:sp>
        <p:nvSpPr>
          <p:cNvPr id="13" name="Text 9"/>
          <p:cNvSpPr/>
          <p:nvPr/>
        </p:nvSpPr>
        <p:spPr>
          <a:xfrm>
            <a:off x="3337560" y="3218688"/>
            <a:ext cx="2377440" cy="1371600"/>
          </a:xfrm>
          <a:prstGeom prst="rect">
            <a:avLst/>
          </a:prstGeom>
          <a:noFill/>
          <a:ln/>
        </p:spPr>
        <p:txBody>
          <a:bodyPr wrap="square" lIns="0" tIns="0" rIns="0" bIns="0" rtlCol="0" anchor="ctr"/>
          <a:lstStyle/>
          <a:p>
            <a:pPr algn="ctr" indent="0" marL="0">
              <a:buNone/>
            </a:pPr>
            <a:r>
              <a:rPr lang="en-US" sz="1100" dirty="0">
                <a:solidFill>
                  <a:srgbClr val="FFFFFF"/>
                </a:solidFill>
              </a:rPr>
              <a:t>Lire une image mobilise des compétences cognitives proches de celles de la lecture textuelle.</a:t>
            </a:r>
            <a:endParaRPr lang="en-US" sz="1100" dirty="0"/>
          </a:p>
        </p:txBody>
      </p:sp>
      <p:sp>
        <p:nvSpPr>
          <p:cNvPr id="14" name="Shape 10"/>
          <p:cNvSpPr/>
          <p:nvPr/>
        </p:nvSpPr>
        <p:spPr>
          <a:xfrm>
            <a:off x="6035040" y="1874520"/>
            <a:ext cx="2651760" cy="2944368"/>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5" name="Image 2" descr="preencoded.png">    </p:cNvPr>
          <p:cNvPicPr>
            <a:picLocks noChangeAspect="1"/>
          </p:cNvPicPr>
          <p:nvPr/>
        </p:nvPicPr>
        <p:blipFill>
          <a:blip r:embed="rId3"/>
          <a:stretch>
            <a:fillRect/>
          </a:stretch>
        </p:blipFill>
        <p:spPr>
          <a:xfrm>
            <a:off x="7040880" y="1993392"/>
            <a:ext cx="640080" cy="640080"/>
          </a:xfrm>
          <a:prstGeom prst="rect">
            <a:avLst/>
          </a:prstGeom>
        </p:spPr>
      </p:pic>
      <p:sp>
        <p:nvSpPr>
          <p:cNvPr id="16" name="Text 11"/>
          <p:cNvSpPr/>
          <p:nvPr/>
        </p:nvSpPr>
        <p:spPr>
          <a:xfrm>
            <a:off x="6126480" y="2743200"/>
            <a:ext cx="2468880" cy="411480"/>
          </a:xfrm>
          <a:prstGeom prst="rect">
            <a:avLst/>
          </a:prstGeom>
          <a:noFill/>
          <a:ln/>
        </p:spPr>
        <p:txBody>
          <a:bodyPr wrap="square" lIns="0" tIns="0" rIns="0" bIns="0" rtlCol="0" anchor="ctr"/>
          <a:lstStyle/>
          <a:p>
            <a:pPr algn="ctr" indent="0" marL="0">
              <a:buNone/>
            </a:pPr>
            <a:r>
              <a:rPr lang="en-US" sz="1400" b="1" dirty="0">
                <a:solidFill>
                  <a:srgbClr val="FFFFFF"/>
                </a:solidFill>
              </a:rPr>
              <a:t>Passerelle vers le texte</a:t>
            </a:r>
            <a:endParaRPr lang="en-US" sz="1400" dirty="0"/>
          </a:p>
        </p:txBody>
      </p:sp>
      <p:sp>
        <p:nvSpPr>
          <p:cNvPr id="17" name="Text 12"/>
          <p:cNvSpPr/>
          <p:nvPr/>
        </p:nvSpPr>
        <p:spPr>
          <a:xfrm>
            <a:off x="6172200" y="3218688"/>
            <a:ext cx="2377440" cy="1371600"/>
          </a:xfrm>
          <a:prstGeom prst="rect">
            <a:avLst/>
          </a:prstGeom>
          <a:noFill/>
          <a:ln/>
        </p:spPr>
        <p:txBody>
          <a:bodyPr wrap="square" lIns="0" tIns="0" rIns="0" bIns="0" rtlCol="0" anchor="ctr"/>
          <a:lstStyle/>
          <a:p>
            <a:pPr algn="ctr" indent="0" marL="0">
              <a:buNone/>
            </a:pPr>
            <a:r>
              <a:rPr lang="en-US" sz="1100" dirty="0">
                <a:solidFill>
                  <a:srgbClr val="FFFFFF"/>
                </a:solidFill>
              </a:rPr>
              <a:t>L'image prépare, illustre ou contredit le texte : elle anticipe et enrichit la compréhension.</a:t>
            </a:r>
            <a:endParaRPr lang="en-US" sz="1100" dirty="0"/>
          </a:p>
        </p:txBody>
      </p:sp>
      <p:sp>
        <p:nvSpPr>
          <p:cNvPr id="18" name="Text 13"/>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27 / 45</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3 niveaux de lecture de l'image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De la description à l'interprétation</a:t>
            </a:r>
            <a:endParaRPr lang="en-US" sz="1500" dirty="0"/>
          </a:p>
        </p:txBody>
      </p:sp>
      <p:sp>
        <p:nvSpPr>
          <p:cNvPr id="6" name="Shape 4"/>
          <p:cNvSpPr/>
          <p:nvPr/>
        </p:nvSpPr>
        <p:spPr>
          <a:xfrm>
            <a:off x="365760" y="1737360"/>
            <a:ext cx="2697480" cy="3200400"/>
          </a:xfrm>
          <a:prstGeom prst="rect">
            <a:avLst/>
          </a:prstGeom>
          <a:solidFill>
            <a:srgbClr val="FAFBFC"/>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37360"/>
            <a:ext cx="2697480" cy="731520"/>
          </a:xfrm>
          <a:prstGeom prst="rect">
            <a:avLst/>
          </a:prstGeom>
          <a:solidFill>
            <a:srgbClr val="5B2D8E"/>
          </a:solidFill>
          <a:ln w="12700">
            <a:solidFill>
              <a:srgbClr val="5B2D8E"/>
            </a:solidFill>
            <a:prstDash val="solid"/>
          </a:ln>
        </p:spPr>
      </p:sp>
      <p:sp>
        <p:nvSpPr>
          <p:cNvPr id="8" name="Text 6"/>
          <p:cNvSpPr/>
          <p:nvPr/>
        </p:nvSpPr>
        <p:spPr>
          <a:xfrm>
            <a:off x="365760" y="1764792"/>
            <a:ext cx="2697480" cy="274320"/>
          </a:xfrm>
          <a:prstGeom prst="rect">
            <a:avLst/>
          </a:prstGeom>
          <a:noFill/>
          <a:ln/>
        </p:spPr>
        <p:txBody>
          <a:bodyPr wrap="square" lIns="0" tIns="0" rIns="0" bIns="0" rtlCol="0" anchor="ctr"/>
          <a:lstStyle/>
          <a:p>
            <a:pPr algn="ctr" indent="0" marL="0">
              <a:buNone/>
            </a:pPr>
            <a:r>
              <a:rPr lang="en-US" sz="1000" b="1" dirty="0">
                <a:solidFill>
                  <a:srgbClr val="000000"/>
                </a:solidFill>
              </a:rPr>
              <a:t>Niveau 1</a:t>
            </a:r>
            <a:endParaRPr lang="en-US" sz="1000" dirty="0"/>
          </a:p>
        </p:txBody>
      </p:sp>
      <p:sp>
        <p:nvSpPr>
          <p:cNvPr id="9" name="Text 7"/>
          <p:cNvSpPr/>
          <p:nvPr/>
        </p:nvSpPr>
        <p:spPr>
          <a:xfrm>
            <a:off x="365760" y="1993392"/>
            <a:ext cx="2697480" cy="347472"/>
          </a:xfrm>
          <a:prstGeom prst="rect">
            <a:avLst/>
          </a:prstGeom>
          <a:noFill/>
          <a:ln/>
        </p:spPr>
        <p:txBody>
          <a:bodyPr wrap="square" lIns="0" tIns="0" rIns="0" bIns="0" rtlCol="0" anchor="ctr"/>
          <a:lstStyle/>
          <a:p>
            <a:pPr algn="ctr" indent="0" marL="0">
              <a:buNone/>
            </a:pPr>
            <a:r>
              <a:rPr lang="en-US" sz="1400" b="1" dirty="0">
                <a:solidFill>
                  <a:srgbClr val="FFFFFF"/>
                </a:solidFill>
              </a:rPr>
              <a:t>Description</a:t>
            </a:r>
            <a:endParaRPr lang="en-US" sz="1400" dirty="0"/>
          </a:p>
        </p:txBody>
      </p:sp>
      <p:sp>
        <p:nvSpPr>
          <p:cNvPr id="10" name="Text 8"/>
          <p:cNvSpPr/>
          <p:nvPr/>
        </p:nvSpPr>
        <p:spPr>
          <a:xfrm>
            <a:off x="457200" y="2514600"/>
            <a:ext cx="2514600" cy="274320"/>
          </a:xfrm>
          <a:prstGeom prst="rect">
            <a:avLst/>
          </a:prstGeom>
          <a:noFill/>
          <a:ln/>
        </p:spPr>
        <p:txBody>
          <a:bodyPr wrap="square" lIns="0" tIns="0" rIns="0" bIns="0" rtlCol="0" anchor="ctr"/>
          <a:lstStyle/>
          <a:p>
            <a:pPr algn="ctr" indent="0" marL="0">
              <a:buNone/>
            </a:pPr>
            <a:r>
              <a:rPr lang="en-US" sz="1000" i="1" dirty="0">
                <a:solidFill>
                  <a:srgbClr val="6B7280"/>
                </a:solidFill>
              </a:rPr>
              <a:t>Niveau dénotatif</a:t>
            </a:r>
            <a:endParaRPr lang="en-US" sz="1000" dirty="0"/>
          </a:p>
        </p:txBody>
      </p:sp>
      <p:sp>
        <p:nvSpPr>
          <p:cNvPr id="11" name="Text 9"/>
          <p:cNvSpPr/>
          <p:nvPr/>
        </p:nvSpPr>
        <p:spPr>
          <a:xfrm>
            <a:off x="548640" y="2880360"/>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Que vois-je ?</a:t>
            </a:r>
            <a:endParaRPr lang="en-US" sz="1100" dirty="0"/>
          </a:p>
        </p:txBody>
      </p:sp>
      <p:sp>
        <p:nvSpPr>
          <p:cNvPr id="12" name="Text 10"/>
          <p:cNvSpPr/>
          <p:nvPr/>
        </p:nvSpPr>
        <p:spPr>
          <a:xfrm>
            <a:off x="548640" y="3447288"/>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Identifier les éléments : personnages, objets, lieu, couleurs</a:t>
            </a:r>
            <a:endParaRPr lang="en-US" sz="1100" dirty="0"/>
          </a:p>
        </p:txBody>
      </p:sp>
      <p:sp>
        <p:nvSpPr>
          <p:cNvPr id="13" name="Text 11"/>
          <p:cNvSpPr/>
          <p:nvPr/>
        </p:nvSpPr>
        <p:spPr>
          <a:xfrm>
            <a:off x="548640" y="4014216"/>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Répondre sans interpréter</a:t>
            </a:r>
            <a:endParaRPr lang="en-US" sz="1100" dirty="0"/>
          </a:p>
        </p:txBody>
      </p:sp>
      <p:sp>
        <p:nvSpPr>
          <p:cNvPr id="14" name="Shape 12"/>
          <p:cNvSpPr/>
          <p:nvPr/>
        </p:nvSpPr>
        <p:spPr>
          <a:xfrm>
            <a:off x="3246120" y="1737360"/>
            <a:ext cx="2697480" cy="3200400"/>
          </a:xfrm>
          <a:prstGeom prst="rect">
            <a:avLst/>
          </a:prstGeom>
          <a:solidFill>
            <a:srgbClr val="FAFBFC"/>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5" name="Shape 13"/>
          <p:cNvSpPr/>
          <p:nvPr/>
        </p:nvSpPr>
        <p:spPr>
          <a:xfrm>
            <a:off x="3246120" y="1737360"/>
            <a:ext cx="2697480" cy="731520"/>
          </a:xfrm>
          <a:prstGeom prst="rect">
            <a:avLst/>
          </a:prstGeom>
          <a:solidFill>
            <a:srgbClr val="0D7C8C"/>
          </a:solidFill>
          <a:ln w="12700">
            <a:solidFill>
              <a:srgbClr val="0D7C8C"/>
            </a:solidFill>
            <a:prstDash val="solid"/>
          </a:ln>
        </p:spPr>
      </p:sp>
      <p:sp>
        <p:nvSpPr>
          <p:cNvPr id="16" name="Text 14"/>
          <p:cNvSpPr/>
          <p:nvPr/>
        </p:nvSpPr>
        <p:spPr>
          <a:xfrm>
            <a:off x="3246120" y="1764792"/>
            <a:ext cx="2697480" cy="274320"/>
          </a:xfrm>
          <a:prstGeom prst="rect">
            <a:avLst/>
          </a:prstGeom>
          <a:noFill/>
          <a:ln/>
        </p:spPr>
        <p:txBody>
          <a:bodyPr wrap="square" lIns="0" tIns="0" rIns="0" bIns="0" rtlCol="0" anchor="ctr"/>
          <a:lstStyle/>
          <a:p>
            <a:pPr algn="ctr" indent="0" marL="0">
              <a:buNone/>
            </a:pPr>
            <a:r>
              <a:rPr lang="en-US" sz="1000" b="1" dirty="0">
                <a:solidFill>
                  <a:srgbClr val="000000"/>
                </a:solidFill>
              </a:rPr>
              <a:t>Niveau 2</a:t>
            </a:r>
            <a:endParaRPr lang="en-US" sz="1000" dirty="0"/>
          </a:p>
        </p:txBody>
      </p:sp>
      <p:sp>
        <p:nvSpPr>
          <p:cNvPr id="17" name="Text 15"/>
          <p:cNvSpPr/>
          <p:nvPr/>
        </p:nvSpPr>
        <p:spPr>
          <a:xfrm>
            <a:off x="3246120" y="1993392"/>
            <a:ext cx="2697480" cy="347472"/>
          </a:xfrm>
          <a:prstGeom prst="rect">
            <a:avLst/>
          </a:prstGeom>
          <a:noFill/>
          <a:ln/>
        </p:spPr>
        <p:txBody>
          <a:bodyPr wrap="square" lIns="0" tIns="0" rIns="0" bIns="0" rtlCol="0" anchor="ctr"/>
          <a:lstStyle/>
          <a:p>
            <a:pPr algn="ctr" indent="0" marL="0">
              <a:buNone/>
            </a:pPr>
            <a:r>
              <a:rPr lang="en-US" sz="1400" b="1" dirty="0">
                <a:solidFill>
                  <a:srgbClr val="FFFFFF"/>
                </a:solidFill>
              </a:rPr>
              <a:t>Interprétation</a:t>
            </a:r>
            <a:endParaRPr lang="en-US" sz="1400" dirty="0"/>
          </a:p>
        </p:txBody>
      </p:sp>
      <p:sp>
        <p:nvSpPr>
          <p:cNvPr id="18" name="Text 16"/>
          <p:cNvSpPr/>
          <p:nvPr/>
        </p:nvSpPr>
        <p:spPr>
          <a:xfrm>
            <a:off x="3337560" y="2514600"/>
            <a:ext cx="2514600" cy="274320"/>
          </a:xfrm>
          <a:prstGeom prst="rect">
            <a:avLst/>
          </a:prstGeom>
          <a:noFill/>
          <a:ln/>
        </p:spPr>
        <p:txBody>
          <a:bodyPr wrap="square" lIns="0" tIns="0" rIns="0" bIns="0" rtlCol="0" anchor="ctr"/>
          <a:lstStyle/>
          <a:p>
            <a:pPr algn="ctr" indent="0" marL="0">
              <a:buNone/>
            </a:pPr>
            <a:r>
              <a:rPr lang="en-US" sz="1000" i="1" dirty="0">
                <a:solidFill>
                  <a:srgbClr val="6B7280"/>
                </a:solidFill>
              </a:rPr>
              <a:t>Niveau connotatif</a:t>
            </a:r>
            <a:endParaRPr lang="en-US" sz="1000" dirty="0"/>
          </a:p>
        </p:txBody>
      </p:sp>
      <p:sp>
        <p:nvSpPr>
          <p:cNvPr id="19" name="Text 17"/>
          <p:cNvSpPr/>
          <p:nvPr/>
        </p:nvSpPr>
        <p:spPr>
          <a:xfrm>
            <a:off x="3429000" y="2880360"/>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Que signifie ce que je vois ?</a:t>
            </a:r>
            <a:endParaRPr lang="en-US" sz="1100" dirty="0"/>
          </a:p>
        </p:txBody>
      </p:sp>
      <p:sp>
        <p:nvSpPr>
          <p:cNvPr id="20" name="Text 18"/>
          <p:cNvSpPr/>
          <p:nvPr/>
        </p:nvSpPr>
        <p:spPr>
          <a:xfrm>
            <a:off x="3429000" y="3447288"/>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Dégager les relations entre les éléments</a:t>
            </a:r>
            <a:endParaRPr lang="en-US" sz="1100" dirty="0"/>
          </a:p>
        </p:txBody>
      </p:sp>
      <p:sp>
        <p:nvSpPr>
          <p:cNvPr id="21" name="Text 19"/>
          <p:cNvSpPr/>
          <p:nvPr/>
        </p:nvSpPr>
        <p:spPr>
          <a:xfrm>
            <a:off x="3429000" y="4014216"/>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Identifier l'émotion, l'ambiance</a:t>
            </a:r>
            <a:endParaRPr lang="en-US" sz="1100" dirty="0"/>
          </a:p>
        </p:txBody>
      </p:sp>
      <p:sp>
        <p:nvSpPr>
          <p:cNvPr id="22" name="Shape 20"/>
          <p:cNvSpPr/>
          <p:nvPr/>
        </p:nvSpPr>
        <p:spPr>
          <a:xfrm>
            <a:off x="6126480" y="1737360"/>
            <a:ext cx="2697480" cy="3200400"/>
          </a:xfrm>
          <a:prstGeom prst="rect">
            <a:avLst/>
          </a:prstGeom>
          <a:solidFill>
            <a:srgbClr val="FAFBFC"/>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3" name="Shape 21"/>
          <p:cNvSpPr/>
          <p:nvPr/>
        </p:nvSpPr>
        <p:spPr>
          <a:xfrm>
            <a:off x="6126480" y="1737360"/>
            <a:ext cx="2697480" cy="731520"/>
          </a:xfrm>
          <a:prstGeom prst="rect">
            <a:avLst/>
          </a:prstGeom>
          <a:solidFill>
            <a:srgbClr val="1B2A4A"/>
          </a:solidFill>
          <a:ln w="12700">
            <a:solidFill>
              <a:srgbClr val="1B2A4A"/>
            </a:solidFill>
            <a:prstDash val="solid"/>
          </a:ln>
        </p:spPr>
      </p:sp>
      <p:sp>
        <p:nvSpPr>
          <p:cNvPr id="24" name="Text 22"/>
          <p:cNvSpPr/>
          <p:nvPr/>
        </p:nvSpPr>
        <p:spPr>
          <a:xfrm>
            <a:off x="6126480" y="1764792"/>
            <a:ext cx="2697480" cy="274320"/>
          </a:xfrm>
          <a:prstGeom prst="rect">
            <a:avLst/>
          </a:prstGeom>
          <a:noFill/>
          <a:ln/>
        </p:spPr>
        <p:txBody>
          <a:bodyPr wrap="square" lIns="0" tIns="0" rIns="0" bIns="0" rtlCol="0" anchor="ctr"/>
          <a:lstStyle/>
          <a:p>
            <a:pPr algn="ctr" indent="0" marL="0">
              <a:buNone/>
            </a:pPr>
            <a:r>
              <a:rPr lang="en-US" sz="1000" b="1" dirty="0">
                <a:solidFill>
                  <a:srgbClr val="000000"/>
                </a:solidFill>
              </a:rPr>
              <a:t>Niveau 3</a:t>
            </a:r>
            <a:endParaRPr lang="en-US" sz="1000" dirty="0"/>
          </a:p>
        </p:txBody>
      </p:sp>
      <p:sp>
        <p:nvSpPr>
          <p:cNvPr id="25" name="Text 23"/>
          <p:cNvSpPr/>
          <p:nvPr/>
        </p:nvSpPr>
        <p:spPr>
          <a:xfrm>
            <a:off x="6126480" y="1993392"/>
            <a:ext cx="2697480" cy="347472"/>
          </a:xfrm>
          <a:prstGeom prst="rect">
            <a:avLst/>
          </a:prstGeom>
          <a:noFill/>
          <a:ln/>
        </p:spPr>
        <p:txBody>
          <a:bodyPr wrap="square" lIns="0" tIns="0" rIns="0" bIns="0" rtlCol="0" anchor="ctr"/>
          <a:lstStyle/>
          <a:p>
            <a:pPr algn="ctr" indent="0" marL="0">
              <a:buNone/>
            </a:pPr>
            <a:r>
              <a:rPr lang="en-US" sz="1400" b="1" dirty="0">
                <a:solidFill>
                  <a:srgbClr val="FFFFFF"/>
                </a:solidFill>
              </a:rPr>
              <a:t>Mise en relation</a:t>
            </a:r>
            <a:endParaRPr lang="en-US" sz="1400" dirty="0"/>
          </a:p>
        </p:txBody>
      </p:sp>
      <p:sp>
        <p:nvSpPr>
          <p:cNvPr id="26" name="Text 24"/>
          <p:cNvSpPr/>
          <p:nvPr/>
        </p:nvSpPr>
        <p:spPr>
          <a:xfrm>
            <a:off x="6217920" y="2514600"/>
            <a:ext cx="2514600" cy="274320"/>
          </a:xfrm>
          <a:prstGeom prst="rect">
            <a:avLst/>
          </a:prstGeom>
          <a:noFill/>
          <a:ln/>
        </p:spPr>
        <p:txBody>
          <a:bodyPr wrap="square" lIns="0" tIns="0" rIns="0" bIns="0" rtlCol="0" anchor="ctr"/>
          <a:lstStyle/>
          <a:p>
            <a:pPr algn="ctr" indent="0" marL="0">
              <a:buNone/>
            </a:pPr>
            <a:r>
              <a:rPr lang="en-US" sz="1000" i="1" dirty="0">
                <a:solidFill>
                  <a:srgbClr val="6B7280"/>
                </a:solidFill>
              </a:rPr>
              <a:t>Niveau symbolique / culturel</a:t>
            </a:r>
            <a:endParaRPr lang="en-US" sz="1000" dirty="0"/>
          </a:p>
        </p:txBody>
      </p:sp>
      <p:sp>
        <p:nvSpPr>
          <p:cNvPr id="27" name="Text 25"/>
          <p:cNvSpPr/>
          <p:nvPr/>
        </p:nvSpPr>
        <p:spPr>
          <a:xfrm>
            <a:off x="6309360" y="2880360"/>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Que voulait dire le créateur ?</a:t>
            </a:r>
            <a:endParaRPr lang="en-US" sz="1100" dirty="0"/>
          </a:p>
        </p:txBody>
      </p:sp>
      <p:sp>
        <p:nvSpPr>
          <p:cNvPr id="28" name="Text 26"/>
          <p:cNvSpPr/>
          <p:nvPr/>
        </p:nvSpPr>
        <p:spPr>
          <a:xfrm>
            <a:off x="6309360" y="3447288"/>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Références culturelles, intertextualité</a:t>
            </a:r>
            <a:endParaRPr lang="en-US" sz="1100" dirty="0"/>
          </a:p>
        </p:txBody>
      </p:sp>
      <p:sp>
        <p:nvSpPr>
          <p:cNvPr id="29" name="Text 27"/>
          <p:cNvSpPr/>
          <p:nvPr/>
        </p:nvSpPr>
        <p:spPr>
          <a:xfrm>
            <a:off x="6309360" y="4014216"/>
            <a:ext cx="2377440" cy="502920"/>
          </a:xfrm>
          <a:prstGeom prst="rect">
            <a:avLst/>
          </a:prstGeom>
          <a:noFill/>
          <a:ln/>
        </p:spPr>
        <p:txBody>
          <a:bodyPr wrap="square" rtlCol="0" anchor="ctr"/>
          <a:lstStyle/>
          <a:p>
            <a:pPr marL="342900" indent="-342900">
              <a:buSzPct val="100000"/>
              <a:buChar char="•"/>
            </a:pPr>
            <a:r>
              <a:rPr lang="en-US" sz="1100" dirty="0">
                <a:solidFill>
                  <a:srgbClr val="1B2A4A"/>
                </a:solidFill>
              </a:rPr>
              <a:t>Jugement critique argumenté</a:t>
            </a:r>
            <a:endParaRPr lang="en-US" sz="1100" dirty="0"/>
          </a:p>
        </p:txBody>
      </p:sp>
      <p:sp>
        <p:nvSpPr>
          <p:cNvPr id="30" name="Text 28"/>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28 / 45</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Le cadrage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Choisir ce qu'on montre et comment</a:t>
            </a:r>
            <a:endParaRPr lang="en-US" sz="1500" dirty="0"/>
          </a:p>
        </p:txBody>
      </p:sp>
      <p:sp>
        <p:nvSpPr>
          <p:cNvPr id="6" name="Shape 4"/>
          <p:cNvSpPr/>
          <p:nvPr/>
        </p:nvSpPr>
        <p:spPr>
          <a:xfrm>
            <a:off x="365760" y="1719072"/>
            <a:ext cx="8412480" cy="576072"/>
          </a:xfrm>
          <a:prstGeom prst="rect">
            <a:avLst/>
          </a:prstGeom>
          <a:solidFill>
            <a:srgbClr val="FFFFFF"/>
          </a:solidFill>
          <a:ln w="12700">
            <a:solidFill>
              <a:srgbClr val="E8ECF0"/>
            </a:solidFill>
            <a:prstDash val="solid"/>
          </a:ln>
        </p:spPr>
      </p:sp>
      <p:sp>
        <p:nvSpPr>
          <p:cNvPr id="7" name="Shape 5"/>
          <p:cNvSpPr/>
          <p:nvPr/>
        </p:nvSpPr>
        <p:spPr>
          <a:xfrm>
            <a:off x="365760" y="1719072"/>
            <a:ext cx="73152" cy="576072"/>
          </a:xfrm>
          <a:prstGeom prst="rect">
            <a:avLst/>
          </a:prstGeom>
          <a:solidFill>
            <a:srgbClr val="5B2D8E"/>
          </a:solidFill>
          <a:ln w="12700">
            <a:solidFill>
              <a:srgbClr val="5B2D8E"/>
            </a:solidFill>
            <a:prstDash val="solid"/>
          </a:ln>
        </p:spPr>
      </p:sp>
      <p:sp>
        <p:nvSpPr>
          <p:cNvPr id="8" name="Text 6"/>
          <p:cNvSpPr/>
          <p:nvPr/>
        </p:nvSpPr>
        <p:spPr>
          <a:xfrm>
            <a:off x="594360" y="1719072"/>
            <a:ext cx="2011680" cy="576072"/>
          </a:xfrm>
          <a:prstGeom prst="rect">
            <a:avLst/>
          </a:prstGeom>
          <a:noFill/>
          <a:ln/>
        </p:spPr>
        <p:txBody>
          <a:bodyPr wrap="square" lIns="0" tIns="0" rIns="0" bIns="0" rtlCol="0" anchor="ctr"/>
          <a:lstStyle/>
          <a:p>
            <a:pPr indent="0" marL="0">
              <a:buNone/>
            </a:pPr>
            <a:r>
              <a:rPr lang="en-US" sz="1200" b="1" dirty="0">
                <a:solidFill>
                  <a:srgbClr val="5B2D8E"/>
                </a:solidFill>
              </a:rPr>
              <a:t>Plan général</a:t>
            </a:r>
            <a:endParaRPr lang="en-US" sz="1200" dirty="0"/>
          </a:p>
        </p:txBody>
      </p:sp>
      <p:sp>
        <p:nvSpPr>
          <p:cNvPr id="9" name="Text 7"/>
          <p:cNvSpPr/>
          <p:nvPr/>
        </p:nvSpPr>
        <p:spPr>
          <a:xfrm>
            <a:off x="2651760" y="1719072"/>
            <a:ext cx="3474720" cy="576072"/>
          </a:xfrm>
          <a:prstGeom prst="rect">
            <a:avLst/>
          </a:prstGeom>
          <a:noFill/>
          <a:ln/>
        </p:spPr>
        <p:txBody>
          <a:bodyPr wrap="square" lIns="0" tIns="0" rIns="0" bIns="0" rtlCol="0" anchor="ctr"/>
          <a:lstStyle/>
          <a:p>
            <a:pPr indent="0" marL="0">
              <a:buNone/>
            </a:pPr>
            <a:r>
              <a:rPr lang="en-US" sz="1100" dirty="0">
                <a:solidFill>
                  <a:srgbClr val="1B2A4A"/>
                </a:solidFill>
              </a:rPr>
              <a:t>Montre le contexte, le décor. L'humain est petit ou absent.</a:t>
            </a:r>
            <a:endParaRPr lang="en-US" sz="1100" dirty="0"/>
          </a:p>
        </p:txBody>
      </p:sp>
      <p:sp>
        <p:nvSpPr>
          <p:cNvPr id="10" name="Text 8"/>
          <p:cNvSpPr/>
          <p:nvPr/>
        </p:nvSpPr>
        <p:spPr>
          <a:xfrm>
            <a:off x="6172200" y="1719072"/>
            <a:ext cx="2514600" cy="576072"/>
          </a:xfrm>
          <a:prstGeom prst="rect">
            <a:avLst/>
          </a:prstGeom>
          <a:noFill/>
          <a:ln/>
        </p:spPr>
        <p:txBody>
          <a:bodyPr wrap="square" lIns="0" tIns="0" rIns="0" bIns="0" rtlCol="0" anchor="ctr"/>
          <a:lstStyle/>
          <a:p>
            <a:pPr indent="0" marL="0">
              <a:buNone/>
            </a:pPr>
            <a:r>
              <a:rPr lang="en-US" sz="1000" i="1" dirty="0">
                <a:solidFill>
                  <a:srgbClr val="6B7280"/>
                </a:solidFill>
              </a:rPr>
              <a:t>Sentiment d'isolement, grandeur du lieu</a:t>
            </a:r>
            <a:endParaRPr lang="en-US" sz="1000" dirty="0"/>
          </a:p>
        </p:txBody>
      </p:sp>
      <p:sp>
        <p:nvSpPr>
          <p:cNvPr id="11" name="Shape 9"/>
          <p:cNvSpPr/>
          <p:nvPr/>
        </p:nvSpPr>
        <p:spPr>
          <a:xfrm>
            <a:off x="365760" y="2359152"/>
            <a:ext cx="8412480" cy="576072"/>
          </a:xfrm>
          <a:prstGeom prst="rect">
            <a:avLst/>
          </a:prstGeom>
          <a:solidFill>
            <a:srgbClr val="F0EDF8"/>
          </a:solidFill>
          <a:ln w="12700">
            <a:solidFill>
              <a:srgbClr val="E8ECF0"/>
            </a:solidFill>
            <a:prstDash val="solid"/>
          </a:ln>
        </p:spPr>
      </p:sp>
      <p:sp>
        <p:nvSpPr>
          <p:cNvPr id="12" name="Shape 10"/>
          <p:cNvSpPr/>
          <p:nvPr/>
        </p:nvSpPr>
        <p:spPr>
          <a:xfrm>
            <a:off x="365760" y="2359152"/>
            <a:ext cx="73152" cy="576072"/>
          </a:xfrm>
          <a:prstGeom prst="rect">
            <a:avLst/>
          </a:prstGeom>
          <a:solidFill>
            <a:srgbClr val="5B2D8E"/>
          </a:solidFill>
          <a:ln w="12700">
            <a:solidFill>
              <a:srgbClr val="5B2D8E"/>
            </a:solidFill>
            <a:prstDash val="solid"/>
          </a:ln>
        </p:spPr>
      </p:sp>
      <p:sp>
        <p:nvSpPr>
          <p:cNvPr id="13" name="Text 11"/>
          <p:cNvSpPr/>
          <p:nvPr/>
        </p:nvSpPr>
        <p:spPr>
          <a:xfrm>
            <a:off x="594360" y="2359152"/>
            <a:ext cx="2011680" cy="576072"/>
          </a:xfrm>
          <a:prstGeom prst="rect">
            <a:avLst/>
          </a:prstGeom>
          <a:noFill/>
          <a:ln/>
        </p:spPr>
        <p:txBody>
          <a:bodyPr wrap="square" lIns="0" tIns="0" rIns="0" bIns="0" rtlCol="0" anchor="ctr"/>
          <a:lstStyle/>
          <a:p>
            <a:pPr indent="0" marL="0">
              <a:buNone/>
            </a:pPr>
            <a:r>
              <a:rPr lang="en-US" sz="1200" b="1" dirty="0">
                <a:solidFill>
                  <a:srgbClr val="5B2D8E"/>
                </a:solidFill>
              </a:rPr>
              <a:t>Plan d'ensemble</a:t>
            </a:r>
            <a:endParaRPr lang="en-US" sz="1200" dirty="0"/>
          </a:p>
        </p:txBody>
      </p:sp>
      <p:sp>
        <p:nvSpPr>
          <p:cNvPr id="14" name="Text 12"/>
          <p:cNvSpPr/>
          <p:nvPr/>
        </p:nvSpPr>
        <p:spPr>
          <a:xfrm>
            <a:off x="2651760" y="2359152"/>
            <a:ext cx="3474720" cy="576072"/>
          </a:xfrm>
          <a:prstGeom prst="rect">
            <a:avLst/>
          </a:prstGeom>
          <a:noFill/>
          <a:ln/>
        </p:spPr>
        <p:txBody>
          <a:bodyPr wrap="square" lIns="0" tIns="0" rIns="0" bIns="0" rtlCol="0" anchor="ctr"/>
          <a:lstStyle/>
          <a:p>
            <a:pPr indent="0" marL="0">
              <a:buNone/>
            </a:pPr>
            <a:r>
              <a:rPr lang="en-US" sz="1100" dirty="0">
                <a:solidFill>
                  <a:srgbClr val="1B2A4A"/>
                </a:solidFill>
              </a:rPr>
              <a:t>Personnage visible de la tête aux pieds dans son environnement.</a:t>
            </a:r>
            <a:endParaRPr lang="en-US" sz="1100" dirty="0"/>
          </a:p>
        </p:txBody>
      </p:sp>
      <p:sp>
        <p:nvSpPr>
          <p:cNvPr id="15" name="Text 13"/>
          <p:cNvSpPr/>
          <p:nvPr/>
        </p:nvSpPr>
        <p:spPr>
          <a:xfrm>
            <a:off x="6172200" y="2359152"/>
            <a:ext cx="2514600" cy="576072"/>
          </a:xfrm>
          <a:prstGeom prst="rect">
            <a:avLst/>
          </a:prstGeom>
          <a:noFill/>
          <a:ln/>
        </p:spPr>
        <p:txBody>
          <a:bodyPr wrap="square" lIns="0" tIns="0" rIns="0" bIns="0" rtlCol="0" anchor="ctr"/>
          <a:lstStyle/>
          <a:p>
            <a:pPr indent="0" marL="0">
              <a:buNone/>
            </a:pPr>
            <a:r>
              <a:rPr lang="en-US" sz="1000" i="1" dirty="0">
                <a:solidFill>
                  <a:srgbClr val="6B7280"/>
                </a:solidFill>
              </a:rPr>
              <a:t>Situation le personnage dans l'espace</a:t>
            </a:r>
            <a:endParaRPr lang="en-US" sz="1000" dirty="0"/>
          </a:p>
        </p:txBody>
      </p:sp>
      <p:sp>
        <p:nvSpPr>
          <p:cNvPr id="16" name="Shape 14"/>
          <p:cNvSpPr/>
          <p:nvPr/>
        </p:nvSpPr>
        <p:spPr>
          <a:xfrm>
            <a:off x="365760" y="2999232"/>
            <a:ext cx="8412480" cy="576072"/>
          </a:xfrm>
          <a:prstGeom prst="rect">
            <a:avLst/>
          </a:prstGeom>
          <a:solidFill>
            <a:srgbClr val="FFFFFF"/>
          </a:solidFill>
          <a:ln w="12700">
            <a:solidFill>
              <a:srgbClr val="E8ECF0"/>
            </a:solidFill>
            <a:prstDash val="solid"/>
          </a:ln>
        </p:spPr>
      </p:sp>
      <p:sp>
        <p:nvSpPr>
          <p:cNvPr id="17" name="Shape 15"/>
          <p:cNvSpPr/>
          <p:nvPr/>
        </p:nvSpPr>
        <p:spPr>
          <a:xfrm>
            <a:off x="365760" y="2999232"/>
            <a:ext cx="73152" cy="576072"/>
          </a:xfrm>
          <a:prstGeom prst="rect">
            <a:avLst/>
          </a:prstGeom>
          <a:solidFill>
            <a:srgbClr val="5B2D8E"/>
          </a:solidFill>
          <a:ln w="12700">
            <a:solidFill>
              <a:srgbClr val="5B2D8E"/>
            </a:solidFill>
            <a:prstDash val="solid"/>
          </a:ln>
        </p:spPr>
      </p:sp>
      <p:sp>
        <p:nvSpPr>
          <p:cNvPr id="18" name="Text 16"/>
          <p:cNvSpPr/>
          <p:nvPr/>
        </p:nvSpPr>
        <p:spPr>
          <a:xfrm>
            <a:off x="594360" y="2999232"/>
            <a:ext cx="2011680" cy="576072"/>
          </a:xfrm>
          <a:prstGeom prst="rect">
            <a:avLst/>
          </a:prstGeom>
          <a:noFill/>
          <a:ln/>
        </p:spPr>
        <p:txBody>
          <a:bodyPr wrap="square" lIns="0" tIns="0" rIns="0" bIns="0" rtlCol="0" anchor="ctr"/>
          <a:lstStyle/>
          <a:p>
            <a:pPr indent="0" marL="0">
              <a:buNone/>
            </a:pPr>
            <a:r>
              <a:rPr lang="en-US" sz="1200" b="1" dirty="0">
                <a:solidFill>
                  <a:srgbClr val="5B2D8E"/>
                </a:solidFill>
              </a:rPr>
              <a:t>Plan moyen</a:t>
            </a:r>
            <a:endParaRPr lang="en-US" sz="1200" dirty="0"/>
          </a:p>
        </p:txBody>
      </p:sp>
      <p:sp>
        <p:nvSpPr>
          <p:cNvPr id="19" name="Text 17"/>
          <p:cNvSpPr/>
          <p:nvPr/>
        </p:nvSpPr>
        <p:spPr>
          <a:xfrm>
            <a:off x="2651760" y="2999232"/>
            <a:ext cx="3474720" cy="576072"/>
          </a:xfrm>
          <a:prstGeom prst="rect">
            <a:avLst/>
          </a:prstGeom>
          <a:noFill/>
          <a:ln/>
        </p:spPr>
        <p:txBody>
          <a:bodyPr wrap="square" lIns="0" tIns="0" rIns="0" bIns="0" rtlCol="0" anchor="ctr"/>
          <a:lstStyle/>
          <a:p>
            <a:pPr indent="0" marL="0">
              <a:buNone/>
            </a:pPr>
            <a:r>
              <a:rPr lang="en-US" sz="1100" dirty="0">
                <a:solidFill>
                  <a:srgbClr val="1B2A4A"/>
                </a:solidFill>
              </a:rPr>
              <a:t>Personnage visible mi-corps ou plein pied, contexte réduit.</a:t>
            </a:r>
            <a:endParaRPr lang="en-US" sz="1100" dirty="0"/>
          </a:p>
        </p:txBody>
      </p:sp>
      <p:sp>
        <p:nvSpPr>
          <p:cNvPr id="20" name="Text 18"/>
          <p:cNvSpPr/>
          <p:nvPr/>
        </p:nvSpPr>
        <p:spPr>
          <a:xfrm>
            <a:off x="6172200" y="2999232"/>
            <a:ext cx="2514600" cy="576072"/>
          </a:xfrm>
          <a:prstGeom prst="rect">
            <a:avLst/>
          </a:prstGeom>
          <a:noFill/>
          <a:ln/>
        </p:spPr>
        <p:txBody>
          <a:bodyPr wrap="square" lIns="0" tIns="0" rIns="0" bIns="0" rtlCol="0" anchor="ctr"/>
          <a:lstStyle/>
          <a:p>
            <a:pPr indent="0" marL="0">
              <a:buNone/>
            </a:pPr>
            <a:r>
              <a:rPr lang="en-US" sz="1000" i="1" dirty="0">
                <a:solidFill>
                  <a:srgbClr val="6B7280"/>
                </a:solidFill>
              </a:rPr>
              <a:t>Action, interaction entre personnages</a:t>
            </a:r>
            <a:endParaRPr lang="en-US" sz="1000" dirty="0"/>
          </a:p>
        </p:txBody>
      </p:sp>
      <p:sp>
        <p:nvSpPr>
          <p:cNvPr id="21" name="Shape 19"/>
          <p:cNvSpPr/>
          <p:nvPr/>
        </p:nvSpPr>
        <p:spPr>
          <a:xfrm>
            <a:off x="365760" y="3639312"/>
            <a:ext cx="8412480" cy="576072"/>
          </a:xfrm>
          <a:prstGeom prst="rect">
            <a:avLst/>
          </a:prstGeom>
          <a:solidFill>
            <a:srgbClr val="F0EDF8"/>
          </a:solidFill>
          <a:ln w="12700">
            <a:solidFill>
              <a:srgbClr val="E8ECF0"/>
            </a:solidFill>
            <a:prstDash val="solid"/>
          </a:ln>
        </p:spPr>
      </p:sp>
      <p:sp>
        <p:nvSpPr>
          <p:cNvPr id="22" name="Shape 20"/>
          <p:cNvSpPr/>
          <p:nvPr/>
        </p:nvSpPr>
        <p:spPr>
          <a:xfrm>
            <a:off x="365760" y="3639312"/>
            <a:ext cx="73152" cy="576072"/>
          </a:xfrm>
          <a:prstGeom prst="rect">
            <a:avLst/>
          </a:prstGeom>
          <a:solidFill>
            <a:srgbClr val="5B2D8E"/>
          </a:solidFill>
          <a:ln w="12700">
            <a:solidFill>
              <a:srgbClr val="5B2D8E"/>
            </a:solidFill>
            <a:prstDash val="solid"/>
          </a:ln>
        </p:spPr>
      </p:sp>
      <p:sp>
        <p:nvSpPr>
          <p:cNvPr id="23" name="Text 21"/>
          <p:cNvSpPr/>
          <p:nvPr/>
        </p:nvSpPr>
        <p:spPr>
          <a:xfrm>
            <a:off x="594360" y="3639312"/>
            <a:ext cx="2011680" cy="576072"/>
          </a:xfrm>
          <a:prstGeom prst="rect">
            <a:avLst/>
          </a:prstGeom>
          <a:noFill/>
          <a:ln/>
        </p:spPr>
        <p:txBody>
          <a:bodyPr wrap="square" lIns="0" tIns="0" rIns="0" bIns="0" rtlCol="0" anchor="ctr"/>
          <a:lstStyle/>
          <a:p>
            <a:pPr indent="0" marL="0">
              <a:buNone/>
            </a:pPr>
            <a:r>
              <a:rPr lang="en-US" sz="1200" b="1" dirty="0">
                <a:solidFill>
                  <a:srgbClr val="5B2D8E"/>
                </a:solidFill>
              </a:rPr>
              <a:t>Plan rapproché</a:t>
            </a:r>
            <a:endParaRPr lang="en-US" sz="1200" dirty="0"/>
          </a:p>
        </p:txBody>
      </p:sp>
      <p:sp>
        <p:nvSpPr>
          <p:cNvPr id="24" name="Text 22"/>
          <p:cNvSpPr/>
          <p:nvPr/>
        </p:nvSpPr>
        <p:spPr>
          <a:xfrm>
            <a:off x="2651760" y="3639312"/>
            <a:ext cx="3474720" cy="576072"/>
          </a:xfrm>
          <a:prstGeom prst="rect">
            <a:avLst/>
          </a:prstGeom>
          <a:noFill/>
          <a:ln/>
        </p:spPr>
        <p:txBody>
          <a:bodyPr wrap="square" lIns="0" tIns="0" rIns="0" bIns="0" rtlCol="0" anchor="ctr"/>
          <a:lstStyle/>
          <a:p>
            <a:pPr indent="0" marL="0">
              <a:buNone/>
            </a:pPr>
            <a:r>
              <a:rPr lang="en-US" sz="1100" dirty="0">
                <a:solidFill>
                  <a:srgbClr val="1B2A4A"/>
                </a:solidFill>
              </a:rPr>
              <a:t>Cadrage sur le buste ou le visage.</a:t>
            </a:r>
            <a:endParaRPr lang="en-US" sz="1100" dirty="0"/>
          </a:p>
        </p:txBody>
      </p:sp>
      <p:sp>
        <p:nvSpPr>
          <p:cNvPr id="25" name="Text 23"/>
          <p:cNvSpPr/>
          <p:nvPr/>
        </p:nvSpPr>
        <p:spPr>
          <a:xfrm>
            <a:off x="6172200" y="3639312"/>
            <a:ext cx="2514600" cy="576072"/>
          </a:xfrm>
          <a:prstGeom prst="rect">
            <a:avLst/>
          </a:prstGeom>
          <a:noFill/>
          <a:ln/>
        </p:spPr>
        <p:txBody>
          <a:bodyPr wrap="square" lIns="0" tIns="0" rIns="0" bIns="0" rtlCol="0" anchor="ctr"/>
          <a:lstStyle/>
          <a:p>
            <a:pPr indent="0" marL="0">
              <a:buNone/>
            </a:pPr>
            <a:r>
              <a:rPr lang="en-US" sz="1000" i="1" dirty="0">
                <a:solidFill>
                  <a:srgbClr val="6B7280"/>
                </a:solidFill>
              </a:rPr>
              <a:t>Émotion, relation intime avec le spectateur</a:t>
            </a:r>
            <a:endParaRPr lang="en-US" sz="1000" dirty="0"/>
          </a:p>
        </p:txBody>
      </p:sp>
      <p:sp>
        <p:nvSpPr>
          <p:cNvPr id="26" name="Shape 24"/>
          <p:cNvSpPr/>
          <p:nvPr/>
        </p:nvSpPr>
        <p:spPr>
          <a:xfrm>
            <a:off x="365760" y="4279392"/>
            <a:ext cx="8412480" cy="576072"/>
          </a:xfrm>
          <a:prstGeom prst="rect">
            <a:avLst/>
          </a:prstGeom>
          <a:solidFill>
            <a:srgbClr val="FFFFFF"/>
          </a:solidFill>
          <a:ln w="12700">
            <a:solidFill>
              <a:srgbClr val="E8ECF0"/>
            </a:solidFill>
            <a:prstDash val="solid"/>
          </a:ln>
        </p:spPr>
      </p:sp>
      <p:sp>
        <p:nvSpPr>
          <p:cNvPr id="27" name="Shape 25"/>
          <p:cNvSpPr/>
          <p:nvPr/>
        </p:nvSpPr>
        <p:spPr>
          <a:xfrm>
            <a:off x="365760" y="4279392"/>
            <a:ext cx="73152" cy="576072"/>
          </a:xfrm>
          <a:prstGeom prst="rect">
            <a:avLst/>
          </a:prstGeom>
          <a:solidFill>
            <a:srgbClr val="5B2D8E"/>
          </a:solidFill>
          <a:ln w="12700">
            <a:solidFill>
              <a:srgbClr val="5B2D8E"/>
            </a:solidFill>
            <a:prstDash val="solid"/>
          </a:ln>
        </p:spPr>
      </p:sp>
      <p:sp>
        <p:nvSpPr>
          <p:cNvPr id="28" name="Text 26"/>
          <p:cNvSpPr/>
          <p:nvPr/>
        </p:nvSpPr>
        <p:spPr>
          <a:xfrm>
            <a:off x="594360" y="4279392"/>
            <a:ext cx="2011680" cy="576072"/>
          </a:xfrm>
          <a:prstGeom prst="rect">
            <a:avLst/>
          </a:prstGeom>
          <a:noFill/>
          <a:ln/>
        </p:spPr>
        <p:txBody>
          <a:bodyPr wrap="square" lIns="0" tIns="0" rIns="0" bIns="0" rtlCol="0" anchor="ctr"/>
          <a:lstStyle/>
          <a:p>
            <a:pPr indent="0" marL="0">
              <a:buNone/>
            </a:pPr>
            <a:r>
              <a:rPr lang="en-US" sz="1200" b="1" dirty="0">
                <a:solidFill>
                  <a:srgbClr val="5B2D8E"/>
                </a:solidFill>
              </a:rPr>
              <a:t>Gros plan</a:t>
            </a:r>
            <a:endParaRPr lang="en-US" sz="1200" dirty="0"/>
          </a:p>
        </p:txBody>
      </p:sp>
      <p:sp>
        <p:nvSpPr>
          <p:cNvPr id="29" name="Text 27"/>
          <p:cNvSpPr/>
          <p:nvPr/>
        </p:nvSpPr>
        <p:spPr>
          <a:xfrm>
            <a:off x="2651760" y="4279392"/>
            <a:ext cx="3474720" cy="576072"/>
          </a:xfrm>
          <a:prstGeom prst="rect">
            <a:avLst/>
          </a:prstGeom>
          <a:noFill/>
          <a:ln/>
        </p:spPr>
        <p:txBody>
          <a:bodyPr wrap="square" lIns="0" tIns="0" rIns="0" bIns="0" rtlCol="0" anchor="ctr"/>
          <a:lstStyle/>
          <a:p>
            <a:pPr indent="0" marL="0">
              <a:buNone/>
            </a:pPr>
            <a:r>
              <a:rPr lang="en-US" sz="1100" dirty="0">
                <a:solidFill>
                  <a:srgbClr val="1B2A4A"/>
                </a:solidFill>
              </a:rPr>
              <a:t>Un seul élément : un œil, une main, un objet.</a:t>
            </a:r>
            <a:endParaRPr lang="en-US" sz="1100" dirty="0"/>
          </a:p>
        </p:txBody>
      </p:sp>
      <p:sp>
        <p:nvSpPr>
          <p:cNvPr id="30" name="Text 28"/>
          <p:cNvSpPr/>
          <p:nvPr/>
        </p:nvSpPr>
        <p:spPr>
          <a:xfrm>
            <a:off x="6172200" y="4279392"/>
            <a:ext cx="2514600" cy="576072"/>
          </a:xfrm>
          <a:prstGeom prst="rect">
            <a:avLst/>
          </a:prstGeom>
          <a:noFill/>
          <a:ln/>
        </p:spPr>
        <p:txBody>
          <a:bodyPr wrap="square" lIns="0" tIns="0" rIns="0" bIns="0" rtlCol="0" anchor="ctr"/>
          <a:lstStyle/>
          <a:p>
            <a:pPr indent="0" marL="0">
              <a:buNone/>
            </a:pPr>
            <a:r>
              <a:rPr lang="en-US" sz="1000" i="1" dirty="0">
                <a:solidFill>
                  <a:srgbClr val="6B7280"/>
                </a:solidFill>
              </a:rPr>
              <a:t>Tension, focalisation, symbolisme fort</a:t>
            </a:r>
            <a:endParaRPr lang="en-US" sz="1000" dirty="0"/>
          </a:p>
        </p:txBody>
      </p:sp>
      <p:sp>
        <p:nvSpPr>
          <p:cNvPr id="31" name="Shape 29"/>
          <p:cNvSpPr/>
          <p:nvPr/>
        </p:nvSpPr>
        <p:spPr>
          <a:xfrm>
            <a:off x="365760" y="1664208"/>
            <a:ext cx="8412480" cy="54864"/>
          </a:xfrm>
          <a:prstGeom prst="rect">
            <a:avLst/>
          </a:prstGeom>
          <a:solidFill>
            <a:srgbClr val="5B2D8E"/>
          </a:solidFill>
          <a:ln w="12700">
            <a:solidFill>
              <a:srgbClr val="5B2D8E"/>
            </a:solidFill>
            <a:prstDash val="solid"/>
          </a:ln>
        </p:spPr>
      </p:sp>
      <p:sp>
        <p:nvSpPr>
          <p:cNvPr id="32" name="Text 30"/>
          <p:cNvSpPr/>
          <p:nvPr/>
        </p:nvSpPr>
        <p:spPr>
          <a:xfrm>
            <a:off x="594360" y="1664208"/>
            <a:ext cx="2011680" cy="0"/>
          </a:xfrm>
          <a:prstGeom prst="rect">
            <a:avLst/>
          </a:prstGeom>
          <a:noFill/>
          <a:ln/>
        </p:spPr>
        <p:txBody>
          <a:bodyPr wrap="square" rtlCol="0" anchor="ctr"/>
          <a:lstStyle/>
          <a:p>
            <a:pPr indent="0" marL="0">
              <a:buNone/>
            </a:pPr>
            <a:r>
              <a:rPr lang="en-US" dirty="0">
                <a:solidFill>
                  <a:srgbClr val="5B2D8E"/>
                </a:solidFill>
              </a:rPr>
              <a:t>Type de plan</a:t>
            </a:r>
            <a:endParaRPr lang="en-US" dirty="0"/>
          </a:p>
        </p:txBody>
      </p:sp>
      <p:sp>
        <p:nvSpPr>
          <p:cNvPr id="33" name="Text 31"/>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29 / 45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Introduction — Pourquoi la fluence ?</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Plan de la formation</a:t>
            </a:r>
            <a:endParaRPr lang="en-US" sz="3200" dirty="0"/>
          </a:p>
        </p:txBody>
      </p:sp>
      <p:sp>
        <p:nvSpPr>
          <p:cNvPr id="5" name="Shape 3"/>
          <p:cNvSpPr/>
          <p:nvPr/>
        </p:nvSpPr>
        <p:spPr>
          <a:xfrm>
            <a:off x="365760" y="1737360"/>
            <a:ext cx="2743200" cy="128016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6" name="Text 4"/>
          <p:cNvSpPr/>
          <p:nvPr/>
        </p:nvSpPr>
        <p:spPr>
          <a:xfrm>
            <a:off x="365760" y="181051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01</a:t>
            </a:r>
            <a:endParaRPr lang="en-US" sz="2200" dirty="0"/>
          </a:p>
        </p:txBody>
      </p:sp>
      <p:sp>
        <p:nvSpPr>
          <p:cNvPr id="7" name="Text 5"/>
          <p:cNvSpPr/>
          <p:nvPr/>
        </p:nvSpPr>
        <p:spPr>
          <a:xfrm>
            <a:off x="457200" y="214884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Pourquoi la fluence ?</a:t>
            </a:r>
            <a:endParaRPr lang="en-US" sz="1200" dirty="0"/>
          </a:p>
        </p:txBody>
      </p:sp>
      <p:sp>
        <p:nvSpPr>
          <p:cNvPr id="8" name="Text 6"/>
          <p:cNvSpPr/>
          <p:nvPr/>
        </p:nvSpPr>
        <p:spPr>
          <a:xfrm>
            <a:off x="365760" y="272491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1–5</a:t>
            </a:r>
            <a:endParaRPr lang="en-US" sz="1000" dirty="0"/>
          </a:p>
        </p:txBody>
      </p:sp>
      <p:sp>
        <p:nvSpPr>
          <p:cNvPr id="9" name="Shape 7"/>
          <p:cNvSpPr/>
          <p:nvPr/>
        </p:nvSpPr>
        <p:spPr>
          <a:xfrm>
            <a:off x="3246120" y="1737360"/>
            <a:ext cx="2743200" cy="12801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sp>
        <p:nvSpPr>
          <p:cNvPr id="10" name="Text 8"/>
          <p:cNvSpPr/>
          <p:nvPr/>
        </p:nvSpPr>
        <p:spPr>
          <a:xfrm>
            <a:off x="3246120" y="181051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02</a:t>
            </a:r>
            <a:endParaRPr lang="en-US" sz="2200" dirty="0"/>
          </a:p>
        </p:txBody>
      </p:sp>
      <p:sp>
        <p:nvSpPr>
          <p:cNvPr id="11" name="Text 9"/>
          <p:cNvSpPr/>
          <p:nvPr/>
        </p:nvSpPr>
        <p:spPr>
          <a:xfrm>
            <a:off x="3337560" y="214884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Diagnostic &amp; évaluation</a:t>
            </a:r>
            <a:endParaRPr lang="en-US" sz="1200" dirty="0"/>
          </a:p>
        </p:txBody>
      </p:sp>
      <p:sp>
        <p:nvSpPr>
          <p:cNvPr id="12" name="Text 10"/>
          <p:cNvSpPr/>
          <p:nvPr/>
        </p:nvSpPr>
        <p:spPr>
          <a:xfrm>
            <a:off x="3246120" y="272491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6–15</a:t>
            </a:r>
            <a:endParaRPr lang="en-US" sz="1000" dirty="0"/>
          </a:p>
        </p:txBody>
      </p:sp>
      <p:sp>
        <p:nvSpPr>
          <p:cNvPr id="13" name="Shape 11"/>
          <p:cNvSpPr/>
          <p:nvPr/>
        </p:nvSpPr>
        <p:spPr>
          <a:xfrm>
            <a:off x="6126480" y="1737360"/>
            <a:ext cx="2743200" cy="128016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sp>
        <p:nvSpPr>
          <p:cNvPr id="14" name="Text 12"/>
          <p:cNvSpPr/>
          <p:nvPr/>
        </p:nvSpPr>
        <p:spPr>
          <a:xfrm>
            <a:off x="6126480" y="181051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03</a:t>
            </a:r>
            <a:endParaRPr lang="en-US" sz="2200" dirty="0"/>
          </a:p>
        </p:txBody>
      </p:sp>
      <p:sp>
        <p:nvSpPr>
          <p:cNvPr id="15" name="Text 13"/>
          <p:cNvSpPr/>
          <p:nvPr/>
        </p:nvSpPr>
        <p:spPr>
          <a:xfrm>
            <a:off x="6217920" y="214884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Ateliers de remédiation</a:t>
            </a:r>
            <a:endParaRPr lang="en-US" sz="1200" dirty="0"/>
          </a:p>
        </p:txBody>
      </p:sp>
      <p:sp>
        <p:nvSpPr>
          <p:cNvPr id="16" name="Text 14"/>
          <p:cNvSpPr/>
          <p:nvPr/>
        </p:nvSpPr>
        <p:spPr>
          <a:xfrm>
            <a:off x="6126480" y="272491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16–25</a:t>
            </a:r>
            <a:endParaRPr lang="en-US" sz="1000" dirty="0"/>
          </a:p>
        </p:txBody>
      </p:sp>
      <p:sp>
        <p:nvSpPr>
          <p:cNvPr id="17" name="Shape 15"/>
          <p:cNvSpPr/>
          <p:nvPr/>
        </p:nvSpPr>
        <p:spPr>
          <a:xfrm>
            <a:off x="365760" y="3200400"/>
            <a:ext cx="2743200" cy="1280160"/>
          </a:xfrm>
          <a:prstGeom prst="rect">
            <a:avLst/>
          </a:prstGeom>
          <a:solidFill>
            <a:srgbClr val="5B2D8E"/>
          </a:solidFill>
          <a:ln w="12700">
            <a:solidFill>
              <a:srgbClr val="5B2D8E"/>
            </a:solidFill>
            <a:prstDash val="solid"/>
          </a:ln>
          <a:effectLst>
            <a:outerShdw sx="100000" sy="100000" kx="0" ky="0" algn="bl" rotWithShape="0" blurRad="101600" dist="38100" dir="8100000">
              <a:srgbClr val="000000">
                <a:alpha val="12000"/>
              </a:srgbClr>
            </a:outerShdw>
          </a:effectLst>
        </p:spPr>
      </p:sp>
      <p:sp>
        <p:nvSpPr>
          <p:cNvPr id="18" name="Text 16"/>
          <p:cNvSpPr/>
          <p:nvPr/>
        </p:nvSpPr>
        <p:spPr>
          <a:xfrm>
            <a:off x="365760" y="327355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04</a:t>
            </a:r>
            <a:endParaRPr lang="en-US" sz="2200" dirty="0"/>
          </a:p>
        </p:txBody>
      </p:sp>
      <p:sp>
        <p:nvSpPr>
          <p:cNvPr id="19" name="Text 17"/>
          <p:cNvSpPr/>
          <p:nvPr/>
        </p:nvSpPr>
        <p:spPr>
          <a:xfrm>
            <a:off x="457200" y="361188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Analyse de l'image fixe</a:t>
            </a:r>
            <a:endParaRPr lang="en-US" sz="1200" dirty="0"/>
          </a:p>
        </p:txBody>
      </p:sp>
      <p:sp>
        <p:nvSpPr>
          <p:cNvPr id="20" name="Text 18"/>
          <p:cNvSpPr/>
          <p:nvPr/>
        </p:nvSpPr>
        <p:spPr>
          <a:xfrm>
            <a:off x="365760" y="418795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26–35</a:t>
            </a:r>
            <a:endParaRPr lang="en-US" sz="1000" dirty="0"/>
          </a:p>
        </p:txBody>
      </p:sp>
      <p:sp>
        <p:nvSpPr>
          <p:cNvPr id="21" name="Shape 19"/>
          <p:cNvSpPr/>
          <p:nvPr/>
        </p:nvSpPr>
        <p:spPr>
          <a:xfrm>
            <a:off x="3246120" y="3200400"/>
            <a:ext cx="2743200" cy="1280160"/>
          </a:xfrm>
          <a:prstGeom prst="rect">
            <a:avLst/>
          </a:prstGeom>
          <a:solidFill>
            <a:srgbClr val="E55A2B"/>
          </a:solidFill>
          <a:ln w="12700">
            <a:solidFill>
              <a:srgbClr val="E55A2B"/>
            </a:solidFill>
            <a:prstDash val="solid"/>
          </a:ln>
          <a:effectLst>
            <a:outerShdw sx="100000" sy="100000" kx="0" ky="0" algn="bl" rotWithShape="0" blurRad="101600" dist="38100" dir="8100000">
              <a:srgbClr val="000000">
                <a:alpha val="12000"/>
              </a:srgbClr>
            </a:outerShdw>
          </a:effectLst>
        </p:spPr>
      </p:sp>
      <p:sp>
        <p:nvSpPr>
          <p:cNvPr id="22" name="Text 20"/>
          <p:cNvSpPr/>
          <p:nvPr/>
        </p:nvSpPr>
        <p:spPr>
          <a:xfrm>
            <a:off x="3246120" y="327355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05</a:t>
            </a:r>
            <a:endParaRPr lang="en-US" sz="2200" dirty="0"/>
          </a:p>
        </p:txBody>
      </p:sp>
      <p:sp>
        <p:nvSpPr>
          <p:cNvPr id="23" name="Text 21"/>
          <p:cNvSpPr/>
          <p:nvPr/>
        </p:nvSpPr>
        <p:spPr>
          <a:xfrm>
            <a:off x="3337560" y="361188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Image et compréhension textuelle</a:t>
            </a:r>
            <a:endParaRPr lang="en-US" sz="1200" dirty="0"/>
          </a:p>
        </p:txBody>
      </p:sp>
      <p:sp>
        <p:nvSpPr>
          <p:cNvPr id="24" name="Text 22"/>
          <p:cNvSpPr/>
          <p:nvPr/>
        </p:nvSpPr>
        <p:spPr>
          <a:xfrm>
            <a:off x="3246120" y="418795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36–42</a:t>
            </a:r>
            <a:endParaRPr lang="en-US" sz="1000" dirty="0"/>
          </a:p>
        </p:txBody>
      </p:sp>
      <p:sp>
        <p:nvSpPr>
          <p:cNvPr id="25" name="Shape 23"/>
          <p:cNvSpPr/>
          <p:nvPr/>
        </p:nvSpPr>
        <p:spPr>
          <a:xfrm>
            <a:off x="6126480" y="3200400"/>
            <a:ext cx="2743200" cy="1280160"/>
          </a:xfrm>
          <a:prstGeom prst="rect">
            <a:avLst/>
          </a:prstGeom>
          <a:solidFill>
            <a:srgbClr val="E8A020"/>
          </a:solidFill>
          <a:ln w="12700">
            <a:solidFill>
              <a:srgbClr val="E8A020"/>
            </a:solidFill>
            <a:prstDash val="solid"/>
          </a:ln>
          <a:effectLst>
            <a:outerShdw sx="100000" sy="100000" kx="0" ky="0" algn="bl" rotWithShape="0" blurRad="101600" dist="38100" dir="8100000">
              <a:srgbClr val="000000">
                <a:alpha val="12000"/>
              </a:srgbClr>
            </a:outerShdw>
          </a:effectLst>
        </p:spPr>
      </p:sp>
      <p:sp>
        <p:nvSpPr>
          <p:cNvPr id="26" name="Text 24"/>
          <p:cNvSpPr/>
          <p:nvPr/>
        </p:nvSpPr>
        <p:spPr>
          <a:xfrm>
            <a:off x="6126480" y="3273552"/>
            <a:ext cx="2743200" cy="411480"/>
          </a:xfrm>
          <a:prstGeom prst="rect">
            <a:avLst/>
          </a:prstGeom>
          <a:noFill/>
          <a:ln/>
        </p:spPr>
        <p:txBody>
          <a:bodyPr wrap="square" lIns="0" tIns="0" rIns="0" bIns="0" rtlCol="0" anchor="ctr"/>
          <a:lstStyle/>
          <a:p>
            <a:pPr algn="ctr" indent="0" marL="0">
              <a:buNone/>
            </a:pPr>
            <a:r>
              <a:rPr lang="en-US" sz="2200" b="1" dirty="0">
                <a:solidFill>
                  <a:srgbClr val="000000"/>
                </a:solidFill>
              </a:rPr>
              <a:t>06</a:t>
            </a:r>
            <a:endParaRPr lang="en-US" sz="2200" dirty="0"/>
          </a:p>
        </p:txBody>
      </p:sp>
      <p:sp>
        <p:nvSpPr>
          <p:cNvPr id="27" name="Text 25"/>
          <p:cNvSpPr/>
          <p:nvPr/>
        </p:nvSpPr>
        <p:spPr>
          <a:xfrm>
            <a:off x="6217920" y="3611880"/>
            <a:ext cx="2560320" cy="502920"/>
          </a:xfrm>
          <a:prstGeom prst="rect">
            <a:avLst/>
          </a:prstGeom>
          <a:noFill/>
          <a:ln/>
        </p:spPr>
        <p:txBody>
          <a:bodyPr wrap="square" lIns="0" tIns="0" rIns="0" bIns="0" rtlCol="0" anchor="ctr"/>
          <a:lstStyle/>
          <a:p>
            <a:pPr algn="ctr" indent="0" marL="0">
              <a:buNone/>
            </a:pPr>
            <a:r>
              <a:rPr lang="en-US" sz="1200" b="1" dirty="0">
                <a:solidFill>
                  <a:srgbClr val="FFFFFF"/>
                </a:solidFill>
              </a:rPr>
              <a:t>Conclusion &amp; ressources</a:t>
            </a:r>
            <a:endParaRPr lang="en-US" sz="1200" dirty="0"/>
          </a:p>
        </p:txBody>
      </p:sp>
      <p:sp>
        <p:nvSpPr>
          <p:cNvPr id="28" name="Text 26"/>
          <p:cNvSpPr/>
          <p:nvPr/>
        </p:nvSpPr>
        <p:spPr>
          <a:xfrm>
            <a:off x="6126480" y="4187952"/>
            <a:ext cx="2743200" cy="274320"/>
          </a:xfrm>
          <a:prstGeom prst="rect">
            <a:avLst/>
          </a:prstGeom>
          <a:noFill/>
          <a:ln/>
        </p:spPr>
        <p:txBody>
          <a:bodyPr wrap="square" lIns="0" tIns="0" rIns="0" bIns="0" rtlCol="0" anchor="ctr"/>
          <a:lstStyle/>
          <a:p>
            <a:pPr algn="ctr" indent="0" marL="0">
              <a:buNone/>
            </a:pPr>
            <a:r>
              <a:rPr lang="en-US" sz="1000" dirty="0">
                <a:solidFill>
                  <a:srgbClr val="000000"/>
                </a:solidFill>
              </a:rPr>
              <a:t>Slides 43–45</a:t>
            </a:r>
            <a:endParaRPr lang="en-US" sz="1000" dirty="0"/>
          </a:p>
        </p:txBody>
      </p:sp>
      <p:sp>
        <p:nvSpPr>
          <p:cNvPr id="29" name="Text 27"/>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 / 45</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Angles de prise de vue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La perspective crée du sens</a:t>
            </a:r>
            <a:endParaRPr lang="en-US" sz="1500" dirty="0"/>
          </a:p>
        </p:txBody>
      </p:sp>
      <p:sp>
        <p:nvSpPr>
          <p:cNvPr id="6" name="Shape 4"/>
          <p:cNvSpPr/>
          <p:nvPr/>
        </p:nvSpPr>
        <p:spPr>
          <a:xfrm>
            <a:off x="365760" y="1737360"/>
            <a:ext cx="4251960" cy="141732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365760" y="1828800"/>
            <a:ext cx="914400" cy="731520"/>
          </a:xfrm>
          <a:prstGeom prst="rect">
            <a:avLst/>
          </a:prstGeom>
          <a:noFill/>
          <a:ln/>
        </p:spPr>
        <p:txBody>
          <a:bodyPr wrap="square" lIns="0" tIns="0" rIns="0" bIns="0" rtlCol="0" anchor="ctr"/>
          <a:lstStyle/>
          <a:p>
            <a:pPr algn="ctr" indent="0" marL="0">
              <a:buNone/>
            </a:pPr>
            <a:r>
              <a:rPr lang="en-US" sz="3200" dirty="0">
                <a:solidFill>
                  <a:srgbClr val="000000"/>
                </a:solidFill>
              </a:rPr>
              <a:t>⬇</a:t>
            </a:r>
            <a:endParaRPr lang="en-US" sz="3200" dirty="0"/>
          </a:p>
        </p:txBody>
      </p:sp>
      <p:sp>
        <p:nvSpPr>
          <p:cNvPr id="8" name="Text 6"/>
          <p:cNvSpPr/>
          <p:nvPr/>
        </p:nvSpPr>
        <p:spPr>
          <a:xfrm>
            <a:off x="1188720" y="1828800"/>
            <a:ext cx="3246120" cy="365760"/>
          </a:xfrm>
          <a:prstGeom prst="rect">
            <a:avLst/>
          </a:prstGeom>
          <a:noFill/>
          <a:ln/>
        </p:spPr>
        <p:txBody>
          <a:bodyPr wrap="square" lIns="0" tIns="0" rIns="0" bIns="0" rtlCol="0" anchor="ctr"/>
          <a:lstStyle/>
          <a:p>
            <a:pPr indent="0" marL="0">
              <a:buNone/>
            </a:pPr>
            <a:r>
              <a:rPr lang="en-US" sz="1400" b="1" dirty="0">
                <a:solidFill>
                  <a:srgbClr val="FFFFFF"/>
                </a:solidFill>
              </a:rPr>
              <a:t>Plongée</a:t>
            </a:r>
            <a:endParaRPr lang="en-US" sz="1400" dirty="0"/>
          </a:p>
        </p:txBody>
      </p:sp>
      <p:sp>
        <p:nvSpPr>
          <p:cNvPr id="9" name="Text 7"/>
          <p:cNvSpPr/>
          <p:nvPr/>
        </p:nvSpPr>
        <p:spPr>
          <a:xfrm>
            <a:off x="1188720" y="2240280"/>
            <a:ext cx="3246120" cy="777240"/>
          </a:xfrm>
          <a:prstGeom prst="rect">
            <a:avLst/>
          </a:prstGeom>
          <a:noFill/>
          <a:ln/>
        </p:spPr>
        <p:txBody>
          <a:bodyPr wrap="square" lIns="0" tIns="0" rIns="0" bIns="0" rtlCol="0" anchor="ctr"/>
          <a:lstStyle/>
          <a:p>
            <a:pPr indent="0" marL="0">
              <a:buNone/>
            </a:pPr>
            <a:r>
              <a:rPr lang="en-US" sz="1100" dirty="0">
                <a:solidFill>
                  <a:srgbClr val="000000"/>
                </a:solidFill>
              </a:rPr>
              <a:t>La caméra regarde de haut en bas. Le sujet semble diminué, dominé, vulnérable.</a:t>
            </a:r>
            <a:endParaRPr lang="en-US" sz="1100" dirty="0"/>
          </a:p>
        </p:txBody>
      </p:sp>
      <p:sp>
        <p:nvSpPr>
          <p:cNvPr id="10" name="Shape 8"/>
          <p:cNvSpPr/>
          <p:nvPr/>
        </p:nvSpPr>
        <p:spPr>
          <a:xfrm>
            <a:off x="4800600" y="1737360"/>
            <a:ext cx="4251960" cy="1417320"/>
          </a:xfrm>
          <a:prstGeom prst="rect">
            <a:avLst/>
          </a:prstGeom>
          <a:solidFill>
            <a:srgbClr val="5B2D8E"/>
          </a:solidFill>
          <a:ln w="12700">
            <a:solidFill>
              <a:srgbClr val="5B2D8E"/>
            </a:solidFill>
            <a:prstDash val="solid"/>
          </a:ln>
          <a:effectLst>
            <a:outerShdw sx="100000" sy="100000" kx="0" ky="0" algn="bl" rotWithShape="0" blurRad="101600" dist="38100" dir="8100000">
              <a:srgbClr val="000000">
                <a:alpha val="12000"/>
              </a:srgbClr>
            </a:outerShdw>
          </a:effectLst>
        </p:spPr>
      </p:sp>
      <p:sp>
        <p:nvSpPr>
          <p:cNvPr id="11" name="Text 9"/>
          <p:cNvSpPr/>
          <p:nvPr/>
        </p:nvSpPr>
        <p:spPr>
          <a:xfrm>
            <a:off x="4800600" y="1828800"/>
            <a:ext cx="914400" cy="731520"/>
          </a:xfrm>
          <a:prstGeom prst="rect">
            <a:avLst/>
          </a:prstGeom>
          <a:noFill/>
          <a:ln/>
        </p:spPr>
        <p:txBody>
          <a:bodyPr wrap="square" lIns="0" tIns="0" rIns="0" bIns="0" rtlCol="0" anchor="ctr"/>
          <a:lstStyle/>
          <a:p>
            <a:pPr algn="ctr" indent="0" marL="0">
              <a:buNone/>
            </a:pPr>
            <a:r>
              <a:rPr lang="en-US" sz="3200" dirty="0">
                <a:solidFill>
                  <a:srgbClr val="000000"/>
                </a:solidFill>
              </a:rPr>
              <a:t>⬆</a:t>
            </a:r>
            <a:endParaRPr lang="en-US" sz="3200" dirty="0"/>
          </a:p>
        </p:txBody>
      </p:sp>
      <p:sp>
        <p:nvSpPr>
          <p:cNvPr id="12" name="Text 10"/>
          <p:cNvSpPr/>
          <p:nvPr/>
        </p:nvSpPr>
        <p:spPr>
          <a:xfrm>
            <a:off x="5623560" y="1828800"/>
            <a:ext cx="3246120" cy="365760"/>
          </a:xfrm>
          <a:prstGeom prst="rect">
            <a:avLst/>
          </a:prstGeom>
          <a:noFill/>
          <a:ln/>
        </p:spPr>
        <p:txBody>
          <a:bodyPr wrap="square" lIns="0" tIns="0" rIns="0" bIns="0" rtlCol="0" anchor="ctr"/>
          <a:lstStyle/>
          <a:p>
            <a:pPr indent="0" marL="0">
              <a:buNone/>
            </a:pPr>
            <a:r>
              <a:rPr lang="en-US" sz="1400" b="1" dirty="0">
                <a:solidFill>
                  <a:srgbClr val="FFFFFF"/>
                </a:solidFill>
              </a:rPr>
              <a:t>Contre-plongée</a:t>
            </a:r>
            <a:endParaRPr lang="en-US" sz="1400" dirty="0"/>
          </a:p>
        </p:txBody>
      </p:sp>
      <p:sp>
        <p:nvSpPr>
          <p:cNvPr id="13" name="Text 11"/>
          <p:cNvSpPr/>
          <p:nvPr/>
        </p:nvSpPr>
        <p:spPr>
          <a:xfrm>
            <a:off x="5623560" y="2240280"/>
            <a:ext cx="3246120" cy="777240"/>
          </a:xfrm>
          <a:prstGeom prst="rect">
            <a:avLst/>
          </a:prstGeom>
          <a:noFill/>
          <a:ln/>
        </p:spPr>
        <p:txBody>
          <a:bodyPr wrap="square" lIns="0" tIns="0" rIns="0" bIns="0" rtlCol="0" anchor="ctr"/>
          <a:lstStyle/>
          <a:p>
            <a:pPr indent="0" marL="0">
              <a:buNone/>
            </a:pPr>
            <a:r>
              <a:rPr lang="en-US" sz="1100" dirty="0">
                <a:solidFill>
                  <a:srgbClr val="000000"/>
                </a:solidFill>
              </a:rPr>
              <a:t>La caméra regarde de bas en haut. Le sujet paraît puissant, imposant, menaçant.</a:t>
            </a:r>
            <a:endParaRPr lang="en-US" sz="1100" dirty="0"/>
          </a:p>
        </p:txBody>
      </p:sp>
      <p:sp>
        <p:nvSpPr>
          <p:cNvPr id="14" name="Shape 12"/>
          <p:cNvSpPr/>
          <p:nvPr/>
        </p:nvSpPr>
        <p:spPr>
          <a:xfrm>
            <a:off x="365760" y="3291840"/>
            <a:ext cx="425196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15" name="Text 13"/>
          <p:cNvSpPr/>
          <p:nvPr/>
        </p:nvSpPr>
        <p:spPr>
          <a:xfrm>
            <a:off x="365760" y="3383280"/>
            <a:ext cx="914400" cy="731520"/>
          </a:xfrm>
          <a:prstGeom prst="rect">
            <a:avLst/>
          </a:prstGeom>
          <a:noFill/>
          <a:ln/>
        </p:spPr>
        <p:txBody>
          <a:bodyPr wrap="square" lIns="0" tIns="0" rIns="0" bIns="0" rtlCol="0" anchor="ctr"/>
          <a:lstStyle/>
          <a:p>
            <a:pPr algn="ctr" indent="0" marL="0">
              <a:buNone/>
            </a:pPr>
            <a:r>
              <a:rPr lang="en-US" sz="3200" dirty="0">
                <a:solidFill>
                  <a:srgbClr val="000000"/>
                </a:solidFill>
              </a:rPr>
              <a:t>↔</a:t>
            </a:r>
            <a:endParaRPr lang="en-US" sz="3200" dirty="0"/>
          </a:p>
        </p:txBody>
      </p:sp>
      <p:sp>
        <p:nvSpPr>
          <p:cNvPr id="16" name="Text 14"/>
          <p:cNvSpPr/>
          <p:nvPr/>
        </p:nvSpPr>
        <p:spPr>
          <a:xfrm>
            <a:off x="1188720" y="3383280"/>
            <a:ext cx="3246120" cy="365760"/>
          </a:xfrm>
          <a:prstGeom prst="rect">
            <a:avLst/>
          </a:prstGeom>
          <a:noFill/>
          <a:ln/>
        </p:spPr>
        <p:txBody>
          <a:bodyPr wrap="square" lIns="0" tIns="0" rIns="0" bIns="0" rtlCol="0" anchor="ctr"/>
          <a:lstStyle/>
          <a:p>
            <a:pPr indent="0" marL="0">
              <a:buNone/>
            </a:pPr>
            <a:r>
              <a:rPr lang="en-US" sz="1400" b="1" dirty="0">
                <a:solidFill>
                  <a:srgbClr val="FFFFFF"/>
                </a:solidFill>
              </a:rPr>
              <a:t>Vue frontale</a:t>
            </a:r>
            <a:endParaRPr lang="en-US" sz="1400" dirty="0"/>
          </a:p>
        </p:txBody>
      </p:sp>
      <p:sp>
        <p:nvSpPr>
          <p:cNvPr id="17" name="Text 15"/>
          <p:cNvSpPr/>
          <p:nvPr/>
        </p:nvSpPr>
        <p:spPr>
          <a:xfrm>
            <a:off x="1188720" y="3794760"/>
            <a:ext cx="3246120" cy="777240"/>
          </a:xfrm>
          <a:prstGeom prst="rect">
            <a:avLst/>
          </a:prstGeom>
          <a:noFill/>
          <a:ln/>
        </p:spPr>
        <p:txBody>
          <a:bodyPr wrap="square" lIns="0" tIns="0" rIns="0" bIns="0" rtlCol="0" anchor="ctr"/>
          <a:lstStyle/>
          <a:p>
            <a:pPr indent="0" marL="0">
              <a:buNone/>
            </a:pPr>
            <a:r>
              <a:rPr lang="en-US" sz="1100" dirty="0">
                <a:solidFill>
                  <a:srgbClr val="000000"/>
                </a:solidFill>
              </a:rPr>
              <a:t>Angle neutre. Relation d'égal à égal avec le spectateur.</a:t>
            </a:r>
            <a:endParaRPr lang="en-US" sz="1100" dirty="0"/>
          </a:p>
        </p:txBody>
      </p:sp>
      <p:sp>
        <p:nvSpPr>
          <p:cNvPr id="18" name="Shape 16"/>
          <p:cNvSpPr/>
          <p:nvPr/>
        </p:nvSpPr>
        <p:spPr>
          <a:xfrm>
            <a:off x="4800600" y="3291840"/>
            <a:ext cx="4251960" cy="141732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sp>
        <p:nvSpPr>
          <p:cNvPr id="19" name="Text 17"/>
          <p:cNvSpPr/>
          <p:nvPr/>
        </p:nvSpPr>
        <p:spPr>
          <a:xfrm>
            <a:off x="4800600" y="3383280"/>
            <a:ext cx="914400" cy="731520"/>
          </a:xfrm>
          <a:prstGeom prst="rect">
            <a:avLst/>
          </a:prstGeom>
          <a:noFill/>
          <a:ln/>
        </p:spPr>
        <p:txBody>
          <a:bodyPr wrap="square" lIns="0" tIns="0" rIns="0" bIns="0" rtlCol="0" anchor="ctr"/>
          <a:lstStyle/>
          <a:p>
            <a:pPr algn="ctr" indent="0" marL="0">
              <a:buNone/>
            </a:pPr>
            <a:r>
              <a:rPr lang="en-US" sz="3200" dirty="0">
                <a:solidFill>
                  <a:srgbClr val="000000"/>
                </a:solidFill>
              </a:rPr>
              <a:t>↗</a:t>
            </a:r>
            <a:endParaRPr lang="en-US" sz="3200" dirty="0"/>
          </a:p>
        </p:txBody>
      </p:sp>
      <p:sp>
        <p:nvSpPr>
          <p:cNvPr id="20" name="Text 18"/>
          <p:cNvSpPr/>
          <p:nvPr/>
        </p:nvSpPr>
        <p:spPr>
          <a:xfrm>
            <a:off x="5623560" y="3383280"/>
            <a:ext cx="3246120" cy="365760"/>
          </a:xfrm>
          <a:prstGeom prst="rect">
            <a:avLst/>
          </a:prstGeom>
          <a:noFill/>
          <a:ln/>
        </p:spPr>
        <p:txBody>
          <a:bodyPr wrap="square" lIns="0" tIns="0" rIns="0" bIns="0" rtlCol="0" anchor="ctr"/>
          <a:lstStyle/>
          <a:p>
            <a:pPr indent="0" marL="0">
              <a:buNone/>
            </a:pPr>
            <a:r>
              <a:rPr lang="en-US" sz="1400" b="1" dirty="0">
                <a:solidFill>
                  <a:srgbClr val="FFFFFF"/>
                </a:solidFill>
              </a:rPr>
              <a:t>Vue latérale</a:t>
            </a:r>
            <a:endParaRPr lang="en-US" sz="1400" dirty="0"/>
          </a:p>
        </p:txBody>
      </p:sp>
      <p:sp>
        <p:nvSpPr>
          <p:cNvPr id="21" name="Text 19"/>
          <p:cNvSpPr/>
          <p:nvPr/>
        </p:nvSpPr>
        <p:spPr>
          <a:xfrm>
            <a:off x="5623560" y="3794760"/>
            <a:ext cx="3246120" cy="777240"/>
          </a:xfrm>
          <a:prstGeom prst="rect">
            <a:avLst/>
          </a:prstGeom>
          <a:noFill/>
          <a:ln/>
        </p:spPr>
        <p:txBody>
          <a:bodyPr wrap="square" lIns="0" tIns="0" rIns="0" bIns="0" rtlCol="0" anchor="ctr"/>
          <a:lstStyle/>
          <a:p>
            <a:pPr indent="0" marL="0">
              <a:buNone/>
            </a:pPr>
            <a:r>
              <a:rPr lang="en-US" sz="1100" dirty="0">
                <a:solidFill>
                  <a:srgbClr val="000000"/>
                </a:solidFill>
              </a:rPr>
              <a:t>Le personnage de profil : passage, transition, narration.</a:t>
            </a:r>
            <a:endParaRPr lang="en-US" sz="1100" dirty="0"/>
          </a:p>
        </p:txBody>
      </p:sp>
      <p:sp>
        <p:nvSpPr>
          <p:cNvPr id="22" name="Text 2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30 / 45</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La lumière et les couleurs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Des outils de sens et d'émotion</a:t>
            </a:r>
            <a:endParaRPr lang="en-US" sz="1500" dirty="0"/>
          </a:p>
        </p:txBody>
      </p:sp>
      <p:sp>
        <p:nvSpPr>
          <p:cNvPr id="6" name="Text 4"/>
          <p:cNvSpPr/>
          <p:nvPr/>
        </p:nvSpPr>
        <p:spPr>
          <a:xfrm>
            <a:off x="365760" y="1691640"/>
            <a:ext cx="4114800" cy="365760"/>
          </a:xfrm>
          <a:prstGeom prst="rect">
            <a:avLst/>
          </a:prstGeom>
          <a:noFill/>
          <a:ln/>
        </p:spPr>
        <p:txBody>
          <a:bodyPr wrap="square" rtlCol="0" anchor="ctr"/>
          <a:lstStyle/>
          <a:p>
            <a:pPr indent="0" marL="0">
              <a:buNone/>
            </a:pPr>
            <a:r>
              <a:rPr lang="en-US" sz="1500" b="1" dirty="0">
                <a:solidFill>
                  <a:srgbClr val="5B2D8E"/>
                </a:solidFill>
              </a:rPr>
              <a:t>La lumière</a:t>
            </a:r>
            <a:endParaRPr lang="en-US" sz="1500" dirty="0"/>
          </a:p>
        </p:txBody>
      </p:sp>
      <p:sp>
        <p:nvSpPr>
          <p:cNvPr id="7" name="Shape 5"/>
          <p:cNvSpPr/>
          <p:nvPr/>
        </p:nvSpPr>
        <p:spPr>
          <a:xfrm>
            <a:off x="365760" y="2103120"/>
            <a:ext cx="4114800" cy="4572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8" name="Shape 6"/>
          <p:cNvSpPr/>
          <p:nvPr/>
        </p:nvSpPr>
        <p:spPr>
          <a:xfrm>
            <a:off x="365760" y="2103120"/>
            <a:ext cx="64008" cy="457200"/>
          </a:xfrm>
          <a:prstGeom prst="rect">
            <a:avLst/>
          </a:prstGeom>
          <a:solidFill>
            <a:srgbClr val="5B2D8E"/>
          </a:solidFill>
          <a:ln w="12700">
            <a:solidFill>
              <a:srgbClr val="5B2D8E"/>
            </a:solidFill>
            <a:prstDash val="solid"/>
          </a:ln>
        </p:spPr>
      </p:sp>
      <p:sp>
        <p:nvSpPr>
          <p:cNvPr id="9" name="Text 7"/>
          <p:cNvSpPr/>
          <p:nvPr/>
        </p:nvSpPr>
        <p:spPr>
          <a:xfrm>
            <a:off x="594360" y="2103120"/>
            <a:ext cx="2011680" cy="457200"/>
          </a:xfrm>
          <a:prstGeom prst="rect">
            <a:avLst/>
          </a:prstGeom>
          <a:noFill/>
          <a:ln/>
        </p:spPr>
        <p:txBody>
          <a:bodyPr wrap="square" lIns="0" tIns="0" rIns="0" bIns="0" rtlCol="0" anchor="ctr"/>
          <a:lstStyle/>
          <a:p>
            <a:pPr indent="0" marL="0">
              <a:buNone/>
            </a:pPr>
            <a:r>
              <a:rPr lang="en-US" sz="1100" b="1" dirty="0">
                <a:solidFill>
                  <a:srgbClr val="1B2A4A"/>
                </a:solidFill>
              </a:rPr>
              <a:t>Lumière naturelle</a:t>
            </a:r>
            <a:endParaRPr lang="en-US" sz="1100" dirty="0"/>
          </a:p>
        </p:txBody>
      </p:sp>
      <p:sp>
        <p:nvSpPr>
          <p:cNvPr id="10" name="Text 8"/>
          <p:cNvSpPr/>
          <p:nvPr/>
        </p:nvSpPr>
        <p:spPr>
          <a:xfrm>
            <a:off x="2651760" y="2103120"/>
            <a:ext cx="1645920" cy="457200"/>
          </a:xfrm>
          <a:prstGeom prst="rect">
            <a:avLst/>
          </a:prstGeom>
          <a:noFill/>
          <a:ln/>
        </p:spPr>
        <p:txBody>
          <a:bodyPr wrap="square" lIns="0" tIns="0" rIns="0" bIns="0" rtlCol="0" anchor="ctr"/>
          <a:lstStyle/>
          <a:p>
            <a:pPr indent="0" marL="0">
              <a:buNone/>
            </a:pPr>
            <a:r>
              <a:rPr lang="en-US" sz="1100" i="1" dirty="0">
                <a:solidFill>
                  <a:srgbClr val="6B7280"/>
                </a:solidFill>
              </a:rPr>
              <a:t>Réalisme, authenticité</a:t>
            </a:r>
            <a:endParaRPr lang="en-US" sz="1100" dirty="0"/>
          </a:p>
        </p:txBody>
      </p:sp>
      <p:sp>
        <p:nvSpPr>
          <p:cNvPr id="11" name="Shape 9"/>
          <p:cNvSpPr/>
          <p:nvPr/>
        </p:nvSpPr>
        <p:spPr>
          <a:xfrm>
            <a:off x="365760" y="2615184"/>
            <a:ext cx="4114800" cy="4572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2" name="Shape 10"/>
          <p:cNvSpPr/>
          <p:nvPr/>
        </p:nvSpPr>
        <p:spPr>
          <a:xfrm>
            <a:off x="365760" y="2615184"/>
            <a:ext cx="64008" cy="457200"/>
          </a:xfrm>
          <a:prstGeom prst="rect">
            <a:avLst/>
          </a:prstGeom>
          <a:solidFill>
            <a:srgbClr val="5B2D8E"/>
          </a:solidFill>
          <a:ln w="12700">
            <a:solidFill>
              <a:srgbClr val="5B2D8E"/>
            </a:solidFill>
            <a:prstDash val="solid"/>
          </a:ln>
        </p:spPr>
      </p:sp>
      <p:sp>
        <p:nvSpPr>
          <p:cNvPr id="13" name="Text 11"/>
          <p:cNvSpPr/>
          <p:nvPr/>
        </p:nvSpPr>
        <p:spPr>
          <a:xfrm>
            <a:off x="594360" y="2615184"/>
            <a:ext cx="2011680" cy="457200"/>
          </a:xfrm>
          <a:prstGeom prst="rect">
            <a:avLst/>
          </a:prstGeom>
          <a:noFill/>
          <a:ln/>
        </p:spPr>
        <p:txBody>
          <a:bodyPr wrap="square" lIns="0" tIns="0" rIns="0" bIns="0" rtlCol="0" anchor="ctr"/>
          <a:lstStyle/>
          <a:p>
            <a:pPr indent="0" marL="0">
              <a:buNone/>
            </a:pPr>
            <a:r>
              <a:rPr lang="en-US" sz="1100" b="1" dirty="0">
                <a:solidFill>
                  <a:srgbClr val="1B2A4A"/>
                </a:solidFill>
              </a:rPr>
              <a:t>Contre-jour</a:t>
            </a:r>
            <a:endParaRPr lang="en-US" sz="1100" dirty="0"/>
          </a:p>
        </p:txBody>
      </p:sp>
      <p:sp>
        <p:nvSpPr>
          <p:cNvPr id="14" name="Text 12"/>
          <p:cNvSpPr/>
          <p:nvPr/>
        </p:nvSpPr>
        <p:spPr>
          <a:xfrm>
            <a:off x="2651760" y="2615184"/>
            <a:ext cx="1645920" cy="457200"/>
          </a:xfrm>
          <a:prstGeom prst="rect">
            <a:avLst/>
          </a:prstGeom>
          <a:noFill/>
          <a:ln/>
        </p:spPr>
        <p:txBody>
          <a:bodyPr wrap="square" lIns="0" tIns="0" rIns="0" bIns="0" rtlCol="0" anchor="ctr"/>
          <a:lstStyle/>
          <a:p>
            <a:pPr indent="0" marL="0">
              <a:buNone/>
            </a:pPr>
            <a:r>
              <a:rPr lang="en-US" sz="1100" i="1" dirty="0">
                <a:solidFill>
                  <a:srgbClr val="6B7280"/>
                </a:solidFill>
              </a:rPr>
              <a:t>Mystère, silhouette dramatique</a:t>
            </a:r>
            <a:endParaRPr lang="en-US" sz="1100" dirty="0"/>
          </a:p>
        </p:txBody>
      </p:sp>
      <p:sp>
        <p:nvSpPr>
          <p:cNvPr id="15" name="Shape 13"/>
          <p:cNvSpPr/>
          <p:nvPr/>
        </p:nvSpPr>
        <p:spPr>
          <a:xfrm>
            <a:off x="365760" y="3127248"/>
            <a:ext cx="4114800" cy="4572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6" name="Shape 14"/>
          <p:cNvSpPr/>
          <p:nvPr/>
        </p:nvSpPr>
        <p:spPr>
          <a:xfrm>
            <a:off x="365760" y="3127248"/>
            <a:ext cx="64008" cy="457200"/>
          </a:xfrm>
          <a:prstGeom prst="rect">
            <a:avLst/>
          </a:prstGeom>
          <a:solidFill>
            <a:srgbClr val="5B2D8E"/>
          </a:solidFill>
          <a:ln w="12700">
            <a:solidFill>
              <a:srgbClr val="5B2D8E"/>
            </a:solidFill>
            <a:prstDash val="solid"/>
          </a:ln>
        </p:spPr>
      </p:sp>
      <p:sp>
        <p:nvSpPr>
          <p:cNvPr id="17" name="Text 15"/>
          <p:cNvSpPr/>
          <p:nvPr/>
        </p:nvSpPr>
        <p:spPr>
          <a:xfrm>
            <a:off x="594360" y="3127248"/>
            <a:ext cx="2011680" cy="457200"/>
          </a:xfrm>
          <a:prstGeom prst="rect">
            <a:avLst/>
          </a:prstGeom>
          <a:noFill/>
          <a:ln/>
        </p:spPr>
        <p:txBody>
          <a:bodyPr wrap="square" lIns="0" tIns="0" rIns="0" bIns="0" rtlCol="0" anchor="ctr"/>
          <a:lstStyle/>
          <a:p>
            <a:pPr indent="0" marL="0">
              <a:buNone/>
            </a:pPr>
            <a:r>
              <a:rPr lang="en-US" sz="1100" b="1" dirty="0">
                <a:solidFill>
                  <a:srgbClr val="1B2A4A"/>
                </a:solidFill>
              </a:rPr>
              <a:t>Clair-obscur</a:t>
            </a:r>
            <a:endParaRPr lang="en-US" sz="1100" dirty="0"/>
          </a:p>
        </p:txBody>
      </p:sp>
      <p:sp>
        <p:nvSpPr>
          <p:cNvPr id="18" name="Text 16"/>
          <p:cNvSpPr/>
          <p:nvPr/>
        </p:nvSpPr>
        <p:spPr>
          <a:xfrm>
            <a:off x="2651760" y="3127248"/>
            <a:ext cx="1645920" cy="457200"/>
          </a:xfrm>
          <a:prstGeom prst="rect">
            <a:avLst/>
          </a:prstGeom>
          <a:noFill/>
          <a:ln/>
        </p:spPr>
        <p:txBody>
          <a:bodyPr wrap="square" lIns="0" tIns="0" rIns="0" bIns="0" rtlCol="0" anchor="ctr"/>
          <a:lstStyle/>
          <a:p>
            <a:pPr indent="0" marL="0">
              <a:buNone/>
            </a:pPr>
            <a:r>
              <a:rPr lang="en-US" sz="1100" i="1" dirty="0">
                <a:solidFill>
                  <a:srgbClr val="6B7280"/>
                </a:solidFill>
              </a:rPr>
              <a:t>Tension, dualité bien/mal</a:t>
            </a:r>
            <a:endParaRPr lang="en-US" sz="1100" dirty="0"/>
          </a:p>
        </p:txBody>
      </p:sp>
      <p:sp>
        <p:nvSpPr>
          <p:cNvPr id="19" name="Shape 17"/>
          <p:cNvSpPr/>
          <p:nvPr/>
        </p:nvSpPr>
        <p:spPr>
          <a:xfrm>
            <a:off x="365760" y="3639312"/>
            <a:ext cx="4114800" cy="4572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0" name="Shape 18"/>
          <p:cNvSpPr/>
          <p:nvPr/>
        </p:nvSpPr>
        <p:spPr>
          <a:xfrm>
            <a:off x="365760" y="3639312"/>
            <a:ext cx="64008" cy="457200"/>
          </a:xfrm>
          <a:prstGeom prst="rect">
            <a:avLst/>
          </a:prstGeom>
          <a:solidFill>
            <a:srgbClr val="5B2D8E"/>
          </a:solidFill>
          <a:ln w="12700">
            <a:solidFill>
              <a:srgbClr val="5B2D8E"/>
            </a:solidFill>
            <a:prstDash val="solid"/>
          </a:ln>
        </p:spPr>
      </p:sp>
      <p:sp>
        <p:nvSpPr>
          <p:cNvPr id="21" name="Text 19"/>
          <p:cNvSpPr/>
          <p:nvPr/>
        </p:nvSpPr>
        <p:spPr>
          <a:xfrm>
            <a:off x="594360" y="3639312"/>
            <a:ext cx="2011680" cy="457200"/>
          </a:xfrm>
          <a:prstGeom prst="rect">
            <a:avLst/>
          </a:prstGeom>
          <a:noFill/>
          <a:ln/>
        </p:spPr>
        <p:txBody>
          <a:bodyPr wrap="square" lIns="0" tIns="0" rIns="0" bIns="0" rtlCol="0" anchor="ctr"/>
          <a:lstStyle/>
          <a:p>
            <a:pPr indent="0" marL="0">
              <a:buNone/>
            </a:pPr>
            <a:r>
              <a:rPr lang="en-US" sz="1100" b="1" dirty="0">
                <a:solidFill>
                  <a:srgbClr val="1B2A4A"/>
                </a:solidFill>
              </a:rPr>
              <a:t>Lumière froide / bleue</a:t>
            </a:r>
            <a:endParaRPr lang="en-US" sz="1100" dirty="0"/>
          </a:p>
        </p:txBody>
      </p:sp>
      <p:sp>
        <p:nvSpPr>
          <p:cNvPr id="22" name="Text 20"/>
          <p:cNvSpPr/>
          <p:nvPr/>
        </p:nvSpPr>
        <p:spPr>
          <a:xfrm>
            <a:off x="2651760" y="3639312"/>
            <a:ext cx="1645920" cy="457200"/>
          </a:xfrm>
          <a:prstGeom prst="rect">
            <a:avLst/>
          </a:prstGeom>
          <a:noFill/>
          <a:ln/>
        </p:spPr>
        <p:txBody>
          <a:bodyPr wrap="square" lIns="0" tIns="0" rIns="0" bIns="0" rtlCol="0" anchor="ctr"/>
          <a:lstStyle/>
          <a:p>
            <a:pPr indent="0" marL="0">
              <a:buNone/>
            </a:pPr>
            <a:r>
              <a:rPr lang="en-US" sz="1100" i="1" dirty="0">
                <a:solidFill>
                  <a:srgbClr val="6B7280"/>
                </a:solidFill>
              </a:rPr>
              <a:t>Tristesse, solitude</a:t>
            </a:r>
            <a:endParaRPr lang="en-US" sz="1100" dirty="0"/>
          </a:p>
        </p:txBody>
      </p:sp>
      <p:sp>
        <p:nvSpPr>
          <p:cNvPr id="23" name="Shape 21"/>
          <p:cNvSpPr/>
          <p:nvPr/>
        </p:nvSpPr>
        <p:spPr>
          <a:xfrm>
            <a:off x="365760" y="4151376"/>
            <a:ext cx="4114800" cy="4572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4" name="Shape 22"/>
          <p:cNvSpPr/>
          <p:nvPr/>
        </p:nvSpPr>
        <p:spPr>
          <a:xfrm>
            <a:off x="365760" y="4151376"/>
            <a:ext cx="64008" cy="457200"/>
          </a:xfrm>
          <a:prstGeom prst="rect">
            <a:avLst/>
          </a:prstGeom>
          <a:solidFill>
            <a:srgbClr val="5B2D8E"/>
          </a:solidFill>
          <a:ln w="12700">
            <a:solidFill>
              <a:srgbClr val="5B2D8E"/>
            </a:solidFill>
            <a:prstDash val="solid"/>
          </a:ln>
        </p:spPr>
      </p:sp>
      <p:sp>
        <p:nvSpPr>
          <p:cNvPr id="25" name="Text 23"/>
          <p:cNvSpPr/>
          <p:nvPr/>
        </p:nvSpPr>
        <p:spPr>
          <a:xfrm>
            <a:off x="594360" y="4151376"/>
            <a:ext cx="2011680" cy="457200"/>
          </a:xfrm>
          <a:prstGeom prst="rect">
            <a:avLst/>
          </a:prstGeom>
          <a:noFill/>
          <a:ln/>
        </p:spPr>
        <p:txBody>
          <a:bodyPr wrap="square" lIns="0" tIns="0" rIns="0" bIns="0" rtlCol="0" anchor="ctr"/>
          <a:lstStyle/>
          <a:p>
            <a:pPr indent="0" marL="0">
              <a:buNone/>
            </a:pPr>
            <a:r>
              <a:rPr lang="en-US" sz="1100" b="1" dirty="0">
                <a:solidFill>
                  <a:srgbClr val="1B2A4A"/>
                </a:solidFill>
              </a:rPr>
              <a:t>Lumière chaude / dorée</a:t>
            </a:r>
            <a:endParaRPr lang="en-US" sz="1100" dirty="0"/>
          </a:p>
        </p:txBody>
      </p:sp>
      <p:sp>
        <p:nvSpPr>
          <p:cNvPr id="26" name="Text 24"/>
          <p:cNvSpPr/>
          <p:nvPr/>
        </p:nvSpPr>
        <p:spPr>
          <a:xfrm>
            <a:off x="2651760" y="4151376"/>
            <a:ext cx="1645920" cy="457200"/>
          </a:xfrm>
          <a:prstGeom prst="rect">
            <a:avLst/>
          </a:prstGeom>
          <a:noFill/>
          <a:ln/>
        </p:spPr>
        <p:txBody>
          <a:bodyPr wrap="square" lIns="0" tIns="0" rIns="0" bIns="0" rtlCol="0" anchor="ctr"/>
          <a:lstStyle/>
          <a:p>
            <a:pPr indent="0" marL="0">
              <a:buNone/>
            </a:pPr>
            <a:r>
              <a:rPr lang="en-US" sz="1100" i="1" dirty="0">
                <a:solidFill>
                  <a:srgbClr val="6B7280"/>
                </a:solidFill>
              </a:rPr>
              <a:t>Bonheur, nostalgie</a:t>
            </a:r>
            <a:endParaRPr lang="en-US" sz="1100" dirty="0"/>
          </a:p>
        </p:txBody>
      </p:sp>
      <p:sp>
        <p:nvSpPr>
          <p:cNvPr id="27" name="Text 25"/>
          <p:cNvSpPr/>
          <p:nvPr/>
        </p:nvSpPr>
        <p:spPr>
          <a:xfrm>
            <a:off x="4709160" y="1691640"/>
            <a:ext cx="4114800" cy="365760"/>
          </a:xfrm>
          <a:prstGeom prst="rect">
            <a:avLst/>
          </a:prstGeom>
          <a:noFill/>
          <a:ln/>
        </p:spPr>
        <p:txBody>
          <a:bodyPr wrap="square" rtlCol="0" anchor="ctr"/>
          <a:lstStyle/>
          <a:p>
            <a:pPr indent="0" marL="0">
              <a:buNone/>
            </a:pPr>
            <a:r>
              <a:rPr lang="en-US" sz="1500" b="1" dirty="0">
                <a:solidFill>
                  <a:srgbClr val="5B2D8E"/>
                </a:solidFill>
              </a:rPr>
              <a:t>Les couleurs</a:t>
            </a:r>
            <a:endParaRPr lang="en-US" sz="1500" dirty="0"/>
          </a:p>
        </p:txBody>
      </p:sp>
      <p:sp>
        <p:nvSpPr>
          <p:cNvPr id="28" name="Shape 26"/>
          <p:cNvSpPr/>
          <p:nvPr/>
        </p:nvSpPr>
        <p:spPr>
          <a:xfrm>
            <a:off x="4709160" y="2103120"/>
            <a:ext cx="4114800" cy="457200"/>
          </a:xfrm>
          <a:prstGeom prst="rect">
            <a:avLst/>
          </a:prstGeom>
          <a:solidFill>
            <a:srgbClr val="FAFBFC"/>
          </a:solidFill>
          <a:ln w="12700">
            <a:solidFill>
              <a:srgbClr val="E8ECF0"/>
            </a:solidFill>
            <a:prstDash val="solid"/>
          </a:ln>
        </p:spPr>
      </p:sp>
      <p:sp>
        <p:nvSpPr>
          <p:cNvPr id="29" name="Shape 27"/>
          <p:cNvSpPr/>
          <p:nvPr/>
        </p:nvSpPr>
        <p:spPr>
          <a:xfrm>
            <a:off x="4709160" y="2103120"/>
            <a:ext cx="457200" cy="457200"/>
          </a:xfrm>
          <a:prstGeom prst="rect">
            <a:avLst/>
          </a:prstGeom>
          <a:solidFill>
            <a:srgbClr val="E74C3C"/>
          </a:solidFill>
          <a:ln w="12700">
            <a:solidFill>
              <a:srgbClr val="E74C3C"/>
            </a:solidFill>
            <a:prstDash val="solid"/>
          </a:ln>
        </p:spPr>
      </p:sp>
      <p:sp>
        <p:nvSpPr>
          <p:cNvPr id="30" name="Text 28"/>
          <p:cNvSpPr/>
          <p:nvPr/>
        </p:nvSpPr>
        <p:spPr>
          <a:xfrm>
            <a:off x="5257800" y="2103120"/>
            <a:ext cx="1005840" cy="457200"/>
          </a:xfrm>
          <a:prstGeom prst="rect">
            <a:avLst/>
          </a:prstGeom>
          <a:noFill/>
          <a:ln/>
        </p:spPr>
        <p:txBody>
          <a:bodyPr wrap="square" lIns="0" tIns="0" rIns="0" bIns="0" rtlCol="0" anchor="ctr"/>
          <a:lstStyle/>
          <a:p>
            <a:pPr indent="0" marL="0">
              <a:buNone/>
            </a:pPr>
            <a:r>
              <a:rPr lang="en-US" sz="1100" b="1" dirty="0">
                <a:solidFill>
                  <a:srgbClr val="1B2A4A"/>
                </a:solidFill>
              </a:rPr>
              <a:t>Rouge</a:t>
            </a:r>
            <a:endParaRPr lang="en-US" sz="1100" dirty="0"/>
          </a:p>
        </p:txBody>
      </p:sp>
      <p:sp>
        <p:nvSpPr>
          <p:cNvPr id="31" name="Text 29"/>
          <p:cNvSpPr/>
          <p:nvPr/>
        </p:nvSpPr>
        <p:spPr>
          <a:xfrm>
            <a:off x="6309360" y="2103120"/>
            <a:ext cx="2377440" cy="457200"/>
          </a:xfrm>
          <a:prstGeom prst="rect">
            <a:avLst/>
          </a:prstGeom>
          <a:noFill/>
          <a:ln/>
        </p:spPr>
        <p:txBody>
          <a:bodyPr wrap="square" lIns="0" tIns="0" rIns="0" bIns="0" rtlCol="0" anchor="ctr"/>
          <a:lstStyle/>
          <a:p>
            <a:pPr indent="0" marL="0">
              <a:buNone/>
            </a:pPr>
            <a:r>
              <a:rPr lang="en-US" sz="1000" i="1" dirty="0">
                <a:solidFill>
                  <a:srgbClr val="6B7280"/>
                </a:solidFill>
              </a:rPr>
              <a:t>Danger, passion, amour, sang</a:t>
            </a:r>
            <a:endParaRPr lang="en-US" sz="1000" dirty="0"/>
          </a:p>
        </p:txBody>
      </p:sp>
      <p:sp>
        <p:nvSpPr>
          <p:cNvPr id="32" name="Shape 30"/>
          <p:cNvSpPr/>
          <p:nvPr/>
        </p:nvSpPr>
        <p:spPr>
          <a:xfrm>
            <a:off x="4709160" y="2615184"/>
            <a:ext cx="4114800" cy="457200"/>
          </a:xfrm>
          <a:prstGeom prst="rect">
            <a:avLst/>
          </a:prstGeom>
          <a:solidFill>
            <a:srgbClr val="FAFBFC"/>
          </a:solidFill>
          <a:ln w="12700">
            <a:solidFill>
              <a:srgbClr val="E8ECF0"/>
            </a:solidFill>
            <a:prstDash val="solid"/>
          </a:ln>
        </p:spPr>
      </p:sp>
      <p:sp>
        <p:nvSpPr>
          <p:cNvPr id="33" name="Shape 31"/>
          <p:cNvSpPr/>
          <p:nvPr/>
        </p:nvSpPr>
        <p:spPr>
          <a:xfrm>
            <a:off x="4709160" y="2615184"/>
            <a:ext cx="457200" cy="457200"/>
          </a:xfrm>
          <a:prstGeom prst="rect">
            <a:avLst/>
          </a:prstGeom>
          <a:solidFill>
            <a:srgbClr val="3498DB"/>
          </a:solidFill>
          <a:ln w="12700">
            <a:solidFill>
              <a:srgbClr val="3498DB"/>
            </a:solidFill>
            <a:prstDash val="solid"/>
          </a:ln>
        </p:spPr>
      </p:sp>
      <p:sp>
        <p:nvSpPr>
          <p:cNvPr id="34" name="Text 32"/>
          <p:cNvSpPr/>
          <p:nvPr/>
        </p:nvSpPr>
        <p:spPr>
          <a:xfrm>
            <a:off x="5257800" y="2615184"/>
            <a:ext cx="1005840" cy="457200"/>
          </a:xfrm>
          <a:prstGeom prst="rect">
            <a:avLst/>
          </a:prstGeom>
          <a:noFill/>
          <a:ln/>
        </p:spPr>
        <p:txBody>
          <a:bodyPr wrap="square" lIns="0" tIns="0" rIns="0" bIns="0" rtlCol="0" anchor="ctr"/>
          <a:lstStyle/>
          <a:p>
            <a:pPr indent="0" marL="0">
              <a:buNone/>
            </a:pPr>
            <a:r>
              <a:rPr lang="en-US" sz="1100" b="1" dirty="0">
                <a:solidFill>
                  <a:srgbClr val="1B2A4A"/>
                </a:solidFill>
              </a:rPr>
              <a:t>Bleu</a:t>
            </a:r>
            <a:endParaRPr lang="en-US" sz="1100" dirty="0"/>
          </a:p>
        </p:txBody>
      </p:sp>
      <p:sp>
        <p:nvSpPr>
          <p:cNvPr id="35" name="Text 33"/>
          <p:cNvSpPr/>
          <p:nvPr/>
        </p:nvSpPr>
        <p:spPr>
          <a:xfrm>
            <a:off x="6309360" y="2615184"/>
            <a:ext cx="2377440" cy="457200"/>
          </a:xfrm>
          <a:prstGeom prst="rect">
            <a:avLst/>
          </a:prstGeom>
          <a:noFill/>
          <a:ln/>
        </p:spPr>
        <p:txBody>
          <a:bodyPr wrap="square" lIns="0" tIns="0" rIns="0" bIns="0" rtlCol="0" anchor="ctr"/>
          <a:lstStyle/>
          <a:p>
            <a:pPr indent="0" marL="0">
              <a:buNone/>
            </a:pPr>
            <a:r>
              <a:rPr lang="en-US" sz="1000" i="1" dirty="0">
                <a:solidFill>
                  <a:srgbClr val="6B7280"/>
                </a:solidFill>
              </a:rPr>
              <a:t>Calme, froid, mélancolie, infini</a:t>
            </a:r>
            <a:endParaRPr lang="en-US" sz="1000" dirty="0"/>
          </a:p>
        </p:txBody>
      </p:sp>
      <p:sp>
        <p:nvSpPr>
          <p:cNvPr id="36" name="Shape 34"/>
          <p:cNvSpPr/>
          <p:nvPr/>
        </p:nvSpPr>
        <p:spPr>
          <a:xfrm>
            <a:off x="4709160" y="3127248"/>
            <a:ext cx="4114800" cy="457200"/>
          </a:xfrm>
          <a:prstGeom prst="rect">
            <a:avLst/>
          </a:prstGeom>
          <a:solidFill>
            <a:srgbClr val="FAFBFC"/>
          </a:solidFill>
          <a:ln w="12700">
            <a:solidFill>
              <a:srgbClr val="E8ECF0"/>
            </a:solidFill>
            <a:prstDash val="solid"/>
          </a:ln>
        </p:spPr>
      </p:sp>
      <p:sp>
        <p:nvSpPr>
          <p:cNvPr id="37" name="Shape 35"/>
          <p:cNvSpPr/>
          <p:nvPr/>
        </p:nvSpPr>
        <p:spPr>
          <a:xfrm>
            <a:off x="4709160" y="3127248"/>
            <a:ext cx="457200" cy="457200"/>
          </a:xfrm>
          <a:prstGeom prst="rect">
            <a:avLst/>
          </a:prstGeom>
          <a:solidFill>
            <a:srgbClr val="F1C40F"/>
          </a:solidFill>
          <a:ln w="12700">
            <a:solidFill>
              <a:srgbClr val="F1C40F"/>
            </a:solidFill>
            <a:prstDash val="solid"/>
          </a:ln>
        </p:spPr>
      </p:sp>
      <p:sp>
        <p:nvSpPr>
          <p:cNvPr id="38" name="Text 36"/>
          <p:cNvSpPr/>
          <p:nvPr/>
        </p:nvSpPr>
        <p:spPr>
          <a:xfrm>
            <a:off x="5257800" y="3127248"/>
            <a:ext cx="1005840" cy="457200"/>
          </a:xfrm>
          <a:prstGeom prst="rect">
            <a:avLst/>
          </a:prstGeom>
          <a:noFill/>
          <a:ln/>
        </p:spPr>
        <p:txBody>
          <a:bodyPr wrap="square" lIns="0" tIns="0" rIns="0" bIns="0" rtlCol="0" anchor="ctr"/>
          <a:lstStyle/>
          <a:p>
            <a:pPr indent="0" marL="0">
              <a:buNone/>
            </a:pPr>
            <a:r>
              <a:rPr lang="en-US" sz="1100" b="1" dirty="0">
                <a:solidFill>
                  <a:srgbClr val="1B2A4A"/>
                </a:solidFill>
              </a:rPr>
              <a:t>Jaune</a:t>
            </a:r>
            <a:endParaRPr lang="en-US" sz="1100" dirty="0"/>
          </a:p>
        </p:txBody>
      </p:sp>
      <p:sp>
        <p:nvSpPr>
          <p:cNvPr id="39" name="Text 37"/>
          <p:cNvSpPr/>
          <p:nvPr/>
        </p:nvSpPr>
        <p:spPr>
          <a:xfrm>
            <a:off x="6309360" y="3127248"/>
            <a:ext cx="2377440" cy="457200"/>
          </a:xfrm>
          <a:prstGeom prst="rect">
            <a:avLst/>
          </a:prstGeom>
          <a:noFill/>
          <a:ln/>
        </p:spPr>
        <p:txBody>
          <a:bodyPr wrap="square" lIns="0" tIns="0" rIns="0" bIns="0" rtlCol="0" anchor="ctr"/>
          <a:lstStyle/>
          <a:p>
            <a:pPr indent="0" marL="0">
              <a:buNone/>
            </a:pPr>
            <a:r>
              <a:rPr lang="en-US" sz="1000" i="1" dirty="0">
                <a:solidFill>
                  <a:srgbClr val="6B7280"/>
                </a:solidFill>
              </a:rPr>
              <a:t>Joie, lumière, trahison</a:t>
            </a:r>
            <a:endParaRPr lang="en-US" sz="1000" dirty="0"/>
          </a:p>
        </p:txBody>
      </p:sp>
      <p:sp>
        <p:nvSpPr>
          <p:cNvPr id="40" name="Shape 38"/>
          <p:cNvSpPr/>
          <p:nvPr/>
        </p:nvSpPr>
        <p:spPr>
          <a:xfrm>
            <a:off x="4709160" y="3639312"/>
            <a:ext cx="4114800" cy="457200"/>
          </a:xfrm>
          <a:prstGeom prst="rect">
            <a:avLst/>
          </a:prstGeom>
          <a:solidFill>
            <a:srgbClr val="FAFBFC"/>
          </a:solidFill>
          <a:ln w="12700">
            <a:solidFill>
              <a:srgbClr val="E8ECF0"/>
            </a:solidFill>
            <a:prstDash val="solid"/>
          </a:ln>
        </p:spPr>
      </p:sp>
      <p:sp>
        <p:nvSpPr>
          <p:cNvPr id="41" name="Shape 39"/>
          <p:cNvSpPr/>
          <p:nvPr/>
        </p:nvSpPr>
        <p:spPr>
          <a:xfrm>
            <a:off x="4709160" y="3639312"/>
            <a:ext cx="457200" cy="457200"/>
          </a:xfrm>
          <a:prstGeom prst="rect">
            <a:avLst/>
          </a:prstGeom>
          <a:solidFill>
            <a:srgbClr val="2ECC71"/>
          </a:solidFill>
          <a:ln w="12700">
            <a:solidFill>
              <a:srgbClr val="2ECC71"/>
            </a:solidFill>
            <a:prstDash val="solid"/>
          </a:ln>
        </p:spPr>
      </p:sp>
      <p:sp>
        <p:nvSpPr>
          <p:cNvPr id="42" name="Text 40"/>
          <p:cNvSpPr/>
          <p:nvPr/>
        </p:nvSpPr>
        <p:spPr>
          <a:xfrm>
            <a:off x="5257800" y="3639312"/>
            <a:ext cx="1005840" cy="457200"/>
          </a:xfrm>
          <a:prstGeom prst="rect">
            <a:avLst/>
          </a:prstGeom>
          <a:noFill/>
          <a:ln/>
        </p:spPr>
        <p:txBody>
          <a:bodyPr wrap="square" lIns="0" tIns="0" rIns="0" bIns="0" rtlCol="0" anchor="ctr"/>
          <a:lstStyle/>
          <a:p>
            <a:pPr indent="0" marL="0">
              <a:buNone/>
            </a:pPr>
            <a:r>
              <a:rPr lang="en-US" sz="1100" b="1" dirty="0">
                <a:solidFill>
                  <a:srgbClr val="1B2A4A"/>
                </a:solidFill>
              </a:rPr>
              <a:t>Vert</a:t>
            </a:r>
            <a:endParaRPr lang="en-US" sz="1100" dirty="0"/>
          </a:p>
        </p:txBody>
      </p:sp>
      <p:sp>
        <p:nvSpPr>
          <p:cNvPr id="43" name="Text 41"/>
          <p:cNvSpPr/>
          <p:nvPr/>
        </p:nvSpPr>
        <p:spPr>
          <a:xfrm>
            <a:off x="6309360" y="3639312"/>
            <a:ext cx="2377440" cy="457200"/>
          </a:xfrm>
          <a:prstGeom prst="rect">
            <a:avLst/>
          </a:prstGeom>
          <a:noFill/>
          <a:ln/>
        </p:spPr>
        <p:txBody>
          <a:bodyPr wrap="square" lIns="0" tIns="0" rIns="0" bIns="0" rtlCol="0" anchor="ctr"/>
          <a:lstStyle/>
          <a:p>
            <a:pPr indent="0" marL="0">
              <a:buNone/>
            </a:pPr>
            <a:r>
              <a:rPr lang="en-US" sz="1000" i="1" dirty="0">
                <a:solidFill>
                  <a:srgbClr val="6B7280"/>
                </a:solidFill>
              </a:rPr>
              <a:t>Nature, espoir, croissance</a:t>
            </a:r>
            <a:endParaRPr lang="en-US" sz="1000" dirty="0"/>
          </a:p>
        </p:txBody>
      </p:sp>
      <p:sp>
        <p:nvSpPr>
          <p:cNvPr id="44" name="Shape 42"/>
          <p:cNvSpPr/>
          <p:nvPr/>
        </p:nvSpPr>
        <p:spPr>
          <a:xfrm>
            <a:off x="4709160" y="4151376"/>
            <a:ext cx="4114800" cy="457200"/>
          </a:xfrm>
          <a:prstGeom prst="rect">
            <a:avLst/>
          </a:prstGeom>
          <a:solidFill>
            <a:srgbClr val="FAFBFC"/>
          </a:solidFill>
          <a:ln w="12700">
            <a:solidFill>
              <a:srgbClr val="E8ECF0"/>
            </a:solidFill>
            <a:prstDash val="solid"/>
          </a:ln>
        </p:spPr>
      </p:sp>
      <p:sp>
        <p:nvSpPr>
          <p:cNvPr id="45" name="Shape 43"/>
          <p:cNvSpPr/>
          <p:nvPr/>
        </p:nvSpPr>
        <p:spPr>
          <a:xfrm>
            <a:off x="4709160" y="4151376"/>
            <a:ext cx="457200" cy="457200"/>
          </a:xfrm>
          <a:prstGeom prst="rect">
            <a:avLst/>
          </a:prstGeom>
          <a:solidFill>
            <a:srgbClr val="1B2A4A"/>
          </a:solidFill>
          <a:ln w="12700">
            <a:solidFill>
              <a:srgbClr val="1B2A4A"/>
            </a:solidFill>
            <a:prstDash val="solid"/>
          </a:ln>
        </p:spPr>
      </p:sp>
      <p:sp>
        <p:nvSpPr>
          <p:cNvPr id="46" name="Text 44"/>
          <p:cNvSpPr/>
          <p:nvPr/>
        </p:nvSpPr>
        <p:spPr>
          <a:xfrm>
            <a:off x="5257800" y="4151376"/>
            <a:ext cx="1005840" cy="457200"/>
          </a:xfrm>
          <a:prstGeom prst="rect">
            <a:avLst/>
          </a:prstGeom>
          <a:noFill/>
          <a:ln/>
        </p:spPr>
        <p:txBody>
          <a:bodyPr wrap="square" lIns="0" tIns="0" rIns="0" bIns="0" rtlCol="0" anchor="ctr"/>
          <a:lstStyle/>
          <a:p>
            <a:pPr indent="0" marL="0">
              <a:buNone/>
            </a:pPr>
            <a:r>
              <a:rPr lang="en-US" sz="1100" b="1" dirty="0">
                <a:solidFill>
                  <a:srgbClr val="1B2A4A"/>
                </a:solidFill>
              </a:rPr>
              <a:t>Noir</a:t>
            </a:r>
            <a:endParaRPr lang="en-US" sz="1100" dirty="0"/>
          </a:p>
        </p:txBody>
      </p:sp>
      <p:sp>
        <p:nvSpPr>
          <p:cNvPr id="47" name="Text 45"/>
          <p:cNvSpPr/>
          <p:nvPr/>
        </p:nvSpPr>
        <p:spPr>
          <a:xfrm>
            <a:off x="6309360" y="4151376"/>
            <a:ext cx="2377440" cy="457200"/>
          </a:xfrm>
          <a:prstGeom prst="rect">
            <a:avLst/>
          </a:prstGeom>
          <a:noFill/>
          <a:ln/>
        </p:spPr>
        <p:txBody>
          <a:bodyPr wrap="square" lIns="0" tIns="0" rIns="0" bIns="0" rtlCol="0" anchor="ctr"/>
          <a:lstStyle/>
          <a:p>
            <a:pPr indent="0" marL="0">
              <a:buNone/>
            </a:pPr>
            <a:r>
              <a:rPr lang="en-US" sz="1000" i="1" dirty="0">
                <a:solidFill>
                  <a:srgbClr val="6B7280"/>
                </a:solidFill>
              </a:rPr>
              <a:t>Mort, mystère, élégance</a:t>
            </a:r>
            <a:endParaRPr lang="en-US" sz="1000" dirty="0"/>
          </a:p>
        </p:txBody>
      </p:sp>
      <p:sp>
        <p:nvSpPr>
          <p:cNvPr id="48" name="Text 4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31 / 45</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Composition et lignes de force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L'organisation de l'espace dans l'image</a:t>
            </a:r>
            <a:endParaRPr lang="en-US" sz="1500" dirty="0"/>
          </a:p>
        </p:txBody>
      </p:sp>
      <p:sp>
        <p:nvSpPr>
          <p:cNvPr id="6" name="Shape 4"/>
          <p:cNvSpPr/>
          <p:nvPr/>
        </p:nvSpPr>
        <p:spPr>
          <a:xfrm>
            <a:off x="365760" y="1737360"/>
            <a:ext cx="425196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37360"/>
            <a:ext cx="64008" cy="1371600"/>
          </a:xfrm>
          <a:prstGeom prst="rect">
            <a:avLst/>
          </a:prstGeom>
          <a:solidFill>
            <a:srgbClr val="5B2D8E"/>
          </a:solidFill>
          <a:ln w="12700">
            <a:solidFill>
              <a:srgbClr val="5B2D8E"/>
            </a:solidFill>
            <a:prstDash val="solid"/>
          </a:ln>
        </p:spPr>
      </p:sp>
      <p:sp>
        <p:nvSpPr>
          <p:cNvPr id="8" name="Text 6"/>
          <p:cNvSpPr/>
          <p:nvPr/>
        </p:nvSpPr>
        <p:spPr>
          <a:xfrm>
            <a:off x="594360" y="1828800"/>
            <a:ext cx="3840480" cy="365760"/>
          </a:xfrm>
          <a:prstGeom prst="rect">
            <a:avLst/>
          </a:prstGeom>
          <a:noFill/>
          <a:ln/>
        </p:spPr>
        <p:txBody>
          <a:bodyPr wrap="square" lIns="0" tIns="0" rIns="0" bIns="0" rtlCol="0" anchor="ctr"/>
          <a:lstStyle/>
          <a:p>
            <a:pPr indent="0" marL="0">
              <a:buNone/>
            </a:pPr>
            <a:r>
              <a:rPr lang="en-US" sz="1300" b="1" dirty="0">
                <a:solidFill>
                  <a:srgbClr val="1B2A4A"/>
                </a:solidFill>
              </a:rPr>
              <a:t>Règle des tiers</a:t>
            </a:r>
            <a:endParaRPr lang="en-US" sz="1300" dirty="0"/>
          </a:p>
        </p:txBody>
      </p:sp>
      <p:sp>
        <p:nvSpPr>
          <p:cNvPr id="9" name="Text 7"/>
          <p:cNvSpPr/>
          <p:nvPr/>
        </p:nvSpPr>
        <p:spPr>
          <a:xfrm>
            <a:off x="594360" y="2240280"/>
            <a:ext cx="3840480" cy="777240"/>
          </a:xfrm>
          <a:prstGeom prst="rect">
            <a:avLst/>
          </a:prstGeom>
          <a:noFill/>
          <a:ln/>
        </p:spPr>
        <p:txBody>
          <a:bodyPr wrap="square" lIns="0" tIns="0" rIns="0" bIns="0" rtlCol="0" anchor="ctr"/>
          <a:lstStyle/>
          <a:p>
            <a:pPr indent="0" marL="0">
              <a:buNone/>
            </a:pPr>
            <a:r>
              <a:rPr lang="en-US" sz="1100" dirty="0">
                <a:solidFill>
                  <a:srgbClr val="6B7280"/>
                </a:solidFill>
              </a:rPr>
              <a:t>Diviser l'image en 9 zones égales (3×3). Placer les sujets importants aux intersections attire l'œil.</a:t>
            </a:r>
            <a:endParaRPr lang="en-US" sz="1100" dirty="0"/>
          </a:p>
        </p:txBody>
      </p:sp>
      <p:sp>
        <p:nvSpPr>
          <p:cNvPr id="10" name="Shape 8"/>
          <p:cNvSpPr/>
          <p:nvPr/>
        </p:nvSpPr>
        <p:spPr>
          <a:xfrm>
            <a:off x="4800600" y="1737360"/>
            <a:ext cx="425196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1" name="Shape 9"/>
          <p:cNvSpPr/>
          <p:nvPr/>
        </p:nvSpPr>
        <p:spPr>
          <a:xfrm>
            <a:off x="4800600" y="1737360"/>
            <a:ext cx="64008" cy="1371600"/>
          </a:xfrm>
          <a:prstGeom prst="rect">
            <a:avLst/>
          </a:prstGeom>
          <a:solidFill>
            <a:srgbClr val="1B2A4A"/>
          </a:solidFill>
          <a:ln w="12700">
            <a:solidFill>
              <a:srgbClr val="1B2A4A"/>
            </a:solidFill>
            <a:prstDash val="solid"/>
          </a:ln>
        </p:spPr>
      </p:sp>
      <p:sp>
        <p:nvSpPr>
          <p:cNvPr id="12" name="Text 10"/>
          <p:cNvSpPr/>
          <p:nvPr/>
        </p:nvSpPr>
        <p:spPr>
          <a:xfrm>
            <a:off x="5029200" y="1828800"/>
            <a:ext cx="3840480" cy="365760"/>
          </a:xfrm>
          <a:prstGeom prst="rect">
            <a:avLst/>
          </a:prstGeom>
          <a:noFill/>
          <a:ln/>
        </p:spPr>
        <p:txBody>
          <a:bodyPr wrap="square" lIns="0" tIns="0" rIns="0" bIns="0" rtlCol="0" anchor="ctr"/>
          <a:lstStyle/>
          <a:p>
            <a:pPr indent="0" marL="0">
              <a:buNone/>
            </a:pPr>
            <a:r>
              <a:rPr lang="en-US" sz="1300" b="1" dirty="0">
                <a:solidFill>
                  <a:srgbClr val="1B2A4A"/>
                </a:solidFill>
              </a:rPr>
              <a:t>Lignes directrices</a:t>
            </a:r>
            <a:endParaRPr lang="en-US" sz="1300" dirty="0"/>
          </a:p>
        </p:txBody>
      </p:sp>
      <p:sp>
        <p:nvSpPr>
          <p:cNvPr id="13" name="Text 11"/>
          <p:cNvSpPr/>
          <p:nvPr/>
        </p:nvSpPr>
        <p:spPr>
          <a:xfrm>
            <a:off x="5029200" y="2240280"/>
            <a:ext cx="3840480" cy="777240"/>
          </a:xfrm>
          <a:prstGeom prst="rect">
            <a:avLst/>
          </a:prstGeom>
          <a:noFill/>
          <a:ln/>
        </p:spPr>
        <p:txBody>
          <a:bodyPr wrap="square" lIns="0" tIns="0" rIns="0" bIns="0" rtlCol="0" anchor="ctr"/>
          <a:lstStyle/>
          <a:p>
            <a:pPr indent="0" marL="0">
              <a:buNone/>
            </a:pPr>
            <a:r>
              <a:rPr lang="en-US" sz="1100" dirty="0">
                <a:solidFill>
                  <a:srgbClr val="6B7280"/>
                </a:solidFill>
              </a:rPr>
              <a:t>Lignes diagonales, courbes ou droites qui guident le regard du spectateur vers le sujet principal.</a:t>
            </a:r>
            <a:endParaRPr lang="en-US" sz="1100" dirty="0"/>
          </a:p>
        </p:txBody>
      </p:sp>
      <p:sp>
        <p:nvSpPr>
          <p:cNvPr id="14" name="Shape 12"/>
          <p:cNvSpPr/>
          <p:nvPr/>
        </p:nvSpPr>
        <p:spPr>
          <a:xfrm>
            <a:off x="365760" y="3246120"/>
            <a:ext cx="425196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5" name="Shape 13"/>
          <p:cNvSpPr/>
          <p:nvPr/>
        </p:nvSpPr>
        <p:spPr>
          <a:xfrm>
            <a:off x="365760" y="3246120"/>
            <a:ext cx="64008" cy="1371600"/>
          </a:xfrm>
          <a:prstGeom prst="rect">
            <a:avLst/>
          </a:prstGeom>
          <a:solidFill>
            <a:srgbClr val="0D7C8C"/>
          </a:solidFill>
          <a:ln w="12700">
            <a:solidFill>
              <a:srgbClr val="0D7C8C"/>
            </a:solidFill>
            <a:prstDash val="solid"/>
          </a:ln>
        </p:spPr>
      </p:sp>
      <p:sp>
        <p:nvSpPr>
          <p:cNvPr id="16" name="Text 14"/>
          <p:cNvSpPr/>
          <p:nvPr/>
        </p:nvSpPr>
        <p:spPr>
          <a:xfrm>
            <a:off x="594360" y="3337560"/>
            <a:ext cx="3840480" cy="365760"/>
          </a:xfrm>
          <a:prstGeom prst="rect">
            <a:avLst/>
          </a:prstGeom>
          <a:noFill/>
          <a:ln/>
        </p:spPr>
        <p:txBody>
          <a:bodyPr wrap="square" lIns="0" tIns="0" rIns="0" bIns="0" rtlCol="0" anchor="ctr"/>
          <a:lstStyle/>
          <a:p>
            <a:pPr indent="0" marL="0">
              <a:buNone/>
            </a:pPr>
            <a:r>
              <a:rPr lang="en-US" sz="1300" b="1" dirty="0">
                <a:solidFill>
                  <a:srgbClr val="1B2A4A"/>
                </a:solidFill>
              </a:rPr>
              <a:t>Premier plan / arrière-plan</a:t>
            </a:r>
            <a:endParaRPr lang="en-US" sz="1300" dirty="0"/>
          </a:p>
        </p:txBody>
      </p:sp>
      <p:sp>
        <p:nvSpPr>
          <p:cNvPr id="17" name="Text 15"/>
          <p:cNvSpPr/>
          <p:nvPr/>
        </p:nvSpPr>
        <p:spPr>
          <a:xfrm>
            <a:off x="594360" y="3749040"/>
            <a:ext cx="3840480" cy="777240"/>
          </a:xfrm>
          <a:prstGeom prst="rect">
            <a:avLst/>
          </a:prstGeom>
          <a:noFill/>
          <a:ln/>
        </p:spPr>
        <p:txBody>
          <a:bodyPr wrap="square" lIns="0" tIns="0" rIns="0" bIns="0" rtlCol="0" anchor="ctr"/>
          <a:lstStyle/>
          <a:p>
            <a:pPr indent="0" marL="0">
              <a:buNone/>
            </a:pPr>
            <a:r>
              <a:rPr lang="en-US" sz="1100" dirty="0">
                <a:solidFill>
                  <a:srgbClr val="6B7280"/>
                </a:solidFill>
              </a:rPr>
              <a:t>La profondeur de champ crée un effet de perspective. L'arrière-plan flou met le sujet en valeur.</a:t>
            </a:r>
            <a:endParaRPr lang="en-US" sz="1100" dirty="0"/>
          </a:p>
        </p:txBody>
      </p:sp>
      <p:sp>
        <p:nvSpPr>
          <p:cNvPr id="18" name="Shape 16"/>
          <p:cNvSpPr/>
          <p:nvPr/>
        </p:nvSpPr>
        <p:spPr>
          <a:xfrm>
            <a:off x="4800600" y="3246120"/>
            <a:ext cx="425196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9" name="Shape 17"/>
          <p:cNvSpPr/>
          <p:nvPr/>
        </p:nvSpPr>
        <p:spPr>
          <a:xfrm>
            <a:off x="4800600" y="3246120"/>
            <a:ext cx="64008" cy="1371600"/>
          </a:xfrm>
          <a:prstGeom prst="rect">
            <a:avLst/>
          </a:prstGeom>
          <a:solidFill>
            <a:srgbClr val="1A7A4A"/>
          </a:solidFill>
          <a:ln w="12700">
            <a:solidFill>
              <a:srgbClr val="1A7A4A"/>
            </a:solidFill>
            <a:prstDash val="solid"/>
          </a:ln>
        </p:spPr>
      </p:sp>
      <p:sp>
        <p:nvSpPr>
          <p:cNvPr id="20" name="Text 18"/>
          <p:cNvSpPr/>
          <p:nvPr/>
        </p:nvSpPr>
        <p:spPr>
          <a:xfrm>
            <a:off x="5029200" y="3337560"/>
            <a:ext cx="3840480" cy="365760"/>
          </a:xfrm>
          <a:prstGeom prst="rect">
            <a:avLst/>
          </a:prstGeom>
          <a:noFill/>
          <a:ln/>
        </p:spPr>
        <p:txBody>
          <a:bodyPr wrap="square" lIns="0" tIns="0" rIns="0" bIns="0" rtlCol="0" anchor="ctr"/>
          <a:lstStyle/>
          <a:p>
            <a:pPr indent="0" marL="0">
              <a:buNone/>
            </a:pPr>
            <a:r>
              <a:rPr lang="en-US" sz="1300" b="1" dirty="0">
                <a:solidFill>
                  <a:srgbClr val="1B2A4A"/>
                </a:solidFill>
              </a:rPr>
              <a:t>Symétrie / Asymétrie</a:t>
            </a:r>
            <a:endParaRPr lang="en-US" sz="1300" dirty="0"/>
          </a:p>
        </p:txBody>
      </p:sp>
      <p:sp>
        <p:nvSpPr>
          <p:cNvPr id="21" name="Text 19"/>
          <p:cNvSpPr/>
          <p:nvPr/>
        </p:nvSpPr>
        <p:spPr>
          <a:xfrm>
            <a:off x="5029200" y="3749040"/>
            <a:ext cx="3840480" cy="777240"/>
          </a:xfrm>
          <a:prstGeom prst="rect">
            <a:avLst/>
          </a:prstGeom>
          <a:noFill/>
          <a:ln/>
        </p:spPr>
        <p:txBody>
          <a:bodyPr wrap="square" lIns="0" tIns="0" rIns="0" bIns="0" rtlCol="0" anchor="ctr"/>
          <a:lstStyle/>
          <a:p>
            <a:pPr indent="0" marL="0">
              <a:buNone/>
            </a:pPr>
            <a:r>
              <a:rPr lang="en-US" sz="1100" dirty="0">
                <a:solidFill>
                  <a:srgbClr val="6B7280"/>
                </a:solidFill>
              </a:rPr>
              <a:t>La symétrie suggère l'ordre et l'équilibre. L'asymétrie crée le dynamisme et la tension.</a:t>
            </a:r>
            <a:endParaRPr lang="en-US" sz="1100" dirty="0"/>
          </a:p>
        </p:txBody>
      </p:sp>
      <p:sp>
        <p:nvSpPr>
          <p:cNvPr id="22" name="Text 2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32 / 45</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Grille d'analyse de l'image fixe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Outil concret pour la classe</a:t>
            </a:r>
            <a:endParaRPr lang="en-US" sz="1500" dirty="0"/>
          </a:p>
        </p:txBody>
      </p:sp>
      <p:sp>
        <p:nvSpPr>
          <p:cNvPr id="6" name="Shape 4"/>
          <p:cNvSpPr/>
          <p:nvPr/>
        </p:nvSpPr>
        <p:spPr>
          <a:xfrm>
            <a:off x="274320" y="1691640"/>
            <a:ext cx="1645920" cy="457200"/>
          </a:xfrm>
          <a:prstGeom prst="rect">
            <a:avLst/>
          </a:prstGeom>
          <a:solidFill>
            <a:srgbClr val="5B2D8E"/>
          </a:solidFill>
          <a:ln w="12700">
            <a:solidFill>
              <a:srgbClr val="5B2D8E"/>
            </a:solidFill>
            <a:prstDash val="solid"/>
          </a:ln>
        </p:spPr>
      </p:sp>
      <p:sp>
        <p:nvSpPr>
          <p:cNvPr id="7" name="Text 5"/>
          <p:cNvSpPr/>
          <p:nvPr/>
        </p:nvSpPr>
        <p:spPr>
          <a:xfrm>
            <a:off x="320040" y="1691640"/>
            <a:ext cx="1554480" cy="457200"/>
          </a:xfrm>
          <a:prstGeom prst="rect">
            <a:avLst/>
          </a:prstGeom>
          <a:noFill/>
          <a:ln/>
        </p:spPr>
        <p:txBody>
          <a:bodyPr wrap="square" lIns="0" tIns="0" rIns="0" bIns="0" rtlCol="0" anchor="ctr"/>
          <a:lstStyle/>
          <a:p>
            <a:pPr indent="0" marL="0">
              <a:buNone/>
            </a:pPr>
            <a:r>
              <a:rPr lang="en-US" sz="1100" b="1" dirty="0">
                <a:solidFill>
                  <a:srgbClr val="FFFFFF"/>
                </a:solidFill>
              </a:rPr>
              <a:t>Catégorie</a:t>
            </a:r>
            <a:endParaRPr lang="en-US" sz="1100" dirty="0"/>
          </a:p>
        </p:txBody>
      </p:sp>
      <p:sp>
        <p:nvSpPr>
          <p:cNvPr id="8" name="Shape 6"/>
          <p:cNvSpPr/>
          <p:nvPr/>
        </p:nvSpPr>
        <p:spPr>
          <a:xfrm>
            <a:off x="1920240" y="1691640"/>
            <a:ext cx="4114800" cy="457200"/>
          </a:xfrm>
          <a:prstGeom prst="rect">
            <a:avLst/>
          </a:prstGeom>
          <a:solidFill>
            <a:srgbClr val="5B2D8E"/>
          </a:solidFill>
          <a:ln w="12700">
            <a:solidFill>
              <a:srgbClr val="5B2D8E"/>
            </a:solidFill>
            <a:prstDash val="solid"/>
          </a:ln>
        </p:spPr>
      </p:sp>
      <p:sp>
        <p:nvSpPr>
          <p:cNvPr id="9" name="Text 7"/>
          <p:cNvSpPr/>
          <p:nvPr/>
        </p:nvSpPr>
        <p:spPr>
          <a:xfrm>
            <a:off x="1965960" y="1691640"/>
            <a:ext cx="4023360" cy="457200"/>
          </a:xfrm>
          <a:prstGeom prst="rect">
            <a:avLst/>
          </a:prstGeom>
          <a:noFill/>
          <a:ln/>
        </p:spPr>
        <p:txBody>
          <a:bodyPr wrap="square" lIns="0" tIns="0" rIns="0" bIns="0" rtlCol="0" anchor="ctr"/>
          <a:lstStyle/>
          <a:p>
            <a:pPr indent="0" marL="0">
              <a:buNone/>
            </a:pPr>
            <a:r>
              <a:rPr lang="en-US" sz="1100" b="1" dirty="0">
                <a:solidFill>
                  <a:srgbClr val="FFFFFF"/>
                </a:solidFill>
              </a:rPr>
              <a:t>Questions à poser</a:t>
            </a:r>
            <a:endParaRPr lang="en-US" sz="1100" dirty="0"/>
          </a:p>
        </p:txBody>
      </p:sp>
      <p:sp>
        <p:nvSpPr>
          <p:cNvPr id="10" name="Shape 8"/>
          <p:cNvSpPr/>
          <p:nvPr/>
        </p:nvSpPr>
        <p:spPr>
          <a:xfrm>
            <a:off x="6035040" y="1691640"/>
            <a:ext cx="2926080" cy="457200"/>
          </a:xfrm>
          <a:prstGeom prst="rect">
            <a:avLst/>
          </a:prstGeom>
          <a:solidFill>
            <a:srgbClr val="5B2D8E"/>
          </a:solidFill>
          <a:ln w="12700">
            <a:solidFill>
              <a:srgbClr val="5B2D8E"/>
            </a:solidFill>
            <a:prstDash val="solid"/>
          </a:ln>
        </p:spPr>
      </p:sp>
      <p:sp>
        <p:nvSpPr>
          <p:cNvPr id="11" name="Text 9"/>
          <p:cNvSpPr/>
          <p:nvPr/>
        </p:nvSpPr>
        <p:spPr>
          <a:xfrm>
            <a:off x="6080760" y="1691640"/>
            <a:ext cx="2834640" cy="457200"/>
          </a:xfrm>
          <a:prstGeom prst="rect">
            <a:avLst/>
          </a:prstGeom>
          <a:noFill/>
          <a:ln/>
        </p:spPr>
        <p:txBody>
          <a:bodyPr wrap="square" lIns="0" tIns="0" rIns="0" bIns="0" rtlCol="0" anchor="ctr"/>
          <a:lstStyle/>
          <a:p>
            <a:pPr indent="0" marL="0">
              <a:buNone/>
            </a:pPr>
            <a:r>
              <a:rPr lang="en-US" sz="1100" b="1" dirty="0">
                <a:solidFill>
                  <a:srgbClr val="FFFFFF"/>
                </a:solidFill>
              </a:rPr>
              <a:t>Observations de l'élève</a:t>
            </a:r>
            <a:endParaRPr lang="en-US" sz="1100" dirty="0"/>
          </a:p>
        </p:txBody>
      </p:sp>
      <p:sp>
        <p:nvSpPr>
          <p:cNvPr id="12" name="Shape 10"/>
          <p:cNvSpPr/>
          <p:nvPr/>
        </p:nvSpPr>
        <p:spPr>
          <a:xfrm>
            <a:off x="274320" y="2167128"/>
            <a:ext cx="1645920" cy="457200"/>
          </a:xfrm>
          <a:prstGeom prst="rect">
            <a:avLst/>
          </a:prstGeom>
          <a:solidFill>
            <a:srgbClr val="FFFFFF"/>
          </a:solidFill>
          <a:ln w="12700">
            <a:solidFill>
              <a:srgbClr val="E8ECF0"/>
            </a:solidFill>
            <a:prstDash val="solid"/>
          </a:ln>
        </p:spPr>
      </p:sp>
      <p:sp>
        <p:nvSpPr>
          <p:cNvPr id="13" name="Text 11"/>
          <p:cNvSpPr/>
          <p:nvPr/>
        </p:nvSpPr>
        <p:spPr>
          <a:xfrm>
            <a:off x="320040" y="2167128"/>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Support</a:t>
            </a:r>
            <a:endParaRPr lang="en-US" sz="1000" dirty="0"/>
          </a:p>
        </p:txBody>
      </p:sp>
      <p:sp>
        <p:nvSpPr>
          <p:cNvPr id="14" name="Shape 12"/>
          <p:cNvSpPr/>
          <p:nvPr/>
        </p:nvSpPr>
        <p:spPr>
          <a:xfrm>
            <a:off x="1920240" y="2167128"/>
            <a:ext cx="4114800" cy="457200"/>
          </a:xfrm>
          <a:prstGeom prst="rect">
            <a:avLst/>
          </a:prstGeom>
          <a:solidFill>
            <a:srgbClr val="FFFFFF"/>
          </a:solidFill>
          <a:ln w="12700">
            <a:solidFill>
              <a:srgbClr val="E8ECF0"/>
            </a:solidFill>
            <a:prstDash val="solid"/>
          </a:ln>
        </p:spPr>
      </p:sp>
      <p:sp>
        <p:nvSpPr>
          <p:cNvPr id="15" name="Text 13"/>
          <p:cNvSpPr/>
          <p:nvPr/>
        </p:nvSpPr>
        <p:spPr>
          <a:xfrm>
            <a:off x="1965960" y="2167128"/>
            <a:ext cx="4023360" cy="457200"/>
          </a:xfrm>
          <a:prstGeom prst="rect">
            <a:avLst/>
          </a:prstGeom>
          <a:noFill/>
          <a:ln/>
        </p:spPr>
        <p:txBody>
          <a:bodyPr wrap="square" lIns="0" tIns="0" rIns="0" bIns="0" rtlCol="0" anchor="ctr"/>
          <a:lstStyle/>
          <a:p>
            <a:pPr indent="0" marL="0">
              <a:buNone/>
            </a:pPr>
            <a:r>
              <a:rPr lang="en-US" sz="1000" dirty="0">
                <a:solidFill>
                  <a:srgbClr val="1B2A4A"/>
                </a:solidFill>
              </a:rPr>
              <a:t>Quel type d'image ? (photo, peinture, affiche…)</a:t>
            </a:r>
            <a:endParaRPr lang="en-US" sz="1000" dirty="0"/>
          </a:p>
        </p:txBody>
      </p:sp>
      <p:sp>
        <p:nvSpPr>
          <p:cNvPr id="16" name="Shape 14"/>
          <p:cNvSpPr/>
          <p:nvPr/>
        </p:nvSpPr>
        <p:spPr>
          <a:xfrm>
            <a:off x="6035040" y="2167128"/>
            <a:ext cx="2926080" cy="457200"/>
          </a:xfrm>
          <a:prstGeom prst="rect">
            <a:avLst/>
          </a:prstGeom>
          <a:solidFill>
            <a:srgbClr val="FFFFFF"/>
          </a:solidFill>
          <a:ln w="12700">
            <a:solidFill>
              <a:srgbClr val="E8ECF0"/>
            </a:solidFill>
            <a:prstDash val="solid"/>
          </a:ln>
        </p:spPr>
      </p:sp>
      <p:sp>
        <p:nvSpPr>
          <p:cNvPr id="17" name="Text 15"/>
          <p:cNvSpPr/>
          <p:nvPr/>
        </p:nvSpPr>
        <p:spPr>
          <a:xfrm>
            <a:off x="6080760" y="2167128"/>
            <a:ext cx="2834640" cy="457200"/>
          </a:xfrm>
          <a:prstGeom prst="rect">
            <a:avLst/>
          </a:prstGeom>
          <a:noFill/>
          <a:ln/>
        </p:spPr>
        <p:txBody>
          <a:bodyPr wrap="square" lIns="0" tIns="0" rIns="0" bIns="0" rtlCol="0" anchor="ctr"/>
          <a:lstStyle/>
          <a:p>
            <a:pPr indent="0" marL="0">
              <a:buNone/>
            </a:pPr>
            <a:endParaRPr lang="en-US" sz="1000" dirty="0"/>
          </a:p>
        </p:txBody>
      </p:sp>
      <p:sp>
        <p:nvSpPr>
          <p:cNvPr id="18" name="Shape 16"/>
          <p:cNvSpPr/>
          <p:nvPr/>
        </p:nvSpPr>
        <p:spPr>
          <a:xfrm>
            <a:off x="274320" y="2642616"/>
            <a:ext cx="1645920" cy="457200"/>
          </a:xfrm>
          <a:prstGeom prst="rect">
            <a:avLst/>
          </a:prstGeom>
          <a:solidFill>
            <a:srgbClr val="F3EDF8"/>
          </a:solidFill>
          <a:ln w="12700">
            <a:solidFill>
              <a:srgbClr val="E8ECF0"/>
            </a:solidFill>
            <a:prstDash val="solid"/>
          </a:ln>
        </p:spPr>
      </p:sp>
      <p:sp>
        <p:nvSpPr>
          <p:cNvPr id="19" name="Text 17"/>
          <p:cNvSpPr/>
          <p:nvPr/>
        </p:nvSpPr>
        <p:spPr>
          <a:xfrm>
            <a:off x="320040" y="2642616"/>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Cadrage</a:t>
            </a:r>
            <a:endParaRPr lang="en-US" sz="1000" dirty="0"/>
          </a:p>
        </p:txBody>
      </p:sp>
      <p:sp>
        <p:nvSpPr>
          <p:cNvPr id="20" name="Shape 18"/>
          <p:cNvSpPr/>
          <p:nvPr/>
        </p:nvSpPr>
        <p:spPr>
          <a:xfrm>
            <a:off x="1920240" y="2642616"/>
            <a:ext cx="4114800" cy="457200"/>
          </a:xfrm>
          <a:prstGeom prst="rect">
            <a:avLst/>
          </a:prstGeom>
          <a:solidFill>
            <a:srgbClr val="F3EDF8"/>
          </a:solidFill>
          <a:ln w="12700">
            <a:solidFill>
              <a:srgbClr val="E8ECF0"/>
            </a:solidFill>
            <a:prstDash val="solid"/>
          </a:ln>
        </p:spPr>
      </p:sp>
      <p:sp>
        <p:nvSpPr>
          <p:cNvPr id="21" name="Text 19"/>
          <p:cNvSpPr/>
          <p:nvPr/>
        </p:nvSpPr>
        <p:spPr>
          <a:xfrm>
            <a:off x="1965960" y="2642616"/>
            <a:ext cx="4023360" cy="457200"/>
          </a:xfrm>
          <a:prstGeom prst="rect">
            <a:avLst/>
          </a:prstGeom>
          <a:noFill/>
          <a:ln/>
        </p:spPr>
        <p:txBody>
          <a:bodyPr wrap="square" lIns="0" tIns="0" rIns="0" bIns="0" rtlCol="0" anchor="ctr"/>
          <a:lstStyle/>
          <a:p>
            <a:pPr indent="0" marL="0">
              <a:buNone/>
            </a:pPr>
            <a:r>
              <a:rPr lang="en-US" sz="1000" dirty="0">
                <a:solidFill>
                  <a:srgbClr val="1B2A4A"/>
                </a:solidFill>
              </a:rPr>
              <a:t>Quel plan ? Quel angle ?</a:t>
            </a:r>
            <a:endParaRPr lang="en-US" sz="1000" dirty="0"/>
          </a:p>
        </p:txBody>
      </p:sp>
      <p:sp>
        <p:nvSpPr>
          <p:cNvPr id="22" name="Shape 20"/>
          <p:cNvSpPr/>
          <p:nvPr/>
        </p:nvSpPr>
        <p:spPr>
          <a:xfrm>
            <a:off x="6035040" y="2642616"/>
            <a:ext cx="2926080" cy="457200"/>
          </a:xfrm>
          <a:prstGeom prst="rect">
            <a:avLst/>
          </a:prstGeom>
          <a:solidFill>
            <a:srgbClr val="F3EDF8"/>
          </a:solidFill>
          <a:ln w="12700">
            <a:solidFill>
              <a:srgbClr val="E8ECF0"/>
            </a:solidFill>
            <a:prstDash val="solid"/>
          </a:ln>
        </p:spPr>
      </p:sp>
      <p:sp>
        <p:nvSpPr>
          <p:cNvPr id="23" name="Text 21"/>
          <p:cNvSpPr/>
          <p:nvPr/>
        </p:nvSpPr>
        <p:spPr>
          <a:xfrm>
            <a:off x="6080760" y="2642616"/>
            <a:ext cx="2834640" cy="457200"/>
          </a:xfrm>
          <a:prstGeom prst="rect">
            <a:avLst/>
          </a:prstGeom>
          <a:noFill/>
          <a:ln/>
        </p:spPr>
        <p:txBody>
          <a:bodyPr wrap="square" lIns="0" tIns="0" rIns="0" bIns="0" rtlCol="0" anchor="ctr"/>
          <a:lstStyle/>
          <a:p>
            <a:pPr indent="0" marL="0">
              <a:buNone/>
            </a:pPr>
            <a:endParaRPr lang="en-US" sz="1000" dirty="0"/>
          </a:p>
        </p:txBody>
      </p:sp>
      <p:sp>
        <p:nvSpPr>
          <p:cNvPr id="24" name="Shape 22"/>
          <p:cNvSpPr/>
          <p:nvPr/>
        </p:nvSpPr>
        <p:spPr>
          <a:xfrm>
            <a:off x="274320" y="3118104"/>
            <a:ext cx="1645920" cy="457200"/>
          </a:xfrm>
          <a:prstGeom prst="rect">
            <a:avLst/>
          </a:prstGeom>
          <a:solidFill>
            <a:srgbClr val="FFFFFF"/>
          </a:solidFill>
          <a:ln w="12700">
            <a:solidFill>
              <a:srgbClr val="E8ECF0"/>
            </a:solidFill>
            <a:prstDash val="solid"/>
          </a:ln>
        </p:spPr>
      </p:sp>
      <p:sp>
        <p:nvSpPr>
          <p:cNvPr id="25" name="Text 23"/>
          <p:cNvSpPr/>
          <p:nvPr/>
        </p:nvSpPr>
        <p:spPr>
          <a:xfrm>
            <a:off x="320040" y="3118104"/>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Composition</a:t>
            </a:r>
            <a:endParaRPr lang="en-US" sz="1000" dirty="0"/>
          </a:p>
        </p:txBody>
      </p:sp>
      <p:sp>
        <p:nvSpPr>
          <p:cNvPr id="26" name="Shape 24"/>
          <p:cNvSpPr/>
          <p:nvPr/>
        </p:nvSpPr>
        <p:spPr>
          <a:xfrm>
            <a:off x="1920240" y="3118104"/>
            <a:ext cx="4114800" cy="457200"/>
          </a:xfrm>
          <a:prstGeom prst="rect">
            <a:avLst/>
          </a:prstGeom>
          <a:solidFill>
            <a:srgbClr val="FFFFFF"/>
          </a:solidFill>
          <a:ln w="12700">
            <a:solidFill>
              <a:srgbClr val="E8ECF0"/>
            </a:solidFill>
            <a:prstDash val="solid"/>
          </a:ln>
        </p:spPr>
      </p:sp>
      <p:sp>
        <p:nvSpPr>
          <p:cNvPr id="27" name="Text 25"/>
          <p:cNvSpPr/>
          <p:nvPr/>
        </p:nvSpPr>
        <p:spPr>
          <a:xfrm>
            <a:off x="1965960" y="3118104"/>
            <a:ext cx="4023360" cy="457200"/>
          </a:xfrm>
          <a:prstGeom prst="rect">
            <a:avLst/>
          </a:prstGeom>
          <a:noFill/>
          <a:ln/>
        </p:spPr>
        <p:txBody>
          <a:bodyPr wrap="square" lIns="0" tIns="0" rIns="0" bIns="0" rtlCol="0" anchor="ctr"/>
          <a:lstStyle/>
          <a:p>
            <a:pPr indent="0" marL="0">
              <a:buNone/>
            </a:pPr>
            <a:r>
              <a:rPr lang="en-US" sz="1000" dirty="0">
                <a:solidFill>
                  <a:srgbClr val="1B2A4A"/>
                </a:solidFill>
              </a:rPr>
              <a:t>Où se situe le sujet ? Y a-t-il des lignes directrices ?</a:t>
            </a:r>
            <a:endParaRPr lang="en-US" sz="1000" dirty="0"/>
          </a:p>
        </p:txBody>
      </p:sp>
      <p:sp>
        <p:nvSpPr>
          <p:cNvPr id="28" name="Shape 26"/>
          <p:cNvSpPr/>
          <p:nvPr/>
        </p:nvSpPr>
        <p:spPr>
          <a:xfrm>
            <a:off x="6035040" y="3118104"/>
            <a:ext cx="2926080" cy="457200"/>
          </a:xfrm>
          <a:prstGeom prst="rect">
            <a:avLst/>
          </a:prstGeom>
          <a:solidFill>
            <a:srgbClr val="FFFFFF"/>
          </a:solidFill>
          <a:ln w="12700">
            <a:solidFill>
              <a:srgbClr val="E8ECF0"/>
            </a:solidFill>
            <a:prstDash val="solid"/>
          </a:ln>
        </p:spPr>
      </p:sp>
      <p:sp>
        <p:nvSpPr>
          <p:cNvPr id="29" name="Text 27"/>
          <p:cNvSpPr/>
          <p:nvPr/>
        </p:nvSpPr>
        <p:spPr>
          <a:xfrm>
            <a:off x="6080760" y="3118104"/>
            <a:ext cx="2834640" cy="457200"/>
          </a:xfrm>
          <a:prstGeom prst="rect">
            <a:avLst/>
          </a:prstGeom>
          <a:noFill/>
          <a:ln/>
        </p:spPr>
        <p:txBody>
          <a:bodyPr wrap="square" lIns="0" tIns="0" rIns="0" bIns="0" rtlCol="0" anchor="ctr"/>
          <a:lstStyle/>
          <a:p>
            <a:pPr indent="0" marL="0">
              <a:buNone/>
            </a:pPr>
            <a:endParaRPr lang="en-US" sz="1000" dirty="0"/>
          </a:p>
        </p:txBody>
      </p:sp>
      <p:sp>
        <p:nvSpPr>
          <p:cNvPr id="30" name="Shape 28"/>
          <p:cNvSpPr/>
          <p:nvPr/>
        </p:nvSpPr>
        <p:spPr>
          <a:xfrm>
            <a:off x="274320" y="3593592"/>
            <a:ext cx="1645920" cy="457200"/>
          </a:xfrm>
          <a:prstGeom prst="rect">
            <a:avLst/>
          </a:prstGeom>
          <a:solidFill>
            <a:srgbClr val="F3EDF8"/>
          </a:solidFill>
          <a:ln w="12700">
            <a:solidFill>
              <a:srgbClr val="E8ECF0"/>
            </a:solidFill>
            <a:prstDash val="solid"/>
          </a:ln>
        </p:spPr>
      </p:sp>
      <p:sp>
        <p:nvSpPr>
          <p:cNvPr id="31" name="Text 29"/>
          <p:cNvSpPr/>
          <p:nvPr/>
        </p:nvSpPr>
        <p:spPr>
          <a:xfrm>
            <a:off x="320040" y="3593592"/>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Lumière</a:t>
            </a:r>
            <a:endParaRPr lang="en-US" sz="1000" dirty="0"/>
          </a:p>
        </p:txBody>
      </p:sp>
      <p:sp>
        <p:nvSpPr>
          <p:cNvPr id="32" name="Shape 30"/>
          <p:cNvSpPr/>
          <p:nvPr/>
        </p:nvSpPr>
        <p:spPr>
          <a:xfrm>
            <a:off x="1920240" y="3593592"/>
            <a:ext cx="4114800" cy="457200"/>
          </a:xfrm>
          <a:prstGeom prst="rect">
            <a:avLst/>
          </a:prstGeom>
          <a:solidFill>
            <a:srgbClr val="F3EDF8"/>
          </a:solidFill>
          <a:ln w="12700">
            <a:solidFill>
              <a:srgbClr val="E8ECF0"/>
            </a:solidFill>
            <a:prstDash val="solid"/>
          </a:ln>
        </p:spPr>
      </p:sp>
      <p:sp>
        <p:nvSpPr>
          <p:cNvPr id="33" name="Text 31"/>
          <p:cNvSpPr/>
          <p:nvPr/>
        </p:nvSpPr>
        <p:spPr>
          <a:xfrm>
            <a:off x="1965960" y="3593592"/>
            <a:ext cx="4023360" cy="457200"/>
          </a:xfrm>
          <a:prstGeom prst="rect">
            <a:avLst/>
          </a:prstGeom>
          <a:noFill/>
          <a:ln/>
        </p:spPr>
        <p:txBody>
          <a:bodyPr wrap="square" lIns="0" tIns="0" rIns="0" bIns="0" rtlCol="0" anchor="ctr"/>
          <a:lstStyle/>
          <a:p>
            <a:pPr indent="0" marL="0">
              <a:buNone/>
            </a:pPr>
            <a:r>
              <a:rPr lang="en-US" sz="1000" dirty="0">
                <a:solidFill>
                  <a:srgbClr val="1B2A4A"/>
                </a:solidFill>
              </a:rPr>
              <a:t>Quelle lumière ? D'où vient-elle ?</a:t>
            </a:r>
            <a:endParaRPr lang="en-US" sz="1000" dirty="0"/>
          </a:p>
        </p:txBody>
      </p:sp>
      <p:sp>
        <p:nvSpPr>
          <p:cNvPr id="34" name="Shape 32"/>
          <p:cNvSpPr/>
          <p:nvPr/>
        </p:nvSpPr>
        <p:spPr>
          <a:xfrm>
            <a:off x="6035040" y="3593592"/>
            <a:ext cx="2926080" cy="457200"/>
          </a:xfrm>
          <a:prstGeom prst="rect">
            <a:avLst/>
          </a:prstGeom>
          <a:solidFill>
            <a:srgbClr val="F3EDF8"/>
          </a:solidFill>
          <a:ln w="12700">
            <a:solidFill>
              <a:srgbClr val="E8ECF0"/>
            </a:solidFill>
            <a:prstDash val="solid"/>
          </a:ln>
        </p:spPr>
      </p:sp>
      <p:sp>
        <p:nvSpPr>
          <p:cNvPr id="35" name="Text 33"/>
          <p:cNvSpPr/>
          <p:nvPr/>
        </p:nvSpPr>
        <p:spPr>
          <a:xfrm>
            <a:off x="6080760" y="3593592"/>
            <a:ext cx="2834640" cy="457200"/>
          </a:xfrm>
          <a:prstGeom prst="rect">
            <a:avLst/>
          </a:prstGeom>
          <a:noFill/>
          <a:ln/>
        </p:spPr>
        <p:txBody>
          <a:bodyPr wrap="square" lIns="0" tIns="0" rIns="0" bIns="0" rtlCol="0" anchor="ctr"/>
          <a:lstStyle/>
          <a:p>
            <a:pPr indent="0" marL="0">
              <a:buNone/>
            </a:pPr>
            <a:endParaRPr lang="en-US" sz="1000" dirty="0"/>
          </a:p>
        </p:txBody>
      </p:sp>
      <p:sp>
        <p:nvSpPr>
          <p:cNvPr id="36" name="Shape 34"/>
          <p:cNvSpPr/>
          <p:nvPr/>
        </p:nvSpPr>
        <p:spPr>
          <a:xfrm>
            <a:off x="274320" y="4069080"/>
            <a:ext cx="1645920" cy="457200"/>
          </a:xfrm>
          <a:prstGeom prst="rect">
            <a:avLst/>
          </a:prstGeom>
          <a:solidFill>
            <a:srgbClr val="FFFFFF"/>
          </a:solidFill>
          <a:ln w="12700">
            <a:solidFill>
              <a:srgbClr val="E8ECF0"/>
            </a:solidFill>
            <a:prstDash val="solid"/>
          </a:ln>
        </p:spPr>
      </p:sp>
      <p:sp>
        <p:nvSpPr>
          <p:cNvPr id="37" name="Text 35"/>
          <p:cNvSpPr/>
          <p:nvPr/>
        </p:nvSpPr>
        <p:spPr>
          <a:xfrm>
            <a:off x="320040" y="4069080"/>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Couleurs</a:t>
            </a:r>
            <a:endParaRPr lang="en-US" sz="1000" dirty="0"/>
          </a:p>
        </p:txBody>
      </p:sp>
      <p:sp>
        <p:nvSpPr>
          <p:cNvPr id="38" name="Shape 36"/>
          <p:cNvSpPr/>
          <p:nvPr/>
        </p:nvSpPr>
        <p:spPr>
          <a:xfrm>
            <a:off x="1920240" y="4069080"/>
            <a:ext cx="4114800" cy="457200"/>
          </a:xfrm>
          <a:prstGeom prst="rect">
            <a:avLst/>
          </a:prstGeom>
          <a:solidFill>
            <a:srgbClr val="FFFFFF"/>
          </a:solidFill>
          <a:ln w="12700">
            <a:solidFill>
              <a:srgbClr val="E8ECF0"/>
            </a:solidFill>
            <a:prstDash val="solid"/>
          </a:ln>
        </p:spPr>
      </p:sp>
      <p:sp>
        <p:nvSpPr>
          <p:cNvPr id="39" name="Text 37"/>
          <p:cNvSpPr/>
          <p:nvPr/>
        </p:nvSpPr>
        <p:spPr>
          <a:xfrm>
            <a:off x="1965960" y="4069080"/>
            <a:ext cx="4023360" cy="457200"/>
          </a:xfrm>
          <a:prstGeom prst="rect">
            <a:avLst/>
          </a:prstGeom>
          <a:noFill/>
          <a:ln/>
        </p:spPr>
        <p:txBody>
          <a:bodyPr wrap="square" lIns="0" tIns="0" rIns="0" bIns="0" rtlCol="0" anchor="ctr"/>
          <a:lstStyle/>
          <a:p>
            <a:pPr indent="0" marL="0">
              <a:buNone/>
            </a:pPr>
            <a:r>
              <a:rPr lang="en-US" sz="1000" dirty="0">
                <a:solidFill>
                  <a:srgbClr val="1B2A4A"/>
                </a:solidFill>
              </a:rPr>
              <a:t>Quelles couleurs dominent ? Quelle émotion évoquent-elles ?</a:t>
            </a:r>
            <a:endParaRPr lang="en-US" sz="1000" dirty="0"/>
          </a:p>
        </p:txBody>
      </p:sp>
      <p:sp>
        <p:nvSpPr>
          <p:cNvPr id="40" name="Shape 38"/>
          <p:cNvSpPr/>
          <p:nvPr/>
        </p:nvSpPr>
        <p:spPr>
          <a:xfrm>
            <a:off x="6035040" y="4069080"/>
            <a:ext cx="2926080" cy="457200"/>
          </a:xfrm>
          <a:prstGeom prst="rect">
            <a:avLst/>
          </a:prstGeom>
          <a:solidFill>
            <a:srgbClr val="FFFFFF"/>
          </a:solidFill>
          <a:ln w="12700">
            <a:solidFill>
              <a:srgbClr val="E8ECF0"/>
            </a:solidFill>
            <a:prstDash val="solid"/>
          </a:ln>
        </p:spPr>
      </p:sp>
      <p:sp>
        <p:nvSpPr>
          <p:cNvPr id="41" name="Text 39"/>
          <p:cNvSpPr/>
          <p:nvPr/>
        </p:nvSpPr>
        <p:spPr>
          <a:xfrm>
            <a:off x="6080760" y="4069080"/>
            <a:ext cx="2834640" cy="457200"/>
          </a:xfrm>
          <a:prstGeom prst="rect">
            <a:avLst/>
          </a:prstGeom>
          <a:noFill/>
          <a:ln/>
        </p:spPr>
        <p:txBody>
          <a:bodyPr wrap="square" lIns="0" tIns="0" rIns="0" bIns="0" rtlCol="0" anchor="ctr"/>
          <a:lstStyle/>
          <a:p>
            <a:pPr indent="0" marL="0">
              <a:buNone/>
            </a:pPr>
            <a:endParaRPr lang="en-US" sz="1000" dirty="0"/>
          </a:p>
        </p:txBody>
      </p:sp>
      <p:sp>
        <p:nvSpPr>
          <p:cNvPr id="42" name="Shape 40"/>
          <p:cNvSpPr/>
          <p:nvPr/>
        </p:nvSpPr>
        <p:spPr>
          <a:xfrm>
            <a:off x="274320" y="4544568"/>
            <a:ext cx="1645920" cy="457200"/>
          </a:xfrm>
          <a:prstGeom prst="rect">
            <a:avLst/>
          </a:prstGeom>
          <a:solidFill>
            <a:srgbClr val="F3EDF8"/>
          </a:solidFill>
          <a:ln w="12700">
            <a:solidFill>
              <a:srgbClr val="E8ECF0"/>
            </a:solidFill>
            <a:prstDash val="solid"/>
          </a:ln>
        </p:spPr>
      </p:sp>
      <p:sp>
        <p:nvSpPr>
          <p:cNvPr id="43" name="Text 41"/>
          <p:cNvSpPr/>
          <p:nvPr/>
        </p:nvSpPr>
        <p:spPr>
          <a:xfrm>
            <a:off x="320040" y="4544568"/>
            <a:ext cx="1554480" cy="457200"/>
          </a:xfrm>
          <a:prstGeom prst="rect">
            <a:avLst/>
          </a:prstGeom>
          <a:noFill/>
          <a:ln/>
        </p:spPr>
        <p:txBody>
          <a:bodyPr wrap="square" lIns="0" tIns="0" rIns="0" bIns="0" rtlCol="0" anchor="ctr"/>
          <a:lstStyle/>
          <a:p>
            <a:pPr indent="0" marL="0">
              <a:buNone/>
            </a:pPr>
            <a:r>
              <a:rPr lang="en-US" sz="1000" b="1" dirty="0">
                <a:solidFill>
                  <a:srgbClr val="1B2A4A"/>
                </a:solidFill>
              </a:rPr>
              <a:t>Sens global</a:t>
            </a:r>
            <a:endParaRPr lang="en-US" sz="1000" dirty="0"/>
          </a:p>
        </p:txBody>
      </p:sp>
      <p:sp>
        <p:nvSpPr>
          <p:cNvPr id="44" name="Shape 42"/>
          <p:cNvSpPr/>
          <p:nvPr/>
        </p:nvSpPr>
        <p:spPr>
          <a:xfrm>
            <a:off x="1920240" y="4544568"/>
            <a:ext cx="4114800" cy="457200"/>
          </a:xfrm>
          <a:prstGeom prst="rect">
            <a:avLst/>
          </a:prstGeom>
          <a:solidFill>
            <a:srgbClr val="F3EDF8"/>
          </a:solidFill>
          <a:ln w="12700">
            <a:solidFill>
              <a:srgbClr val="E8ECF0"/>
            </a:solidFill>
            <a:prstDash val="solid"/>
          </a:ln>
        </p:spPr>
      </p:sp>
      <p:sp>
        <p:nvSpPr>
          <p:cNvPr id="45" name="Text 43"/>
          <p:cNvSpPr/>
          <p:nvPr/>
        </p:nvSpPr>
        <p:spPr>
          <a:xfrm>
            <a:off x="1965960" y="4544568"/>
            <a:ext cx="4023360" cy="457200"/>
          </a:xfrm>
          <a:prstGeom prst="rect">
            <a:avLst/>
          </a:prstGeom>
          <a:noFill/>
          <a:ln/>
        </p:spPr>
        <p:txBody>
          <a:bodyPr wrap="square" lIns="0" tIns="0" rIns="0" bIns="0" rtlCol="0" anchor="ctr"/>
          <a:lstStyle/>
          <a:p>
            <a:pPr indent="0" marL="0">
              <a:buNone/>
            </a:pPr>
            <a:r>
              <a:rPr lang="en-US" sz="1000" dirty="0">
                <a:solidFill>
                  <a:srgbClr val="1B2A4A"/>
                </a:solidFill>
              </a:rPr>
              <a:t>Quel est le message de l'image ?</a:t>
            </a:r>
            <a:endParaRPr lang="en-US" sz="1000" dirty="0"/>
          </a:p>
        </p:txBody>
      </p:sp>
      <p:sp>
        <p:nvSpPr>
          <p:cNvPr id="46" name="Shape 44"/>
          <p:cNvSpPr/>
          <p:nvPr/>
        </p:nvSpPr>
        <p:spPr>
          <a:xfrm>
            <a:off x="6035040" y="4544568"/>
            <a:ext cx="2926080" cy="457200"/>
          </a:xfrm>
          <a:prstGeom prst="rect">
            <a:avLst/>
          </a:prstGeom>
          <a:solidFill>
            <a:srgbClr val="F3EDF8"/>
          </a:solidFill>
          <a:ln w="12700">
            <a:solidFill>
              <a:srgbClr val="E8ECF0"/>
            </a:solidFill>
            <a:prstDash val="solid"/>
          </a:ln>
        </p:spPr>
      </p:sp>
      <p:sp>
        <p:nvSpPr>
          <p:cNvPr id="47" name="Text 45"/>
          <p:cNvSpPr/>
          <p:nvPr/>
        </p:nvSpPr>
        <p:spPr>
          <a:xfrm>
            <a:off x="6080760" y="4544568"/>
            <a:ext cx="2834640" cy="457200"/>
          </a:xfrm>
          <a:prstGeom prst="rect">
            <a:avLst/>
          </a:prstGeom>
          <a:noFill/>
          <a:ln/>
        </p:spPr>
        <p:txBody>
          <a:bodyPr wrap="square" lIns="0" tIns="0" rIns="0" bIns="0" rtlCol="0" anchor="ctr"/>
          <a:lstStyle/>
          <a:p>
            <a:pPr indent="0" marL="0">
              <a:buNone/>
            </a:pPr>
            <a:endParaRPr lang="en-US" sz="1000" dirty="0"/>
          </a:p>
        </p:txBody>
      </p:sp>
      <p:sp>
        <p:nvSpPr>
          <p:cNvPr id="48" name="Shape 46"/>
          <p:cNvSpPr/>
          <p:nvPr/>
        </p:nvSpPr>
        <p:spPr>
          <a:xfrm>
            <a:off x="274320" y="4992624"/>
            <a:ext cx="8595360" cy="73152"/>
          </a:xfrm>
          <a:prstGeom prst="rect">
            <a:avLst/>
          </a:prstGeom>
          <a:solidFill>
            <a:srgbClr val="5B2D8E"/>
          </a:solidFill>
          <a:ln w="12700">
            <a:solidFill>
              <a:srgbClr val="5B2D8E"/>
            </a:solidFill>
            <a:prstDash val="solid"/>
          </a:ln>
        </p:spPr>
      </p:sp>
      <p:sp>
        <p:nvSpPr>
          <p:cNvPr id="49" name="Text 47"/>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33 / 45</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Atelier pratique : Analyser une affiche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Application de la grille en classe</a:t>
            </a:r>
            <a:endParaRPr lang="en-US" sz="1500" dirty="0"/>
          </a:p>
        </p:txBody>
      </p:sp>
      <p:sp>
        <p:nvSpPr>
          <p:cNvPr id="6" name="Shape 4"/>
          <p:cNvSpPr/>
          <p:nvPr/>
        </p:nvSpPr>
        <p:spPr>
          <a:xfrm>
            <a:off x="365760" y="1719072"/>
            <a:ext cx="4114800" cy="3200400"/>
          </a:xfrm>
          <a:prstGeom prst="rect">
            <a:avLst/>
          </a:prstGeom>
          <a:solidFill>
            <a:srgbClr val="2C1A4A"/>
          </a:solidFill>
          <a:ln w="12700">
            <a:solidFill>
              <a:srgbClr val="2C1A4A"/>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365760" y="1719072"/>
            <a:ext cx="4114800" cy="3200400"/>
          </a:xfrm>
          <a:prstGeom prst="rect">
            <a:avLst/>
          </a:prstGeom>
          <a:noFill/>
          <a:ln/>
        </p:spPr>
        <p:txBody>
          <a:bodyPr wrap="square" rtlCol="0" anchor="ctr"/>
          <a:lstStyle/>
          <a:p>
            <a:pPr algn="ctr" indent="0" marL="0">
              <a:buNone/>
            </a:pPr>
            <a:r>
              <a:rPr lang="en-US" sz="1400" b="1" dirty="0">
                <a:solidFill>
                  <a:srgbClr val="000000"/>
                </a:solidFill>
              </a:rPr>
              <a:t>Exemple d'affiche</a:t>
            </a:r>
            <a:endParaRPr lang="en-US" sz="1400" dirty="0"/>
          </a:p>
        </p:txBody>
      </p:sp>
      <p:sp>
        <p:nvSpPr>
          <p:cNvPr id="8" name="Shape 6"/>
          <p:cNvSpPr/>
          <p:nvPr/>
        </p:nvSpPr>
        <p:spPr>
          <a:xfrm>
            <a:off x="1097280" y="2194560"/>
            <a:ext cx="1463040" cy="1828800"/>
          </a:xfrm>
          <a:prstGeom prst="ellipse">
            <a:avLst/>
          </a:prstGeom>
          <a:solidFill>
            <a:srgbClr val="000000"/>
          </a:solidFill>
          <a:ln w="12700">
            <a:solidFill>
              <a:srgbClr val="5B2D8E"/>
            </a:solidFill>
            <a:prstDash val="solid"/>
          </a:ln>
        </p:spPr>
      </p:sp>
      <p:sp>
        <p:nvSpPr>
          <p:cNvPr id="9" name="Shape 7"/>
          <p:cNvSpPr/>
          <p:nvPr/>
        </p:nvSpPr>
        <p:spPr>
          <a:xfrm>
            <a:off x="731520" y="4114800"/>
            <a:ext cx="3108960" cy="548640"/>
          </a:xfrm>
          <a:prstGeom prst="rect">
            <a:avLst/>
          </a:prstGeom>
          <a:solidFill>
            <a:srgbClr val="E8A020"/>
          </a:solidFill>
          <a:ln w="12700">
            <a:solidFill>
              <a:srgbClr val="E8A020"/>
            </a:solidFill>
            <a:prstDash val="solid"/>
          </a:ln>
        </p:spPr>
      </p:sp>
      <p:sp>
        <p:nvSpPr>
          <p:cNvPr id="10" name="Text 8"/>
          <p:cNvSpPr/>
          <p:nvPr/>
        </p:nvSpPr>
        <p:spPr>
          <a:xfrm>
            <a:off x="731520" y="4114800"/>
            <a:ext cx="3108960" cy="548640"/>
          </a:xfrm>
          <a:prstGeom prst="rect">
            <a:avLst/>
          </a:prstGeom>
          <a:noFill/>
          <a:ln/>
        </p:spPr>
        <p:txBody>
          <a:bodyPr wrap="square" lIns="0" tIns="0" rIns="0" bIns="0" rtlCol="0" anchor="ctr"/>
          <a:lstStyle/>
          <a:p>
            <a:pPr algn="ctr" indent="0" marL="0">
              <a:buNone/>
            </a:pPr>
            <a:r>
              <a:rPr lang="en-US" sz="1200" b="1" dirty="0">
                <a:solidFill>
                  <a:srgbClr val="FFFFFF"/>
                </a:solidFill>
              </a:rPr>
              <a:t>TITRE DE L'AFFICHE</a:t>
            </a:r>
            <a:endParaRPr lang="en-US" sz="1200" dirty="0"/>
          </a:p>
        </p:txBody>
      </p:sp>
      <p:sp>
        <p:nvSpPr>
          <p:cNvPr id="11" name="Text 9"/>
          <p:cNvSpPr/>
          <p:nvPr/>
        </p:nvSpPr>
        <p:spPr>
          <a:xfrm>
            <a:off x="4663440" y="1719072"/>
            <a:ext cx="4206240" cy="347472"/>
          </a:xfrm>
          <a:prstGeom prst="rect">
            <a:avLst/>
          </a:prstGeom>
          <a:noFill/>
          <a:ln/>
        </p:spPr>
        <p:txBody>
          <a:bodyPr wrap="square" rtlCol="0" anchor="ctr"/>
          <a:lstStyle/>
          <a:p>
            <a:pPr indent="0" marL="0">
              <a:buNone/>
            </a:pPr>
            <a:r>
              <a:rPr lang="en-US" sz="1300" b="1" dirty="0">
                <a:solidFill>
                  <a:srgbClr val="1B2A4A"/>
                </a:solidFill>
              </a:rPr>
              <a:t>Déroulement de l'atelier :</a:t>
            </a:r>
            <a:endParaRPr lang="en-US" sz="1300" dirty="0"/>
          </a:p>
        </p:txBody>
      </p:sp>
      <p:sp>
        <p:nvSpPr>
          <p:cNvPr id="12" name="Shape 10"/>
          <p:cNvSpPr/>
          <p:nvPr/>
        </p:nvSpPr>
        <p:spPr>
          <a:xfrm>
            <a:off x="4663440" y="2148840"/>
            <a:ext cx="4206240" cy="502920"/>
          </a:xfrm>
          <a:prstGeom prst="rect">
            <a:avLst/>
          </a:prstGeom>
          <a:solidFill>
            <a:srgbClr val="F3EDF8"/>
          </a:solidFill>
          <a:ln w="12700">
            <a:solidFill>
              <a:srgbClr val="E8ECF0"/>
            </a:solidFill>
            <a:prstDash val="solid"/>
          </a:ln>
        </p:spPr>
      </p:sp>
      <p:sp>
        <p:nvSpPr>
          <p:cNvPr id="13" name="Shape 11"/>
          <p:cNvSpPr/>
          <p:nvPr/>
        </p:nvSpPr>
        <p:spPr>
          <a:xfrm>
            <a:off x="4663440" y="2148840"/>
            <a:ext cx="347472" cy="502920"/>
          </a:xfrm>
          <a:prstGeom prst="rect">
            <a:avLst/>
          </a:prstGeom>
          <a:solidFill>
            <a:srgbClr val="5B2D8E"/>
          </a:solidFill>
          <a:ln w="12700">
            <a:solidFill>
              <a:srgbClr val="5B2D8E"/>
            </a:solidFill>
            <a:prstDash val="solid"/>
          </a:ln>
        </p:spPr>
      </p:sp>
      <p:sp>
        <p:nvSpPr>
          <p:cNvPr id="14" name="Text 12"/>
          <p:cNvSpPr/>
          <p:nvPr/>
        </p:nvSpPr>
        <p:spPr>
          <a:xfrm>
            <a:off x="4663440" y="2148840"/>
            <a:ext cx="347472" cy="502920"/>
          </a:xfrm>
          <a:prstGeom prst="rect">
            <a:avLst/>
          </a:prstGeom>
          <a:noFill/>
          <a:ln/>
        </p:spPr>
        <p:txBody>
          <a:bodyPr wrap="square" lIns="0" tIns="0" rIns="0" bIns="0" rtlCol="0" anchor="ctr"/>
          <a:lstStyle/>
          <a:p>
            <a:pPr algn="ctr" indent="0" marL="0">
              <a:buNone/>
            </a:pPr>
            <a:r>
              <a:rPr lang="en-US" sz="1200" b="1" dirty="0">
                <a:solidFill>
                  <a:srgbClr val="FFFFFF"/>
                </a:solidFill>
              </a:rPr>
              <a:t>1</a:t>
            </a:r>
            <a:endParaRPr lang="en-US" sz="1200" dirty="0"/>
          </a:p>
        </p:txBody>
      </p:sp>
      <p:sp>
        <p:nvSpPr>
          <p:cNvPr id="15" name="Text 13"/>
          <p:cNvSpPr/>
          <p:nvPr/>
        </p:nvSpPr>
        <p:spPr>
          <a:xfrm>
            <a:off x="5102352" y="2148840"/>
            <a:ext cx="3657600" cy="502920"/>
          </a:xfrm>
          <a:prstGeom prst="rect">
            <a:avLst/>
          </a:prstGeom>
          <a:noFill/>
          <a:ln/>
        </p:spPr>
        <p:txBody>
          <a:bodyPr wrap="square" lIns="0" tIns="0" rIns="0" bIns="0" rtlCol="0" anchor="ctr"/>
          <a:lstStyle/>
          <a:p>
            <a:pPr indent="0" marL="0">
              <a:buNone/>
            </a:pPr>
            <a:r>
              <a:rPr lang="en-US" sz="1100" dirty="0">
                <a:solidFill>
                  <a:srgbClr val="1B2A4A"/>
                </a:solidFill>
              </a:rPr>
              <a:t>Observer 2 minutes en silence.</a:t>
            </a:r>
            <a:endParaRPr lang="en-US" sz="1100" dirty="0"/>
          </a:p>
        </p:txBody>
      </p:sp>
      <p:sp>
        <p:nvSpPr>
          <p:cNvPr id="16" name="Shape 14"/>
          <p:cNvSpPr/>
          <p:nvPr/>
        </p:nvSpPr>
        <p:spPr>
          <a:xfrm>
            <a:off x="4663440" y="2715768"/>
            <a:ext cx="4206240" cy="502920"/>
          </a:xfrm>
          <a:prstGeom prst="rect">
            <a:avLst/>
          </a:prstGeom>
          <a:solidFill>
            <a:srgbClr val="FFFFFF"/>
          </a:solidFill>
          <a:ln w="12700">
            <a:solidFill>
              <a:srgbClr val="E8ECF0"/>
            </a:solidFill>
            <a:prstDash val="solid"/>
          </a:ln>
        </p:spPr>
      </p:sp>
      <p:sp>
        <p:nvSpPr>
          <p:cNvPr id="17" name="Shape 15"/>
          <p:cNvSpPr/>
          <p:nvPr/>
        </p:nvSpPr>
        <p:spPr>
          <a:xfrm>
            <a:off x="4663440" y="2715768"/>
            <a:ext cx="347472" cy="502920"/>
          </a:xfrm>
          <a:prstGeom prst="rect">
            <a:avLst/>
          </a:prstGeom>
          <a:solidFill>
            <a:srgbClr val="5B2D8E"/>
          </a:solidFill>
          <a:ln w="12700">
            <a:solidFill>
              <a:srgbClr val="5B2D8E"/>
            </a:solidFill>
            <a:prstDash val="solid"/>
          </a:ln>
        </p:spPr>
      </p:sp>
      <p:sp>
        <p:nvSpPr>
          <p:cNvPr id="18" name="Text 16"/>
          <p:cNvSpPr/>
          <p:nvPr/>
        </p:nvSpPr>
        <p:spPr>
          <a:xfrm>
            <a:off x="4663440" y="2715768"/>
            <a:ext cx="347472" cy="502920"/>
          </a:xfrm>
          <a:prstGeom prst="rect">
            <a:avLst/>
          </a:prstGeom>
          <a:noFill/>
          <a:ln/>
        </p:spPr>
        <p:txBody>
          <a:bodyPr wrap="square" lIns="0" tIns="0" rIns="0" bIns="0" rtlCol="0" anchor="ctr"/>
          <a:lstStyle/>
          <a:p>
            <a:pPr algn="ctr" indent="0" marL="0">
              <a:buNone/>
            </a:pPr>
            <a:r>
              <a:rPr lang="en-US" sz="1200" b="1" dirty="0">
                <a:solidFill>
                  <a:srgbClr val="FFFFFF"/>
                </a:solidFill>
              </a:rPr>
              <a:t>2</a:t>
            </a:r>
            <a:endParaRPr lang="en-US" sz="1200" dirty="0"/>
          </a:p>
        </p:txBody>
      </p:sp>
      <p:sp>
        <p:nvSpPr>
          <p:cNvPr id="19" name="Text 17"/>
          <p:cNvSpPr/>
          <p:nvPr/>
        </p:nvSpPr>
        <p:spPr>
          <a:xfrm>
            <a:off x="5102352" y="2715768"/>
            <a:ext cx="3657600" cy="502920"/>
          </a:xfrm>
          <a:prstGeom prst="rect">
            <a:avLst/>
          </a:prstGeom>
          <a:noFill/>
          <a:ln/>
        </p:spPr>
        <p:txBody>
          <a:bodyPr wrap="square" lIns="0" tIns="0" rIns="0" bIns="0" rtlCol="0" anchor="ctr"/>
          <a:lstStyle/>
          <a:p>
            <a:pPr indent="0" marL="0">
              <a:buNone/>
            </a:pPr>
            <a:r>
              <a:rPr lang="en-US" sz="1100" dirty="0">
                <a:solidFill>
                  <a:srgbClr val="1B2A4A"/>
                </a:solidFill>
              </a:rPr>
              <a:t>Remplir la grille individuellement.</a:t>
            </a:r>
            <a:endParaRPr lang="en-US" sz="1100" dirty="0"/>
          </a:p>
        </p:txBody>
      </p:sp>
      <p:sp>
        <p:nvSpPr>
          <p:cNvPr id="20" name="Shape 18"/>
          <p:cNvSpPr/>
          <p:nvPr/>
        </p:nvSpPr>
        <p:spPr>
          <a:xfrm>
            <a:off x="4663440" y="3282696"/>
            <a:ext cx="4206240" cy="502920"/>
          </a:xfrm>
          <a:prstGeom prst="rect">
            <a:avLst/>
          </a:prstGeom>
          <a:solidFill>
            <a:srgbClr val="F3EDF8"/>
          </a:solidFill>
          <a:ln w="12700">
            <a:solidFill>
              <a:srgbClr val="E8ECF0"/>
            </a:solidFill>
            <a:prstDash val="solid"/>
          </a:ln>
        </p:spPr>
      </p:sp>
      <p:sp>
        <p:nvSpPr>
          <p:cNvPr id="21" name="Shape 19"/>
          <p:cNvSpPr/>
          <p:nvPr/>
        </p:nvSpPr>
        <p:spPr>
          <a:xfrm>
            <a:off x="4663440" y="3282696"/>
            <a:ext cx="347472" cy="502920"/>
          </a:xfrm>
          <a:prstGeom prst="rect">
            <a:avLst/>
          </a:prstGeom>
          <a:solidFill>
            <a:srgbClr val="5B2D8E"/>
          </a:solidFill>
          <a:ln w="12700">
            <a:solidFill>
              <a:srgbClr val="5B2D8E"/>
            </a:solidFill>
            <a:prstDash val="solid"/>
          </a:ln>
        </p:spPr>
      </p:sp>
      <p:sp>
        <p:nvSpPr>
          <p:cNvPr id="22" name="Text 20"/>
          <p:cNvSpPr/>
          <p:nvPr/>
        </p:nvSpPr>
        <p:spPr>
          <a:xfrm>
            <a:off x="4663440" y="3282696"/>
            <a:ext cx="347472" cy="502920"/>
          </a:xfrm>
          <a:prstGeom prst="rect">
            <a:avLst/>
          </a:prstGeom>
          <a:noFill/>
          <a:ln/>
        </p:spPr>
        <p:txBody>
          <a:bodyPr wrap="square" lIns="0" tIns="0" rIns="0" bIns="0" rtlCol="0" anchor="ctr"/>
          <a:lstStyle/>
          <a:p>
            <a:pPr algn="ctr" indent="0" marL="0">
              <a:buNone/>
            </a:pPr>
            <a:r>
              <a:rPr lang="en-US" sz="1200" b="1" dirty="0">
                <a:solidFill>
                  <a:srgbClr val="FFFFFF"/>
                </a:solidFill>
              </a:rPr>
              <a:t>3</a:t>
            </a:r>
            <a:endParaRPr lang="en-US" sz="1200" dirty="0"/>
          </a:p>
        </p:txBody>
      </p:sp>
      <p:sp>
        <p:nvSpPr>
          <p:cNvPr id="23" name="Text 21"/>
          <p:cNvSpPr/>
          <p:nvPr/>
        </p:nvSpPr>
        <p:spPr>
          <a:xfrm>
            <a:off x="5102352" y="3282696"/>
            <a:ext cx="3657600" cy="502920"/>
          </a:xfrm>
          <a:prstGeom prst="rect">
            <a:avLst/>
          </a:prstGeom>
          <a:noFill/>
          <a:ln/>
        </p:spPr>
        <p:txBody>
          <a:bodyPr wrap="square" lIns="0" tIns="0" rIns="0" bIns="0" rtlCol="0" anchor="ctr"/>
          <a:lstStyle/>
          <a:p>
            <a:pPr indent="0" marL="0">
              <a:buNone/>
            </a:pPr>
            <a:r>
              <a:rPr lang="en-US" sz="1100" dirty="0">
                <a:solidFill>
                  <a:srgbClr val="1B2A4A"/>
                </a:solidFill>
              </a:rPr>
              <a:t>Partager en binôme : comparer les observations.</a:t>
            </a:r>
            <a:endParaRPr lang="en-US" sz="1100" dirty="0"/>
          </a:p>
        </p:txBody>
      </p:sp>
      <p:sp>
        <p:nvSpPr>
          <p:cNvPr id="24" name="Shape 22"/>
          <p:cNvSpPr/>
          <p:nvPr/>
        </p:nvSpPr>
        <p:spPr>
          <a:xfrm>
            <a:off x="4663440" y="3849624"/>
            <a:ext cx="4206240" cy="502920"/>
          </a:xfrm>
          <a:prstGeom prst="rect">
            <a:avLst/>
          </a:prstGeom>
          <a:solidFill>
            <a:srgbClr val="FFFFFF"/>
          </a:solidFill>
          <a:ln w="12700">
            <a:solidFill>
              <a:srgbClr val="E8ECF0"/>
            </a:solidFill>
            <a:prstDash val="solid"/>
          </a:ln>
        </p:spPr>
      </p:sp>
      <p:sp>
        <p:nvSpPr>
          <p:cNvPr id="25" name="Shape 23"/>
          <p:cNvSpPr/>
          <p:nvPr/>
        </p:nvSpPr>
        <p:spPr>
          <a:xfrm>
            <a:off x="4663440" y="3849624"/>
            <a:ext cx="347472" cy="502920"/>
          </a:xfrm>
          <a:prstGeom prst="rect">
            <a:avLst/>
          </a:prstGeom>
          <a:solidFill>
            <a:srgbClr val="5B2D8E"/>
          </a:solidFill>
          <a:ln w="12700">
            <a:solidFill>
              <a:srgbClr val="5B2D8E"/>
            </a:solidFill>
            <a:prstDash val="solid"/>
          </a:ln>
        </p:spPr>
      </p:sp>
      <p:sp>
        <p:nvSpPr>
          <p:cNvPr id="26" name="Text 24"/>
          <p:cNvSpPr/>
          <p:nvPr/>
        </p:nvSpPr>
        <p:spPr>
          <a:xfrm>
            <a:off x="4663440" y="3849624"/>
            <a:ext cx="347472" cy="502920"/>
          </a:xfrm>
          <a:prstGeom prst="rect">
            <a:avLst/>
          </a:prstGeom>
          <a:noFill/>
          <a:ln/>
        </p:spPr>
        <p:txBody>
          <a:bodyPr wrap="square" lIns="0" tIns="0" rIns="0" bIns="0" rtlCol="0" anchor="ctr"/>
          <a:lstStyle/>
          <a:p>
            <a:pPr algn="ctr" indent="0" marL="0">
              <a:buNone/>
            </a:pPr>
            <a:r>
              <a:rPr lang="en-US" sz="1200" b="1" dirty="0">
                <a:solidFill>
                  <a:srgbClr val="FFFFFF"/>
                </a:solidFill>
              </a:rPr>
              <a:t>4</a:t>
            </a:r>
            <a:endParaRPr lang="en-US" sz="1200" dirty="0"/>
          </a:p>
        </p:txBody>
      </p:sp>
      <p:sp>
        <p:nvSpPr>
          <p:cNvPr id="27" name="Text 25"/>
          <p:cNvSpPr/>
          <p:nvPr/>
        </p:nvSpPr>
        <p:spPr>
          <a:xfrm>
            <a:off x="5102352" y="3849624"/>
            <a:ext cx="3657600" cy="502920"/>
          </a:xfrm>
          <a:prstGeom prst="rect">
            <a:avLst/>
          </a:prstGeom>
          <a:noFill/>
          <a:ln/>
        </p:spPr>
        <p:txBody>
          <a:bodyPr wrap="square" lIns="0" tIns="0" rIns="0" bIns="0" rtlCol="0" anchor="ctr"/>
          <a:lstStyle/>
          <a:p>
            <a:pPr indent="0" marL="0">
              <a:buNone/>
            </a:pPr>
            <a:r>
              <a:rPr lang="en-US" sz="1100" dirty="0">
                <a:solidFill>
                  <a:srgbClr val="1B2A4A"/>
                </a:solidFill>
              </a:rPr>
              <a:t>Mise en commun collective : construire une lecture partagée.</a:t>
            </a:r>
            <a:endParaRPr lang="en-US" sz="1100" dirty="0"/>
          </a:p>
        </p:txBody>
      </p:sp>
      <p:sp>
        <p:nvSpPr>
          <p:cNvPr id="28" name="Shape 26"/>
          <p:cNvSpPr/>
          <p:nvPr/>
        </p:nvSpPr>
        <p:spPr>
          <a:xfrm>
            <a:off x="4663440" y="4416552"/>
            <a:ext cx="4206240" cy="502920"/>
          </a:xfrm>
          <a:prstGeom prst="rect">
            <a:avLst/>
          </a:prstGeom>
          <a:solidFill>
            <a:srgbClr val="F3EDF8"/>
          </a:solidFill>
          <a:ln w="12700">
            <a:solidFill>
              <a:srgbClr val="E8ECF0"/>
            </a:solidFill>
            <a:prstDash val="solid"/>
          </a:ln>
        </p:spPr>
      </p:sp>
      <p:sp>
        <p:nvSpPr>
          <p:cNvPr id="29" name="Shape 27"/>
          <p:cNvSpPr/>
          <p:nvPr/>
        </p:nvSpPr>
        <p:spPr>
          <a:xfrm>
            <a:off x="4663440" y="4416552"/>
            <a:ext cx="347472" cy="502920"/>
          </a:xfrm>
          <a:prstGeom prst="rect">
            <a:avLst/>
          </a:prstGeom>
          <a:solidFill>
            <a:srgbClr val="5B2D8E"/>
          </a:solidFill>
          <a:ln w="12700">
            <a:solidFill>
              <a:srgbClr val="5B2D8E"/>
            </a:solidFill>
            <a:prstDash val="solid"/>
          </a:ln>
        </p:spPr>
      </p:sp>
      <p:sp>
        <p:nvSpPr>
          <p:cNvPr id="30" name="Text 28"/>
          <p:cNvSpPr/>
          <p:nvPr/>
        </p:nvSpPr>
        <p:spPr>
          <a:xfrm>
            <a:off x="4663440" y="4416552"/>
            <a:ext cx="347472" cy="502920"/>
          </a:xfrm>
          <a:prstGeom prst="rect">
            <a:avLst/>
          </a:prstGeom>
          <a:noFill/>
          <a:ln/>
        </p:spPr>
        <p:txBody>
          <a:bodyPr wrap="square" lIns="0" tIns="0" rIns="0" bIns="0" rtlCol="0" anchor="ctr"/>
          <a:lstStyle/>
          <a:p>
            <a:pPr algn="ctr" indent="0" marL="0">
              <a:buNone/>
            </a:pPr>
            <a:r>
              <a:rPr lang="en-US" sz="1200" b="1" dirty="0">
                <a:solidFill>
                  <a:srgbClr val="FFFFFF"/>
                </a:solidFill>
              </a:rPr>
              <a:t>5</a:t>
            </a:r>
            <a:endParaRPr lang="en-US" sz="1200" dirty="0"/>
          </a:p>
        </p:txBody>
      </p:sp>
      <p:sp>
        <p:nvSpPr>
          <p:cNvPr id="31" name="Text 29"/>
          <p:cNvSpPr/>
          <p:nvPr/>
        </p:nvSpPr>
        <p:spPr>
          <a:xfrm>
            <a:off x="5102352" y="4416552"/>
            <a:ext cx="3657600" cy="502920"/>
          </a:xfrm>
          <a:prstGeom prst="rect">
            <a:avLst/>
          </a:prstGeom>
          <a:noFill/>
          <a:ln/>
        </p:spPr>
        <p:txBody>
          <a:bodyPr wrap="square" lIns="0" tIns="0" rIns="0" bIns="0" rtlCol="0" anchor="ctr"/>
          <a:lstStyle/>
          <a:p>
            <a:pPr indent="0" marL="0">
              <a:buNone/>
            </a:pPr>
            <a:r>
              <a:rPr lang="en-US" sz="1100" dirty="0">
                <a:solidFill>
                  <a:srgbClr val="1B2A4A"/>
                </a:solidFill>
              </a:rPr>
              <a:t>Rédiger une légende explicative en 3 phrases.</a:t>
            </a:r>
            <a:endParaRPr lang="en-US" sz="1100" dirty="0"/>
          </a:p>
        </p:txBody>
      </p:sp>
      <p:sp>
        <p:nvSpPr>
          <p:cNvPr id="32" name="Text 3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34 / 45</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A0A30"/>
          </a:solidFill>
          <a:ln w="12700">
            <a:solidFill>
              <a:srgbClr val="1A0A30"/>
            </a:solidFill>
            <a:prstDash val="solid"/>
          </a:ln>
        </p:spPr>
      </p:sp>
      <p:sp>
        <p:nvSpPr>
          <p:cNvPr id="3" name="Shape 1"/>
          <p:cNvSpPr/>
          <p:nvPr/>
        </p:nvSpPr>
        <p:spPr>
          <a:xfrm>
            <a:off x="0" y="0"/>
            <a:ext cx="9144000" cy="502920"/>
          </a:xfrm>
          <a:prstGeom prst="rect">
            <a:avLst/>
          </a:prstGeom>
          <a:solidFill>
            <a:srgbClr val="5B2D8E"/>
          </a:solidFill>
          <a:ln w="12700">
            <a:solidFill>
              <a:srgbClr val="5B2D8E"/>
            </a:solidFill>
            <a:prstDash val="solid"/>
          </a:ln>
        </p:spPr>
      </p:sp>
      <p:sp>
        <p:nvSpPr>
          <p:cNvPr id="4" name="Text 2"/>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Module : Analyse de l'image fixe</a:t>
            </a:r>
            <a:endParaRPr lang="en-US" sz="1100" dirty="0"/>
          </a:p>
        </p:txBody>
      </p:sp>
      <p:sp>
        <p:nvSpPr>
          <p:cNvPr id="5" name="Text 3"/>
          <p:cNvSpPr/>
          <p:nvPr/>
        </p:nvSpPr>
        <p:spPr>
          <a:xfrm>
            <a:off x="457200" y="594360"/>
            <a:ext cx="8229600" cy="594360"/>
          </a:xfrm>
          <a:prstGeom prst="rect">
            <a:avLst/>
          </a:prstGeom>
          <a:noFill/>
          <a:ln/>
        </p:spPr>
        <p:txBody>
          <a:bodyPr wrap="square" rtlCol="0" anchor="ctr"/>
          <a:lstStyle/>
          <a:p>
            <a:pPr indent="0" marL="0">
              <a:buNone/>
            </a:pPr>
            <a:r>
              <a:rPr lang="en-US" sz="2600" b="1" dirty="0">
                <a:solidFill>
                  <a:srgbClr val="FFFFFF"/>
                </a:solidFill>
              </a:rPr>
              <a:t>Les 4 clés de la lecture d'image</a:t>
            </a:r>
            <a:endParaRPr lang="en-US" sz="2600" dirty="0"/>
          </a:p>
        </p:txBody>
      </p:sp>
      <p:sp>
        <p:nvSpPr>
          <p:cNvPr id="6" name="Shape 4"/>
          <p:cNvSpPr/>
          <p:nvPr/>
        </p:nvSpPr>
        <p:spPr>
          <a:xfrm>
            <a:off x="274320" y="1463040"/>
            <a:ext cx="2011680" cy="3337560"/>
          </a:xfrm>
          <a:prstGeom prst="rect">
            <a:avLst/>
          </a:prstGeom>
          <a:solidFill>
            <a:srgbClr val="5B2D8E"/>
          </a:solidFill>
          <a:ln w="12700">
            <a:solidFill>
              <a:srgbClr val="5B2D8E"/>
            </a:solidFill>
            <a:prstDash val="solid"/>
          </a:ln>
          <a:effectLst>
            <a:outerShdw sx="100000" sy="100000" kx="0" ky="0" algn="bl" rotWithShape="0" blurRad="101600" dist="38100" dir="8100000">
              <a:srgbClr val="000000">
                <a:alpha val="12000"/>
              </a:srgbClr>
            </a:outerShdw>
          </a:effectLst>
        </p:spPr>
      </p:sp>
      <p:pic>
        <p:nvPicPr>
          <p:cNvPr id="7" name="Image 0" descr="preencoded.png">    </p:cNvPr>
          <p:cNvPicPr>
            <a:picLocks noChangeAspect="1"/>
          </p:cNvPicPr>
          <p:nvPr/>
        </p:nvPicPr>
        <p:blipFill>
          <a:blip r:embed="rId1"/>
          <a:stretch>
            <a:fillRect/>
          </a:stretch>
        </p:blipFill>
        <p:spPr>
          <a:xfrm>
            <a:off x="960120" y="1572768"/>
            <a:ext cx="640080" cy="640080"/>
          </a:xfrm>
          <a:prstGeom prst="rect">
            <a:avLst/>
          </a:prstGeom>
        </p:spPr>
      </p:pic>
      <p:sp>
        <p:nvSpPr>
          <p:cNvPr id="8" name="Text 5"/>
          <p:cNvSpPr/>
          <p:nvPr/>
        </p:nvSpPr>
        <p:spPr>
          <a:xfrm>
            <a:off x="365760" y="2304288"/>
            <a:ext cx="1828800" cy="411480"/>
          </a:xfrm>
          <a:prstGeom prst="rect">
            <a:avLst/>
          </a:prstGeom>
          <a:noFill/>
          <a:ln/>
        </p:spPr>
        <p:txBody>
          <a:bodyPr wrap="square" lIns="0" tIns="0" rIns="0" bIns="0" rtlCol="0" anchor="ctr"/>
          <a:lstStyle/>
          <a:p>
            <a:pPr algn="ctr" indent="0" marL="0">
              <a:buNone/>
            </a:pPr>
            <a:r>
              <a:rPr lang="en-US" sz="1400" b="1" dirty="0">
                <a:solidFill>
                  <a:srgbClr val="FFFFFF"/>
                </a:solidFill>
              </a:rPr>
              <a:t>Support</a:t>
            </a:r>
            <a:endParaRPr lang="en-US" sz="1400" dirty="0"/>
          </a:p>
        </p:txBody>
      </p:sp>
      <p:sp>
        <p:nvSpPr>
          <p:cNvPr id="9" name="Text 6"/>
          <p:cNvSpPr/>
          <p:nvPr/>
        </p:nvSpPr>
        <p:spPr>
          <a:xfrm>
            <a:off x="365760" y="2788920"/>
            <a:ext cx="1828800" cy="1737360"/>
          </a:xfrm>
          <a:prstGeom prst="rect">
            <a:avLst/>
          </a:prstGeom>
          <a:noFill/>
          <a:ln/>
        </p:spPr>
        <p:txBody>
          <a:bodyPr wrap="square" lIns="0" tIns="0" rIns="0" bIns="0" rtlCol="0" anchor="ctr"/>
          <a:lstStyle/>
          <a:p>
            <a:pPr algn="ctr" indent="0" marL="0">
              <a:buNone/>
            </a:pPr>
            <a:r>
              <a:rPr lang="en-US" sz="1000" dirty="0">
                <a:solidFill>
                  <a:srgbClr val="000000"/>
                </a:solidFill>
              </a:rPr>
              <a:t>Identifier le type d'image, son contexte de production et de diffusion</a:t>
            </a:r>
            <a:endParaRPr lang="en-US" sz="1000" dirty="0"/>
          </a:p>
        </p:txBody>
      </p:sp>
      <p:sp>
        <p:nvSpPr>
          <p:cNvPr id="10" name="Shape 7"/>
          <p:cNvSpPr/>
          <p:nvPr/>
        </p:nvSpPr>
        <p:spPr>
          <a:xfrm>
            <a:off x="2450592" y="1463040"/>
            <a:ext cx="2011680" cy="333756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11" name="Image 1" descr="preencoded.png">    </p:cNvPr>
          <p:cNvPicPr>
            <a:picLocks noChangeAspect="1"/>
          </p:cNvPicPr>
          <p:nvPr/>
        </p:nvPicPr>
        <p:blipFill>
          <a:blip r:embed="rId2"/>
          <a:stretch>
            <a:fillRect/>
          </a:stretch>
        </p:blipFill>
        <p:spPr>
          <a:xfrm>
            <a:off x="3136392" y="1572768"/>
            <a:ext cx="640080" cy="640080"/>
          </a:xfrm>
          <a:prstGeom prst="rect">
            <a:avLst/>
          </a:prstGeom>
        </p:spPr>
      </p:pic>
      <p:sp>
        <p:nvSpPr>
          <p:cNvPr id="12" name="Text 8"/>
          <p:cNvSpPr/>
          <p:nvPr/>
        </p:nvSpPr>
        <p:spPr>
          <a:xfrm>
            <a:off x="2542032" y="2304288"/>
            <a:ext cx="1828800" cy="411480"/>
          </a:xfrm>
          <a:prstGeom prst="rect">
            <a:avLst/>
          </a:prstGeom>
          <a:noFill/>
          <a:ln/>
        </p:spPr>
        <p:txBody>
          <a:bodyPr wrap="square" lIns="0" tIns="0" rIns="0" bIns="0" rtlCol="0" anchor="ctr"/>
          <a:lstStyle/>
          <a:p>
            <a:pPr algn="ctr" indent="0" marL="0">
              <a:buNone/>
            </a:pPr>
            <a:r>
              <a:rPr lang="en-US" sz="1400" b="1" dirty="0">
                <a:solidFill>
                  <a:srgbClr val="FFFFFF"/>
                </a:solidFill>
              </a:rPr>
              <a:t>Technique</a:t>
            </a:r>
            <a:endParaRPr lang="en-US" sz="1400" dirty="0"/>
          </a:p>
        </p:txBody>
      </p:sp>
      <p:sp>
        <p:nvSpPr>
          <p:cNvPr id="13" name="Text 9"/>
          <p:cNvSpPr/>
          <p:nvPr/>
        </p:nvSpPr>
        <p:spPr>
          <a:xfrm>
            <a:off x="2542032" y="2788920"/>
            <a:ext cx="1828800" cy="1737360"/>
          </a:xfrm>
          <a:prstGeom prst="rect">
            <a:avLst/>
          </a:prstGeom>
          <a:noFill/>
          <a:ln/>
        </p:spPr>
        <p:txBody>
          <a:bodyPr wrap="square" lIns="0" tIns="0" rIns="0" bIns="0" rtlCol="0" anchor="ctr"/>
          <a:lstStyle/>
          <a:p>
            <a:pPr algn="ctr" indent="0" marL="0">
              <a:buNone/>
            </a:pPr>
            <a:r>
              <a:rPr lang="en-US" sz="1000" dirty="0">
                <a:solidFill>
                  <a:srgbClr val="000000"/>
                </a:solidFill>
              </a:rPr>
              <a:t>Cadrage, angle, composition, profondeur de champ</a:t>
            </a:r>
            <a:endParaRPr lang="en-US" sz="1000" dirty="0"/>
          </a:p>
        </p:txBody>
      </p:sp>
      <p:sp>
        <p:nvSpPr>
          <p:cNvPr id="14" name="Shape 10"/>
          <p:cNvSpPr/>
          <p:nvPr/>
        </p:nvSpPr>
        <p:spPr>
          <a:xfrm>
            <a:off x="4626864" y="1463040"/>
            <a:ext cx="2011680" cy="3337560"/>
          </a:xfrm>
          <a:prstGeom prst="rect">
            <a:avLst/>
          </a:prstGeom>
          <a:solidFill>
            <a:srgbClr val="E8A020"/>
          </a:solidFill>
          <a:ln w="12700">
            <a:solidFill>
              <a:srgbClr val="E8A020"/>
            </a:solidFill>
            <a:prstDash val="solid"/>
          </a:ln>
          <a:effectLst>
            <a:outerShdw sx="100000" sy="100000" kx="0" ky="0" algn="bl" rotWithShape="0" blurRad="101600" dist="38100" dir="8100000">
              <a:srgbClr val="000000">
                <a:alpha val="12000"/>
              </a:srgbClr>
            </a:outerShdw>
          </a:effectLst>
        </p:spPr>
      </p:sp>
      <p:pic>
        <p:nvPicPr>
          <p:cNvPr id="15" name="Image 2" descr="preencoded.png">    </p:cNvPr>
          <p:cNvPicPr>
            <a:picLocks noChangeAspect="1"/>
          </p:cNvPicPr>
          <p:nvPr/>
        </p:nvPicPr>
        <p:blipFill>
          <a:blip r:embed="rId3"/>
          <a:stretch>
            <a:fillRect/>
          </a:stretch>
        </p:blipFill>
        <p:spPr>
          <a:xfrm>
            <a:off x="5312664" y="1572768"/>
            <a:ext cx="640080" cy="640080"/>
          </a:xfrm>
          <a:prstGeom prst="rect">
            <a:avLst/>
          </a:prstGeom>
        </p:spPr>
      </p:pic>
      <p:sp>
        <p:nvSpPr>
          <p:cNvPr id="16" name="Text 11"/>
          <p:cNvSpPr/>
          <p:nvPr/>
        </p:nvSpPr>
        <p:spPr>
          <a:xfrm>
            <a:off x="4718304" y="2304288"/>
            <a:ext cx="1828800" cy="411480"/>
          </a:xfrm>
          <a:prstGeom prst="rect">
            <a:avLst/>
          </a:prstGeom>
          <a:noFill/>
          <a:ln/>
        </p:spPr>
        <p:txBody>
          <a:bodyPr wrap="square" lIns="0" tIns="0" rIns="0" bIns="0" rtlCol="0" anchor="ctr"/>
          <a:lstStyle/>
          <a:p>
            <a:pPr algn="ctr" indent="0" marL="0">
              <a:buNone/>
            </a:pPr>
            <a:r>
              <a:rPr lang="en-US" sz="1400" b="1" dirty="0">
                <a:solidFill>
                  <a:srgbClr val="FFFFFF"/>
                </a:solidFill>
              </a:rPr>
              <a:t>Lumière &amp; Couleur</a:t>
            </a:r>
            <a:endParaRPr lang="en-US" sz="1400" dirty="0"/>
          </a:p>
        </p:txBody>
      </p:sp>
      <p:sp>
        <p:nvSpPr>
          <p:cNvPr id="17" name="Text 12"/>
          <p:cNvSpPr/>
          <p:nvPr/>
        </p:nvSpPr>
        <p:spPr>
          <a:xfrm>
            <a:off x="4718304" y="2788920"/>
            <a:ext cx="1828800" cy="1737360"/>
          </a:xfrm>
          <a:prstGeom prst="rect">
            <a:avLst/>
          </a:prstGeom>
          <a:noFill/>
          <a:ln/>
        </p:spPr>
        <p:txBody>
          <a:bodyPr wrap="square" lIns="0" tIns="0" rIns="0" bIns="0" rtlCol="0" anchor="ctr"/>
          <a:lstStyle/>
          <a:p>
            <a:pPr algn="ctr" indent="0" marL="0">
              <a:buNone/>
            </a:pPr>
            <a:r>
              <a:rPr lang="en-US" sz="1000" dirty="0">
                <a:solidFill>
                  <a:srgbClr val="000000"/>
                </a:solidFill>
              </a:rPr>
              <a:t>Ambiance, émotion, symbolique culturelle des couleurs</a:t>
            </a:r>
            <a:endParaRPr lang="en-US" sz="1000" dirty="0"/>
          </a:p>
        </p:txBody>
      </p:sp>
      <p:sp>
        <p:nvSpPr>
          <p:cNvPr id="18" name="Shape 13"/>
          <p:cNvSpPr/>
          <p:nvPr/>
        </p:nvSpPr>
        <p:spPr>
          <a:xfrm>
            <a:off x="6803136" y="1463040"/>
            <a:ext cx="2011680" cy="333756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pic>
        <p:nvPicPr>
          <p:cNvPr id="19" name="Image 3" descr="preencoded.png">    </p:cNvPr>
          <p:cNvPicPr>
            <a:picLocks noChangeAspect="1"/>
          </p:cNvPicPr>
          <p:nvPr/>
        </p:nvPicPr>
        <p:blipFill>
          <a:blip r:embed="rId4"/>
          <a:stretch>
            <a:fillRect/>
          </a:stretch>
        </p:blipFill>
        <p:spPr>
          <a:xfrm>
            <a:off x="7488936" y="1572768"/>
            <a:ext cx="640080" cy="640080"/>
          </a:xfrm>
          <a:prstGeom prst="rect">
            <a:avLst/>
          </a:prstGeom>
        </p:spPr>
      </p:pic>
      <p:sp>
        <p:nvSpPr>
          <p:cNvPr id="20" name="Text 14"/>
          <p:cNvSpPr/>
          <p:nvPr/>
        </p:nvSpPr>
        <p:spPr>
          <a:xfrm>
            <a:off x="6894576" y="2304288"/>
            <a:ext cx="1828800" cy="411480"/>
          </a:xfrm>
          <a:prstGeom prst="rect">
            <a:avLst/>
          </a:prstGeom>
          <a:noFill/>
          <a:ln/>
        </p:spPr>
        <p:txBody>
          <a:bodyPr wrap="square" lIns="0" tIns="0" rIns="0" bIns="0" rtlCol="0" anchor="ctr"/>
          <a:lstStyle/>
          <a:p>
            <a:pPr algn="ctr" indent="0" marL="0">
              <a:buNone/>
            </a:pPr>
            <a:r>
              <a:rPr lang="en-US" sz="1400" b="1" dirty="0">
                <a:solidFill>
                  <a:srgbClr val="FFFFFF"/>
                </a:solidFill>
              </a:rPr>
              <a:t>Sens</a:t>
            </a:r>
            <a:endParaRPr lang="en-US" sz="1400" dirty="0"/>
          </a:p>
        </p:txBody>
      </p:sp>
      <p:sp>
        <p:nvSpPr>
          <p:cNvPr id="21" name="Text 15"/>
          <p:cNvSpPr/>
          <p:nvPr/>
        </p:nvSpPr>
        <p:spPr>
          <a:xfrm>
            <a:off x="6894576" y="2788920"/>
            <a:ext cx="1828800" cy="1737360"/>
          </a:xfrm>
          <a:prstGeom prst="rect">
            <a:avLst/>
          </a:prstGeom>
          <a:noFill/>
          <a:ln/>
        </p:spPr>
        <p:txBody>
          <a:bodyPr wrap="square" lIns="0" tIns="0" rIns="0" bIns="0" rtlCol="0" anchor="ctr"/>
          <a:lstStyle/>
          <a:p>
            <a:pPr algn="ctr" indent="0" marL="0">
              <a:buNone/>
            </a:pPr>
            <a:r>
              <a:rPr lang="en-US" sz="1000" dirty="0">
                <a:solidFill>
                  <a:srgbClr val="000000"/>
                </a:solidFill>
              </a:rPr>
              <a:t>Du dénotatif au connotatif : construire l'interprétation critique</a:t>
            </a:r>
            <a:endParaRPr lang="en-US" sz="1000" dirty="0"/>
          </a:p>
        </p:txBody>
      </p:sp>
      <p:sp>
        <p:nvSpPr>
          <p:cNvPr id="22" name="Text 1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35 / 45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55A2B"/>
          </a:solidFill>
          <a:ln w="12700">
            <a:solidFill>
              <a:srgbClr val="E55A2B"/>
            </a:solidFill>
            <a:prstDash val="solid"/>
          </a:ln>
        </p:spPr>
      </p:sp>
      <p:sp>
        <p:nvSpPr>
          <p:cNvPr id="3" name="Shape 1"/>
          <p:cNvSpPr/>
          <p:nvPr/>
        </p:nvSpPr>
        <p:spPr>
          <a:xfrm>
            <a:off x="0" y="0"/>
            <a:ext cx="9144000" cy="5143500"/>
          </a:xfrm>
          <a:prstGeom prst="rect">
            <a:avLst/>
          </a:prstGeom>
          <a:solidFill>
            <a:srgbClr val="000000"/>
          </a:solidFill>
          <a:ln w="12700">
            <a:solidFill>
              <a:srgbClr val="000000"/>
            </a:solidFill>
            <a:prstDash val="solid"/>
          </a:ln>
        </p:spPr>
      </p:sp>
      <p:sp>
        <p:nvSpPr>
          <p:cNvPr id="4" name="Shape 2"/>
          <p:cNvSpPr/>
          <p:nvPr/>
        </p:nvSpPr>
        <p:spPr>
          <a:xfrm>
            <a:off x="0" y="0"/>
            <a:ext cx="457200" cy="5143500"/>
          </a:xfrm>
          <a:prstGeom prst="rect">
            <a:avLst/>
          </a:prstGeom>
          <a:solidFill>
            <a:srgbClr val="E8A020"/>
          </a:solidFill>
          <a:ln w="12700">
            <a:solidFill>
              <a:srgbClr val="E8A020"/>
            </a:solidFill>
            <a:prstDash val="solid"/>
          </a:ln>
        </p:spPr>
      </p:sp>
      <p:sp>
        <p:nvSpPr>
          <p:cNvPr id="5" name="Text 3"/>
          <p:cNvSpPr/>
          <p:nvPr/>
        </p:nvSpPr>
        <p:spPr>
          <a:xfrm>
            <a:off x="548640" y="457200"/>
            <a:ext cx="7315200" cy="1645920"/>
          </a:xfrm>
          <a:prstGeom prst="rect">
            <a:avLst/>
          </a:prstGeom>
          <a:noFill/>
          <a:ln/>
        </p:spPr>
        <p:txBody>
          <a:bodyPr wrap="square" rtlCol="0" anchor="ctr"/>
          <a:lstStyle/>
          <a:p>
            <a:pPr indent="0" marL="0">
              <a:buNone/>
            </a:pPr>
            <a:r>
              <a:rPr lang="en-US" sz="11000" b="1" dirty="0">
                <a:solidFill>
                  <a:srgbClr val="000000"/>
                </a:solidFill>
              </a:rPr>
              <a:t>05</a:t>
            </a:r>
            <a:endParaRPr lang="en-US" sz="11000" dirty="0"/>
          </a:p>
        </p:txBody>
      </p:sp>
      <p:sp>
        <p:nvSpPr>
          <p:cNvPr id="6" name="Text 4"/>
          <p:cNvSpPr/>
          <p:nvPr/>
        </p:nvSpPr>
        <p:spPr>
          <a:xfrm>
            <a:off x="640080" y="1371600"/>
            <a:ext cx="7772400" cy="2103120"/>
          </a:xfrm>
          <a:prstGeom prst="rect">
            <a:avLst/>
          </a:prstGeom>
          <a:noFill/>
          <a:ln/>
        </p:spPr>
        <p:txBody>
          <a:bodyPr wrap="square" rtlCol="0" anchor="ctr"/>
          <a:lstStyle/>
          <a:p>
            <a:pPr indent="0" marL="0">
              <a:buNone/>
            </a:pPr>
            <a:r>
              <a:rPr lang="en-US" sz="3400" b="1" dirty="0">
                <a:solidFill>
                  <a:srgbClr val="FFFFFF"/>
                </a:solidFill>
              </a:rPr>
              <a:t>Intégration de</a:t>
            </a:r>
            <a:endParaRPr lang="en-US" sz="3400" dirty="0"/>
          </a:p>
          <a:p>
            <a:pPr indent="0" marL="0">
              <a:buNone/>
            </a:pPr>
            <a:r>
              <a:rPr lang="en-US" sz="3400" b="1" dirty="0">
                <a:solidFill>
                  <a:srgbClr val="FFFFFF"/>
                </a:solidFill>
              </a:rPr>
              <a:t>l'image pour</a:t>
            </a:r>
            <a:endParaRPr lang="en-US" sz="3400" dirty="0"/>
          </a:p>
          <a:p>
            <a:pPr indent="0" marL="0">
              <a:buNone/>
            </a:pPr>
            <a:r>
              <a:rPr lang="en-US" sz="3400" b="1" dirty="0">
                <a:solidFill>
                  <a:srgbClr val="FFFFFF"/>
                </a:solidFill>
              </a:rPr>
              <a:t>la compréhension</a:t>
            </a:r>
            <a:endParaRPr lang="en-US" sz="3400" dirty="0"/>
          </a:p>
        </p:txBody>
      </p:sp>
      <p:sp>
        <p:nvSpPr>
          <p:cNvPr id="7" name="Text 5"/>
          <p:cNvSpPr/>
          <p:nvPr/>
        </p:nvSpPr>
        <p:spPr>
          <a:xfrm>
            <a:off x="640080" y="3520440"/>
            <a:ext cx="4572000" cy="365760"/>
          </a:xfrm>
          <a:prstGeom prst="rect">
            <a:avLst/>
          </a:prstGeom>
          <a:noFill/>
          <a:ln/>
        </p:spPr>
        <p:txBody>
          <a:bodyPr wrap="square" rtlCol="0" anchor="ctr"/>
          <a:lstStyle/>
          <a:p>
            <a:pPr indent="0" marL="0">
              <a:buNone/>
            </a:pPr>
            <a:r>
              <a:rPr lang="en-US" sz="1400" dirty="0">
                <a:solidFill>
                  <a:srgbClr val="E8A020"/>
                </a:solidFill>
              </a:rPr>
              <a:t>Slides 36 — 42</a:t>
            </a:r>
            <a:endParaRPr lang="en-US" sz="1400" dirty="0"/>
          </a:p>
        </p:txBody>
      </p:sp>
      <p:pic>
        <p:nvPicPr>
          <p:cNvPr id="8" name="Image 0" descr="preencoded.png">    </p:cNvPr>
          <p:cNvPicPr>
            <a:picLocks noChangeAspect="1"/>
          </p:cNvPicPr>
          <p:nvPr/>
        </p:nvPicPr>
        <p:blipFill>
          <a:blip r:embed="rId1"/>
          <a:stretch>
            <a:fillRect/>
          </a:stretch>
        </p:blipFill>
        <p:spPr>
          <a:xfrm>
            <a:off x="6858000" y="2560320"/>
            <a:ext cx="1371600" cy="1371600"/>
          </a:xfrm>
          <a:prstGeom prst="rect">
            <a:avLst/>
          </a:prstGeom>
        </p:spPr>
      </p:pic>
      <p:sp>
        <p:nvSpPr>
          <p:cNvPr id="9" name="Text 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36 / 45</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L'image pour anticiper le texte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Activer les connaissances avant la lecture</a:t>
            </a:r>
            <a:endParaRPr lang="en-US" sz="1500" dirty="0"/>
          </a:p>
        </p:txBody>
      </p:sp>
      <p:sp>
        <p:nvSpPr>
          <p:cNvPr id="6" name="Shape 4"/>
          <p:cNvSpPr/>
          <p:nvPr/>
        </p:nvSpPr>
        <p:spPr>
          <a:xfrm>
            <a:off x="365760" y="1691640"/>
            <a:ext cx="8412480" cy="475488"/>
          </a:xfrm>
          <a:prstGeom prst="rect">
            <a:avLst/>
          </a:prstGeom>
          <a:solidFill>
            <a:srgbClr val="E55A2B"/>
          </a:solidFill>
          <a:ln w="12700">
            <a:solidFill>
              <a:srgbClr val="E55A2B"/>
            </a:solidFill>
            <a:prstDash val="solid"/>
          </a:ln>
        </p:spPr>
      </p:sp>
      <p:sp>
        <p:nvSpPr>
          <p:cNvPr id="7" name="Text 5"/>
          <p:cNvSpPr/>
          <p:nvPr/>
        </p:nvSpPr>
        <p:spPr>
          <a:xfrm>
            <a:off x="457200" y="1691640"/>
            <a:ext cx="8229600" cy="475488"/>
          </a:xfrm>
          <a:prstGeom prst="rect">
            <a:avLst/>
          </a:prstGeom>
          <a:noFill/>
          <a:ln/>
        </p:spPr>
        <p:txBody>
          <a:bodyPr wrap="square" lIns="0" tIns="0" rIns="0" bIns="0" rtlCol="0" anchor="ctr"/>
          <a:lstStyle/>
          <a:p>
            <a:pPr algn="ctr" indent="0" marL="0">
              <a:buNone/>
            </a:pPr>
            <a:r>
              <a:rPr lang="en-US" sz="1300" b="1" dirty="0">
                <a:solidFill>
                  <a:srgbClr val="FFFFFF"/>
                </a:solidFill>
              </a:rPr>
              <a:t>Stratégie : Observer l'image AVANT de lire → construire des hypothèses</a:t>
            </a:r>
            <a:endParaRPr lang="en-US" sz="1300" dirty="0"/>
          </a:p>
        </p:txBody>
      </p:sp>
      <p:sp>
        <p:nvSpPr>
          <p:cNvPr id="8" name="Shape 6"/>
          <p:cNvSpPr/>
          <p:nvPr/>
        </p:nvSpPr>
        <p:spPr>
          <a:xfrm>
            <a:off x="365760" y="2304288"/>
            <a:ext cx="4251960" cy="118872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9" name="Shape 7"/>
          <p:cNvSpPr/>
          <p:nvPr/>
        </p:nvSpPr>
        <p:spPr>
          <a:xfrm>
            <a:off x="365760" y="2304288"/>
            <a:ext cx="64008" cy="1188720"/>
          </a:xfrm>
          <a:prstGeom prst="rect">
            <a:avLst/>
          </a:prstGeom>
          <a:solidFill>
            <a:srgbClr val="E55A2B"/>
          </a:solidFill>
          <a:ln w="12700">
            <a:solidFill>
              <a:srgbClr val="E55A2B"/>
            </a:solidFill>
            <a:prstDash val="solid"/>
          </a:ln>
        </p:spPr>
      </p:sp>
      <p:sp>
        <p:nvSpPr>
          <p:cNvPr id="10" name="Text 8"/>
          <p:cNvSpPr/>
          <p:nvPr/>
        </p:nvSpPr>
        <p:spPr>
          <a:xfrm>
            <a:off x="594360" y="2395728"/>
            <a:ext cx="3840480" cy="347472"/>
          </a:xfrm>
          <a:prstGeom prst="rect">
            <a:avLst/>
          </a:prstGeom>
          <a:noFill/>
          <a:ln/>
        </p:spPr>
        <p:txBody>
          <a:bodyPr wrap="square" lIns="0" tIns="0" rIns="0" bIns="0" rtlCol="0" anchor="ctr"/>
          <a:lstStyle/>
          <a:p>
            <a:pPr indent="0" marL="0">
              <a:buNone/>
            </a:pPr>
            <a:r>
              <a:rPr lang="en-US" sz="1200" b="1" dirty="0">
                <a:solidFill>
                  <a:srgbClr val="1B2A4A"/>
                </a:solidFill>
              </a:rPr>
              <a:t>Promenade de l'image</a:t>
            </a:r>
            <a:endParaRPr lang="en-US" sz="1200" dirty="0"/>
          </a:p>
        </p:txBody>
      </p:sp>
      <p:sp>
        <p:nvSpPr>
          <p:cNvPr id="11" name="Text 9"/>
          <p:cNvSpPr/>
          <p:nvPr/>
        </p:nvSpPr>
        <p:spPr>
          <a:xfrm>
            <a:off x="594360" y="2761488"/>
            <a:ext cx="3840480" cy="658368"/>
          </a:xfrm>
          <a:prstGeom prst="rect">
            <a:avLst/>
          </a:prstGeom>
          <a:noFill/>
          <a:ln/>
        </p:spPr>
        <p:txBody>
          <a:bodyPr wrap="square" lIns="0" tIns="0" rIns="0" bIns="0" rtlCol="0" anchor="ctr"/>
          <a:lstStyle/>
          <a:p>
            <a:pPr indent="0" marL="0">
              <a:buNone/>
            </a:pPr>
            <a:r>
              <a:rPr lang="en-US" sz="1100" dirty="0">
                <a:solidFill>
                  <a:srgbClr val="6B7280"/>
                </a:solidFill>
              </a:rPr>
              <a:t>Avant d'ouvrir le livre, montrer la couverture. Demander : « Qui vois-tu ? Où se passe l'histoire ? Que va-t-il se passer ? »</a:t>
            </a:r>
            <a:endParaRPr lang="en-US" sz="1100" dirty="0"/>
          </a:p>
        </p:txBody>
      </p:sp>
      <p:sp>
        <p:nvSpPr>
          <p:cNvPr id="12" name="Shape 10"/>
          <p:cNvSpPr/>
          <p:nvPr/>
        </p:nvSpPr>
        <p:spPr>
          <a:xfrm>
            <a:off x="4800600" y="2304288"/>
            <a:ext cx="4251960" cy="118872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3" name="Shape 11"/>
          <p:cNvSpPr/>
          <p:nvPr/>
        </p:nvSpPr>
        <p:spPr>
          <a:xfrm>
            <a:off x="4800600" y="2304288"/>
            <a:ext cx="64008" cy="1188720"/>
          </a:xfrm>
          <a:prstGeom prst="rect">
            <a:avLst/>
          </a:prstGeom>
          <a:solidFill>
            <a:srgbClr val="E55A2B"/>
          </a:solidFill>
          <a:ln w="12700">
            <a:solidFill>
              <a:srgbClr val="E55A2B"/>
            </a:solidFill>
            <a:prstDash val="solid"/>
          </a:ln>
        </p:spPr>
      </p:sp>
      <p:sp>
        <p:nvSpPr>
          <p:cNvPr id="14" name="Text 12"/>
          <p:cNvSpPr/>
          <p:nvPr/>
        </p:nvSpPr>
        <p:spPr>
          <a:xfrm>
            <a:off x="5029200" y="2395728"/>
            <a:ext cx="3840480" cy="347472"/>
          </a:xfrm>
          <a:prstGeom prst="rect">
            <a:avLst/>
          </a:prstGeom>
          <a:noFill/>
          <a:ln/>
        </p:spPr>
        <p:txBody>
          <a:bodyPr wrap="square" lIns="0" tIns="0" rIns="0" bIns="0" rtlCol="0" anchor="ctr"/>
          <a:lstStyle/>
          <a:p>
            <a:pPr indent="0" marL="0">
              <a:buNone/>
            </a:pPr>
            <a:r>
              <a:rPr lang="en-US" sz="1200" b="1" dirty="0">
                <a:solidFill>
                  <a:srgbClr val="1B2A4A"/>
                </a:solidFill>
              </a:rPr>
              <a:t>Galerie d'images</a:t>
            </a:r>
            <a:endParaRPr lang="en-US" sz="1200" dirty="0"/>
          </a:p>
        </p:txBody>
      </p:sp>
      <p:sp>
        <p:nvSpPr>
          <p:cNvPr id="15" name="Text 13"/>
          <p:cNvSpPr/>
          <p:nvPr/>
        </p:nvSpPr>
        <p:spPr>
          <a:xfrm>
            <a:off x="5029200" y="2761488"/>
            <a:ext cx="3840480" cy="658368"/>
          </a:xfrm>
          <a:prstGeom prst="rect">
            <a:avLst/>
          </a:prstGeom>
          <a:noFill/>
          <a:ln/>
        </p:spPr>
        <p:txBody>
          <a:bodyPr wrap="square" lIns="0" tIns="0" rIns="0" bIns="0" rtlCol="0" anchor="ctr"/>
          <a:lstStyle/>
          <a:p>
            <a:pPr indent="0" marL="0">
              <a:buNone/>
            </a:pPr>
            <a:r>
              <a:rPr lang="en-US" sz="1100" dirty="0">
                <a:solidFill>
                  <a:srgbClr val="6B7280"/>
                </a:solidFill>
              </a:rPr>
              <a:t>Afficher plusieurs illustrations du livre au tableau. Les élèves construisent mentalement une trame narrative avant de lire.</a:t>
            </a:r>
            <a:endParaRPr lang="en-US" sz="1100" dirty="0"/>
          </a:p>
        </p:txBody>
      </p:sp>
      <p:sp>
        <p:nvSpPr>
          <p:cNvPr id="16" name="Shape 14"/>
          <p:cNvSpPr/>
          <p:nvPr/>
        </p:nvSpPr>
        <p:spPr>
          <a:xfrm>
            <a:off x="365760" y="3630168"/>
            <a:ext cx="4251960" cy="118872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7" name="Shape 15"/>
          <p:cNvSpPr/>
          <p:nvPr/>
        </p:nvSpPr>
        <p:spPr>
          <a:xfrm>
            <a:off x="365760" y="3630168"/>
            <a:ext cx="64008" cy="1188720"/>
          </a:xfrm>
          <a:prstGeom prst="rect">
            <a:avLst/>
          </a:prstGeom>
          <a:solidFill>
            <a:srgbClr val="E55A2B"/>
          </a:solidFill>
          <a:ln w="12700">
            <a:solidFill>
              <a:srgbClr val="E55A2B"/>
            </a:solidFill>
            <a:prstDash val="solid"/>
          </a:ln>
        </p:spPr>
      </p:sp>
      <p:sp>
        <p:nvSpPr>
          <p:cNvPr id="18" name="Text 16"/>
          <p:cNvSpPr/>
          <p:nvPr/>
        </p:nvSpPr>
        <p:spPr>
          <a:xfrm>
            <a:off x="594360" y="3721608"/>
            <a:ext cx="3840480" cy="347472"/>
          </a:xfrm>
          <a:prstGeom prst="rect">
            <a:avLst/>
          </a:prstGeom>
          <a:noFill/>
          <a:ln/>
        </p:spPr>
        <p:txBody>
          <a:bodyPr wrap="square" lIns="0" tIns="0" rIns="0" bIns="0" rtlCol="0" anchor="ctr"/>
          <a:lstStyle/>
          <a:p>
            <a:pPr indent="0" marL="0">
              <a:buNone/>
            </a:pPr>
            <a:r>
              <a:rPr lang="en-US" sz="1200" b="1" dirty="0">
                <a:solidFill>
                  <a:srgbClr val="1B2A4A"/>
                </a:solidFill>
              </a:rPr>
              <a:t>Image mystère</a:t>
            </a:r>
            <a:endParaRPr lang="en-US" sz="1200" dirty="0"/>
          </a:p>
        </p:txBody>
      </p:sp>
      <p:sp>
        <p:nvSpPr>
          <p:cNvPr id="19" name="Text 17"/>
          <p:cNvSpPr/>
          <p:nvPr/>
        </p:nvSpPr>
        <p:spPr>
          <a:xfrm>
            <a:off x="594360" y="4087368"/>
            <a:ext cx="3840480" cy="658368"/>
          </a:xfrm>
          <a:prstGeom prst="rect">
            <a:avLst/>
          </a:prstGeom>
          <a:noFill/>
          <a:ln/>
        </p:spPr>
        <p:txBody>
          <a:bodyPr wrap="square" lIns="0" tIns="0" rIns="0" bIns="0" rtlCol="0" anchor="ctr"/>
          <a:lstStyle/>
          <a:p>
            <a:pPr indent="0" marL="0">
              <a:buNone/>
            </a:pPr>
            <a:r>
              <a:rPr lang="en-US" sz="1100" dirty="0">
                <a:solidFill>
                  <a:srgbClr val="6B7280"/>
                </a:solidFill>
              </a:rPr>
              <a:t>Dévoiler l'image progressivement (cache). Chaque nouvelle partie révèle des informations supplémentaires pour affiner les hypothèses.</a:t>
            </a:r>
            <a:endParaRPr lang="en-US" sz="1100" dirty="0"/>
          </a:p>
        </p:txBody>
      </p:sp>
      <p:sp>
        <p:nvSpPr>
          <p:cNvPr id="20" name="Shape 18"/>
          <p:cNvSpPr/>
          <p:nvPr/>
        </p:nvSpPr>
        <p:spPr>
          <a:xfrm>
            <a:off x="4800600" y="3630168"/>
            <a:ext cx="4251960" cy="118872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1" name="Shape 19"/>
          <p:cNvSpPr/>
          <p:nvPr/>
        </p:nvSpPr>
        <p:spPr>
          <a:xfrm>
            <a:off x="4800600" y="3630168"/>
            <a:ext cx="64008" cy="1188720"/>
          </a:xfrm>
          <a:prstGeom prst="rect">
            <a:avLst/>
          </a:prstGeom>
          <a:solidFill>
            <a:srgbClr val="E55A2B"/>
          </a:solidFill>
          <a:ln w="12700">
            <a:solidFill>
              <a:srgbClr val="E55A2B"/>
            </a:solidFill>
            <a:prstDash val="solid"/>
          </a:ln>
        </p:spPr>
      </p:sp>
      <p:sp>
        <p:nvSpPr>
          <p:cNvPr id="22" name="Text 20"/>
          <p:cNvSpPr/>
          <p:nvPr/>
        </p:nvSpPr>
        <p:spPr>
          <a:xfrm>
            <a:off x="5029200" y="3721608"/>
            <a:ext cx="3840480" cy="347472"/>
          </a:xfrm>
          <a:prstGeom prst="rect">
            <a:avLst/>
          </a:prstGeom>
          <a:noFill/>
          <a:ln/>
        </p:spPr>
        <p:txBody>
          <a:bodyPr wrap="square" lIns="0" tIns="0" rIns="0" bIns="0" rtlCol="0" anchor="ctr"/>
          <a:lstStyle/>
          <a:p>
            <a:pPr indent="0" marL="0">
              <a:buNone/>
            </a:pPr>
            <a:r>
              <a:rPr lang="en-US" sz="1200" b="1" dirty="0">
                <a:solidFill>
                  <a:srgbClr val="1B2A4A"/>
                </a:solidFill>
              </a:rPr>
              <a:t>Légende à écrire</a:t>
            </a:r>
            <a:endParaRPr lang="en-US" sz="1200" dirty="0"/>
          </a:p>
        </p:txBody>
      </p:sp>
      <p:sp>
        <p:nvSpPr>
          <p:cNvPr id="23" name="Text 21"/>
          <p:cNvSpPr/>
          <p:nvPr/>
        </p:nvSpPr>
        <p:spPr>
          <a:xfrm>
            <a:off x="5029200" y="4087368"/>
            <a:ext cx="3840480" cy="658368"/>
          </a:xfrm>
          <a:prstGeom prst="rect">
            <a:avLst/>
          </a:prstGeom>
          <a:noFill/>
          <a:ln/>
        </p:spPr>
        <p:txBody>
          <a:bodyPr wrap="square" lIns="0" tIns="0" rIns="0" bIns="0" rtlCol="0" anchor="ctr"/>
          <a:lstStyle/>
          <a:p>
            <a:pPr indent="0" marL="0">
              <a:buNone/>
            </a:pPr>
            <a:r>
              <a:rPr lang="en-US" sz="1100" dirty="0">
                <a:solidFill>
                  <a:srgbClr val="6B7280"/>
                </a:solidFill>
              </a:rPr>
              <a:t>Montrer une image sans texte. L'élève rédige sa propre légende, puis compare avec le texte original.</a:t>
            </a:r>
            <a:endParaRPr lang="en-US" sz="1100" dirty="0"/>
          </a:p>
        </p:txBody>
      </p:sp>
      <p:sp>
        <p:nvSpPr>
          <p:cNvPr id="24" name="Text 22"/>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37 / 45</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L'image pendant et après la lecture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Vérifier, enrichir et mémoriser</a:t>
            </a:r>
            <a:endParaRPr lang="en-US" sz="1500" dirty="0"/>
          </a:p>
        </p:txBody>
      </p:sp>
      <p:sp>
        <p:nvSpPr>
          <p:cNvPr id="6" name="Shape 4"/>
          <p:cNvSpPr/>
          <p:nvPr/>
        </p:nvSpPr>
        <p:spPr>
          <a:xfrm>
            <a:off x="365760" y="1737360"/>
            <a:ext cx="8412480" cy="1572768"/>
          </a:xfrm>
          <a:prstGeom prst="rect">
            <a:avLst/>
          </a:prstGeom>
          <a:solidFill>
            <a:srgbClr val="FAFBFC"/>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37360"/>
            <a:ext cx="2011680" cy="438912"/>
          </a:xfrm>
          <a:prstGeom prst="rect">
            <a:avLst/>
          </a:prstGeom>
          <a:solidFill>
            <a:srgbClr val="E55A2B"/>
          </a:solidFill>
          <a:ln w="12700">
            <a:solidFill>
              <a:srgbClr val="E55A2B"/>
            </a:solidFill>
            <a:prstDash val="solid"/>
          </a:ln>
        </p:spPr>
      </p:sp>
      <p:sp>
        <p:nvSpPr>
          <p:cNvPr id="8" name="Text 6"/>
          <p:cNvSpPr/>
          <p:nvPr/>
        </p:nvSpPr>
        <p:spPr>
          <a:xfrm>
            <a:off x="384048" y="1737360"/>
            <a:ext cx="1975104" cy="438912"/>
          </a:xfrm>
          <a:prstGeom prst="rect">
            <a:avLst/>
          </a:prstGeom>
          <a:noFill/>
          <a:ln/>
        </p:spPr>
        <p:txBody>
          <a:bodyPr wrap="square" lIns="0" tIns="0" rIns="0" bIns="0" rtlCol="0" anchor="ctr"/>
          <a:lstStyle/>
          <a:p>
            <a:pPr algn="ctr" indent="0" marL="0">
              <a:buNone/>
            </a:pPr>
            <a:r>
              <a:rPr lang="en-US" sz="1100" b="1" dirty="0">
                <a:solidFill>
                  <a:srgbClr val="FFFFFF"/>
                </a:solidFill>
              </a:rPr>
              <a:t>PENDANT la lecture</a:t>
            </a:r>
            <a:endParaRPr lang="en-US" sz="1100" dirty="0"/>
          </a:p>
        </p:txBody>
      </p:sp>
      <p:sp>
        <p:nvSpPr>
          <p:cNvPr id="9" name="Text 7"/>
          <p:cNvSpPr/>
          <p:nvPr/>
        </p:nvSpPr>
        <p:spPr>
          <a:xfrm>
            <a:off x="594360" y="2240280"/>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Mettre en relation l'illustration et le texte : concordent-ils ?</a:t>
            </a:r>
            <a:endParaRPr lang="en-US" sz="1100" dirty="0"/>
          </a:p>
        </p:txBody>
      </p:sp>
      <p:sp>
        <p:nvSpPr>
          <p:cNvPr id="10" name="Text 8"/>
          <p:cNvSpPr/>
          <p:nvPr/>
        </p:nvSpPr>
        <p:spPr>
          <a:xfrm>
            <a:off x="594360" y="2578608"/>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Utiliser l'image pour clarifier un mot inconnu.</a:t>
            </a:r>
            <a:endParaRPr lang="en-US" sz="1100" dirty="0"/>
          </a:p>
        </p:txBody>
      </p:sp>
      <p:sp>
        <p:nvSpPr>
          <p:cNvPr id="11" name="Text 9"/>
          <p:cNvSpPr/>
          <p:nvPr/>
        </p:nvSpPr>
        <p:spPr>
          <a:xfrm>
            <a:off x="594360" y="2916936"/>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Identifier les éléments du texte représentés ou absents de l'image.</a:t>
            </a:r>
            <a:endParaRPr lang="en-US" sz="1100" dirty="0"/>
          </a:p>
        </p:txBody>
      </p:sp>
      <p:sp>
        <p:nvSpPr>
          <p:cNvPr id="12" name="Shape 10"/>
          <p:cNvSpPr/>
          <p:nvPr/>
        </p:nvSpPr>
        <p:spPr>
          <a:xfrm>
            <a:off x="365760" y="3429000"/>
            <a:ext cx="8412480" cy="1572768"/>
          </a:xfrm>
          <a:prstGeom prst="rect">
            <a:avLst/>
          </a:prstGeom>
          <a:solidFill>
            <a:srgbClr val="FAFBFC"/>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3" name="Shape 11"/>
          <p:cNvSpPr/>
          <p:nvPr/>
        </p:nvSpPr>
        <p:spPr>
          <a:xfrm>
            <a:off x="365760" y="3429000"/>
            <a:ext cx="2011680" cy="438912"/>
          </a:xfrm>
          <a:prstGeom prst="rect">
            <a:avLst/>
          </a:prstGeom>
          <a:solidFill>
            <a:srgbClr val="1B2A4A"/>
          </a:solidFill>
          <a:ln w="12700">
            <a:solidFill>
              <a:srgbClr val="1B2A4A"/>
            </a:solidFill>
            <a:prstDash val="solid"/>
          </a:ln>
        </p:spPr>
      </p:sp>
      <p:sp>
        <p:nvSpPr>
          <p:cNvPr id="14" name="Text 12"/>
          <p:cNvSpPr/>
          <p:nvPr/>
        </p:nvSpPr>
        <p:spPr>
          <a:xfrm>
            <a:off x="384048" y="3429000"/>
            <a:ext cx="1975104" cy="438912"/>
          </a:xfrm>
          <a:prstGeom prst="rect">
            <a:avLst/>
          </a:prstGeom>
          <a:noFill/>
          <a:ln/>
        </p:spPr>
        <p:txBody>
          <a:bodyPr wrap="square" lIns="0" tIns="0" rIns="0" bIns="0" rtlCol="0" anchor="ctr"/>
          <a:lstStyle/>
          <a:p>
            <a:pPr algn="ctr" indent="0" marL="0">
              <a:buNone/>
            </a:pPr>
            <a:r>
              <a:rPr lang="en-US" sz="1100" b="1" dirty="0">
                <a:solidFill>
                  <a:srgbClr val="FFFFFF"/>
                </a:solidFill>
              </a:rPr>
              <a:t>APRÈS la lecture</a:t>
            </a:r>
            <a:endParaRPr lang="en-US" sz="1100" dirty="0"/>
          </a:p>
        </p:txBody>
      </p:sp>
      <p:sp>
        <p:nvSpPr>
          <p:cNvPr id="15" name="Text 13"/>
          <p:cNvSpPr/>
          <p:nvPr/>
        </p:nvSpPr>
        <p:spPr>
          <a:xfrm>
            <a:off x="594360" y="3931920"/>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Retrouver le passage du texte qui correspond à une image.</a:t>
            </a:r>
            <a:endParaRPr lang="en-US" sz="1100" dirty="0"/>
          </a:p>
        </p:txBody>
      </p:sp>
      <p:sp>
        <p:nvSpPr>
          <p:cNvPr id="16" name="Text 14"/>
          <p:cNvSpPr/>
          <p:nvPr/>
        </p:nvSpPr>
        <p:spPr>
          <a:xfrm>
            <a:off x="594360" y="4270248"/>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Remettre des images dans l'ordre chronologique du récit.</a:t>
            </a:r>
            <a:endParaRPr lang="en-US" sz="1100" dirty="0"/>
          </a:p>
        </p:txBody>
      </p:sp>
      <p:sp>
        <p:nvSpPr>
          <p:cNvPr id="17" name="Text 15"/>
          <p:cNvSpPr/>
          <p:nvPr/>
        </p:nvSpPr>
        <p:spPr>
          <a:xfrm>
            <a:off x="594360" y="4608576"/>
            <a:ext cx="7955280" cy="320040"/>
          </a:xfrm>
          <a:prstGeom prst="rect">
            <a:avLst/>
          </a:prstGeom>
          <a:noFill/>
          <a:ln/>
        </p:spPr>
        <p:txBody>
          <a:bodyPr wrap="square" rtlCol="0" anchor="ctr"/>
          <a:lstStyle/>
          <a:p>
            <a:pPr marL="342900" indent="-342900">
              <a:buSzPct val="100000"/>
              <a:buChar char="•"/>
            </a:pPr>
            <a:r>
              <a:rPr lang="en-US" sz="1100" dirty="0">
                <a:solidFill>
                  <a:srgbClr val="1B2A4A"/>
                </a:solidFill>
              </a:rPr>
              <a:t>Comparer deux illustrations pour mesurer l'évolution du récit.</a:t>
            </a:r>
            <a:endParaRPr lang="en-US" sz="1100" dirty="0"/>
          </a:p>
        </p:txBody>
      </p:sp>
      <p:sp>
        <p:nvSpPr>
          <p:cNvPr id="18" name="Text 1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38 / 45</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Relations texte-image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Différentes façons dont l'image dialogue avec le texte</a:t>
            </a:r>
            <a:endParaRPr lang="en-US" sz="1500" dirty="0"/>
          </a:p>
        </p:txBody>
      </p:sp>
      <p:sp>
        <p:nvSpPr>
          <p:cNvPr id="6" name="Shape 4"/>
          <p:cNvSpPr/>
          <p:nvPr/>
        </p:nvSpPr>
        <p:spPr>
          <a:xfrm>
            <a:off x="274320" y="1719072"/>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274320" y="1719072"/>
            <a:ext cx="2788920" cy="411480"/>
          </a:xfrm>
          <a:prstGeom prst="rect">
            <a:avLst/>
          </a:prstGeom>
          <a:solidFill>
            <a:srgbClr val="1A7A4A"/>
          </a:solidFill>
          <a:ln w="12700">
            <a:solidFill>
              <a:srgbClr val="1A7A4A"/>
            </a:solidFill>
            <a:prstDash val="solid"/>
          </a:ln>
        </p:spPr>
      </p:sp>
      <p:sp>
        <p:nvSpPr>
          <p:cNvPr id="8" name="Text 6"/>
          <p:cNvSpPr/>
          <p:nvPr/>
        </p:nvSpPr>
        <p:spPr>
          <a:xfrm>
            <a:off x="365760" y="1719072"/>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Redondance</a:t>
            </a:r>
            <a:endParaRPr lang="en-US" sz="1200" dirty="0"/>
          </a:p>
        </p:txBody>
      </p:sp>
      <p:sp>
        <p:nvSpPr>
          <p:cNvPr id="9" name="Text 7"/>
          <p:cNvSpPr/>
          <p:nvPr/>
        </p:nvSpPr>
        <p:spPr>
          <a:xfrm>
            <a:off x="365760" y="2194560"/>
            <a:ext cx="2606040" cy="804672"/>
          </a:xfrm>
          <a:prstGeom prst="rect">
            <a:avLst/>
          </a:prstGeom>
          <a:noFill/>
          <a:ln/>
        </p:spPr>
        <p:txBody>
          <a:bodyPr wrap="square" lIns="0" tIns="0" rIns="0" bIns="0" rtlCol="0" anchor="ctr"/>
          <a:lstStyle/>
          <a:p>
            <a:pPr indent="0" marL="0">
              <a:buNone/>
            </a:pPr>
            <a:r>
              <a:rPr lang="en-US" sz="1000" dirty="0">
                <a:solidFill>
                  <a:srgbClr val="6B7280"/>
                </a:solidFill>
              </a:rPr>
              <a:t>L'image dit la même chose que le texte. Elle renforce la compréhension.</a:t>
            </a:r>
            <a:endParaRPr lang="en-US" sz="1000" dirty="0"/>
          </a:p>
        </p:txBody>
      </p:sp>
      <p:sp>
        <p:nvSpPr>
          <p:cNvPr id="10" name="Shape 8"/>
          <p:cNvSpPr/>
          <p:nvPr/>
        </p:nvSpPr>
        <p:spPr>
          <a:xfrm>
            <a:off x="3200400" y="1719072"/>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1" name="Shape 9"/>
          <p:cNvSpPr/>
          <p:nvPr/>
        </p:nvSpPr>
        <p:spPr>
          <a:xfrm>
            <a:off x="3200400" y="1719072"/>
            <a:ext cx="2788920" cy="411480"/>
          </a:xfrm>
          <a:prstGeom prst="rect">
            <a:avLst/>
          </a:prstGeom>
          <a:solidFill>
            <a:srgbClr val="0D7C8C"/>
          </a:solidFill>
          <a:ln w="12700">
            <a:solidFill>
              <a:srgbClr val="0D7C8C"/>
            </a:solidFill>
            <a:prstDash val="solid"/>
          </a:ln>
        </p:spPr>
      </p:sp>
      <p:sp>
        <p:nvSpPr>
          <p:cNvPr id="12" name="Text 10"/>
          <p:cNvSpPr/>
          <p:nvPr/>
        </p:nvSpPr>
        <p:spPr>
          <a:xfrm>
            <a:off x="3291840" y="1719072"/>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Complémentarité</a:t>
            </a:r>
            <a:endParaRPr lang="en-US" sz="1200" dirty="0"/>
          </a:p>
        </p:txBody>
      </p:sp>
      <p:sp>
        <p:nvSpPr>
          <p:cNvPr id="13" name="Text 11"/>
          <p:cNvSpPr/>
          <p:nvPr/>
        </p:nvSpPr>
        <p:spPr>
          <a:xfrm>
            <a:off x="3291840" y="2194560"/>
            <a:ext cx="2606040" cy="804672"/>
          </a:xfrm>
          <a:prstGeom prst="rect">
            <a:avLst/>
          </a:prstGeom>
          <a:noFill/>
          <a:ln/>
        </p:spPr>
        <p:txBody>
          <a:bodyPr wrap="square" lIns="0" tIns="0" rIns="0" bIns="0" rtlCol="0" anchor="ctr"/>
          <a:lstStyle/>
          <a:p>
            <a:pPr indent="0" marL="0">
              <a:buNone/>
            </a:pPr>
            <a:r>
              <a:rPr lang="en-US" sz="1000" dirty="0">
                <a:solidFill>
                  <a:srgbClr val="6B7280"/>
                </a:solidFill>
              </a:rPr>
              <a:t>L'image apporte des informations que le texte ne dit pas. Elle enrichit.</a:t>
            </a:r>
            <a:endParaRPr lang="en-US" sz="1000" dirty="0"/>
          </a:p>
        </p:txBody>
      </p:sp>
      <p:sp>
        <p:nvSpPr>
          <p:cNvPr id="14" name="Shape 12"/>
          <p:cNvSpPr/>
          <p:nvPr/>
        </p:nvSpPr>
        <p:spPr>
          <a:xfrm>
            <a:off x="6126480" y="1719072"/>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5" name="Shape 13"/>
          <p:cNvSpPr/>
          <p:nvPr/>
        </p:nvSpPr>
        <p:spPr>
          <a:xfrm>
            <a:off x="6126480" y="1719072"/>
            <a:ext cx="2788920" cy="411480"/>
          </a:xfrm>
          <a:prstGeom prst="rect">
            <a:avLst/>
          </a:prstGeom>
          <a:solidFill>
            <a:srgbClr val="1B2A4A"/>
          </a:solidFill>
          <a:ln w="12700">
            <a:solidFill>
              <a:srgbClr val="1B2A4A"/>
            </a:solidFill>
            <a:prstDash val="solid"/>
          </a:ln>
        </p:spPr>
      </p:sp>
      <p:sp>
        <p:nvSpPr>
          <p:cNvPr id="16" name="Text 14"/>
          <p:cNvSpPr/>
          <p:nvPr/>
        </p:nvSpPr>
        <p:spPr>
          <a:xfrm>
            <a:off x="6217920" y="1719072"/>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Ancrage</a:t>
            </a:r>
            <a:endParaRPr lang="en-US" sz="1200" dirty="0"/>
          </a:p>
        </p:txBody>
      </p:sp>
      <p:sp>
        <p:nvSpPr>
          <p:cNvPr id="17" name="Text 15"/>
          <p:cNvSpPr/>
          <p:nvPr/>
        </p:nvSpPr>
        <p:spPr>
          <a:xfrm>
            <a:off x="6217920" y="2194560"/>
            <a:ext cx="2606040" cy="804672"/>
          </a:xfrm>
          <a:prstGeom prst="rect">
            <a:avLst/>
          </a:prstGeom>
          <a:noFill/>
          <a:ln/>
        </p:spPr>
        <p:txBody>
          <a:bodyPr wrap="square" lIns="0" tIns="0" rIns="0" bIns="0" rtlCol="0" anchor="ctr"/>
          <a:lstStyle/>
          <a:p>
            <a:pPr indent="0" marL="0">
              <a:buNone/>
            </a:pPr>
            <a:r>
              <a:rPr lang="en-US" sz="1000" dirty="0">
                <a:solidFill>
                  <a:srgbClr val="6B7280"/>
                </a:solidFill>
              </a:rPr>
              <a:t>Le texte guide la lecture de l'image (légende, titre). Il oriente l'interprétation.</a:t>
            </a:r>
            <a:endParaRPr lang="en-US" sz="1000" dirty="0"/>
          </a:p>
        </p:txBody>
      </p:sp>
      <p:sp>
        <p:nvSpPr>
          <p:cNvPr id="18" name="Shape 16"/>
          <p:cNvSpPr/>
          <p:nvPr/>
        </p:nvSpPr>
        <p:spPr>
          <a:xfrm>
            <a:off x="274320" y="3255264"/>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9" name="Shape 17"/>
          <p:cNvSpPr/>
          <p:nvPr/>
        </p:nvSpPr>
        <p:spPr>
          <a:xfrm>
            <a:off x="274320" y="3255264"/>
            <a:ext cx="2788920" cy="411480"/>
          </a:xfrm>
          <a:prstGeom prst="rect">
            <a:avLst/>
          </a:prstGeom>
          <a:solidFill>
            <a:srgbClr val="E55A2B"/>
          </a:solidFill>
          <a:ln w="12700">
            <a:solidFill>
              <a:srgbClr val="E55A2B"/>
            </a:solidFill>
            <a:prstDash val="solid"/>
          </a:ln>
        </p:spPr>
      </p:sp>
      <p:sp>
        <p:nvSpPr>
          <p:cNvPr id="20" name="Text 18"/>
          <p:cNvSpPr/>
          <p:nvPr/>
        </p:nvSpPr>
        <p:spPr>
          <a:xfrm>
            <a:off x="365760" y="3255264"/>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Contradiction</a:t>
            </a:r>
            <a:endParaRPr lang="en-US" sz="1200" dirty="0"/>
          </a:p>
        </p:txBody>
      </p:sp>
      <p:sp>
        <p:nvSpPr>
          <p:cNvPr id="21" name="Text 19"/>
          <p:cNvSpPr/>
          <p:nvPr/>
        </p:nvSpPr>
        <p:spPr>
          <a:xfrm>
            <a:off x="365760" y="3730752"/>
            <a:ext cx="2606040" cy="804672"/>
          </a:xfrm>
          <a:prstGeom prst="rect">
            <a:avLst/>
          </a:prstGeom>
          <a:noFill/>
          <a:ln/>
        </p:spPr>
        <p:txBody>
          <a:bodyPr wrap="square" lIns="0" tIns="0" rIns="0" bIns="0" rtlCol="0" anchor="ctr"/>
          <a:lstStyle/>
          <a:p>
            <a:pPr indent="0" marL="0">
              <a:buNone/>
            </a:pPr>
            <a:r>
              <a:rPr lang="en-US" sz="1000" dirty="0">
                <a:solidFill>
                  <a:srgbClr val="6B7280"/>
                </a:solidFill>
              </a:rPr>
              <a:t>L'image et le texte ne disent pas la même chose. Cela crée l'humour ou la tension.</a:t>
            </a:r>
            <a:endParaRPr lang="en-US" sz="1000" dirty="0"/>
          </a:p>
        </p:txBody>
      </p:sp>
      <p:sp>
        <p:nvSpPr>
          <p:cNvPr id="22" name="Shape 20"/>
          <p:cNvSpPr/>
          <p:nvPr/>
        </p:nvSpPr>
        <p:spPr>
          <a:xfrm>
            <a:off x="3200400" y="3255264"/>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3" name="Shape 21"/>
          <p:cNvSpPr/>
          <p:nvPr/>
        </p:nvSpPr>
        <p:spPr>
          <a:xfrm>
            <a:off x="3200400" y="3255264"/>
            <a:ext cx="2788920" cy="411480"/>
          </a:xfrm>
          <a:prstGeom prst="rect">
            <a:avLst/>
          </a:prstGeom>
          <a:solidFill>
            <a:srgbClr val="5B2D8E"/>
          </a:solidFill>
          <a:ln w="12700">
            <a:solidFill>
              <a:srgbClr val="5B2D8E"/>
            </a:solidFill>
            <a:prstDash val="solid"/>
          </a:ln>
        </p:spPr>
      </p:sp>
      <p:sp>
        <p:nvSpPr>
          <p:cNvPr id="24" name="Text 22"/>
          <p:cNvSpPr/>
          <p:nvPr/>
        </p:nvSpPr>
        <p:spPr>
          <a:xfrm>
            <a:off x="3291840" y="3255264"/>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Ellipse</a:t>
            </a:r>
            <a:endParaRPr lang="en-US" sz="1200" dirty="0"/>
          </a:p>
        </p:txBody>
      </p:sp>
      <p:sp>
        <p:nvSpPr>
          <p:cNvPr id="25" name="Text 23"/>
          <p:cNvSpPr/>
          <p:nvPr/>
        </p:nvSpPr>
        <p:spPr>
          <a:xfrm>
            <a:off x="3291840" y="3730752"/>
            <a:ext cx="2606040" cy="804672"/>
          </a:xfrm>
          <a:prstGeom prst="rect">
            <a:avLst/>
          </a:prstGeom>
          <a:noFill/>
          <a:ln/>
        </p:spPr>
        <p:txBody>
          <a:bodyPr wrap="square" lIns="0" tIns="0" rIns="0" bIns="0" rtlCol="0" anchor="ctr"/>
          <a:lstStyle/>
          <a:p>
            <a:pPr indent="0" marL="0">
              <a:buNone/>
            </a:pPr>
            <a:r>
              <a:rPr lang="en-US" sz="1000" dirty="0">
                <a:solidFill>
                  <a:srgbClr val="6B7280"/>
                </a:solidFill>
              </a:rPr>
              <a:t>L'image montre ce que le texte passe sous silence (hors-champ narratif).</a:t>
            </a:r>
            <a:endParaRPr lang="en-US" sz="1000" dirty="0"/>
          </a:p>
        </p:txBody>
      </p:sp>
      <p:sp>
        <p:nvSpPr>
          <p:cNvPr id="26" name="Shape 24"/>
          <p:cNvSpPr/>
          <p:nvPr/>
        </p:nvSpPr>
        <p:spPr>
          <a:xfrm>
            <a:off x="6126480" y="3255264"/>
            <a:ext cx="2788920" cy="137160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7" name="Shape 25"/>
          <p:cNvSpPr/>
          <p:nvPr/>
        </p:nvSpPr>
        <p:spPr>
          <a:xfrm>
            <a:off x="6126480" y="3255264"/>
            <a:ext cx="2788920" cy="411480"/>
          </a:xfrm>
          <a:prstGeom prst="rect">
            <a:avLst/>
          </a:prstGeom>
          <a:solidFill>
            <a:srgbClr val="E8A020"/>
          </a:solidFill>
          <a:ln w="12700">
            <a:solidFill>
              <a:srgbClr val="E8A020"/>
            </a:solidFill>
            <a:prstDash val="solid"/>
          </a:ln>
        </p:spPr>
      </p:sp>
      <p:sp>
        <p:nvSpPr>
          <p:cNvPr id="28" name="Text 26"/>
          <p:cNvSpPr/>
          <p:nvPr/>
        </p:nvSpPr>
        <p:spPr>
          <a:xfrm>
            <a:off x="6217920" y="3255264"/>
            <a:ext cx="2606040" cy="411480"/>
          </a:xfrm>
          <a:prstGeom prst="rect">
            <a:avLst/>
          </a:prstGeom>
          <a:noFill/>
          <a:ln/>
        </p:spPr>
        <p:txBody>
          <a:bodyPr wrap="square" lIns="0" tIns="0" rIns="0" bIns="0" rtlCol="0" anchor="ctr"/>
          <a:lstStyle/>
          <a:p>
            <a:pPr indent="0" marL="0">
              <a:buNone/>
            </a:pPr>
            <a:r>
              <a:rPr lang="en-US" sz="1200" b="1" dirty="0">
                <a:solidFill>
                  <a:srgbClr val="FFFFFF"/>
                </a:solidFill>
              </a:rPr>
              <a:t>→  Relais</a:t>
            </a:r>
            <a:endParaRPr lang="en-US" sz="1200" dirty="0"/>
          </a:p>
        </p:txBody>
      </p:sp>
      <p:sp>
        <p:nvSpPr>
          <p:cNvPr id="29" name="Text 27"/>
          <p:cNvSpPr/>
          <p:nvPr/>
        </p:nvSpPr>
        <p:spPr>
          <a:xfrm>
            <a:off x="6217920" y="3730752"/>
            <a:ext cx="2606040" cy="804672"/>
          </a:xfrm>
          <a:prstGeom prst="rect">
            <a:avLst/>
          </a:prstGeom>
          <a:noFill/>
          <a:ln/>
        </p:spPr>
        <p:txBody>
          <a:bodyPr wrap="square" lIns="0" tIns="0" rIns="0" bIns="0" rtlCol="0" anchor="ctr"/>
          <a:lstStyle/>
          <a:p>
            <a:pPr indent="0" marL="0">
              <a:buNone/>
            </a:pPr>
            <a:r>
              <a:rPr lang="en-US" sz="1000" dirty="0">
                <a:solidFill>
                  <a:srgbClr val="6B7280"/>
                </a:solidFill>
              </a:rPr>
              <a:t>Texte et image se complètent mutuellement pour construire le sens ensemble.</a:t>
            </a:r>
            <a:endParaRPr lang="en-US" sz="1000" dirty="0"/>
          </a:p>
        </p:txBody>
      </p:sp>
      <p:sp>
        <p:nvSpPr>
          <p:cNvPr id="30" name="Text 28"/>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39 / 45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Introduction — Pourquoi la fluence ?</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Qu'est-ce que la fluence ?</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Une lecture fluide = précise + rapide + expressive</a:t>
            </a:r>
            <a:endParaRPr lang="en-US" sz="1500" dirty="0"/>
          </a:p>
        </p:txBody>
      </p:sp>
      <p:sp>
        <p:nvSpPr>
          <p:cNvPr id="6" name="Shape 4"/>
          <p:cNvSpPr/>
          <p:nvPr/>
        </p:nvSpPr>
        <p:spPr>
          <a:xfrm>
            <a:off x="365760" y="1920240"/>
            <a:ext cx="2651760" cy="274320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pic>
        <p:nvPicPr>
          <p:cNvPr id="7" name="Image 0" descr="preencoded.png">    </p:cNvPr>
          <p:cNvPicPr>
            <a:picLocks noChangeAspect="1"/>
          </p:cNvPicPr>
          <p:nvPr/>
        </p:nvPicPr>
        <p:blipFill>
          <a:blip r:embed="rId1"/>
          <a:stretch>
            <a:fillRect/>
          </a:stretch>
        </p:blipFill>
        <p:spPr>
          <a:xfrm>
            <a:off x="1371600" y="2057400"/>
            <a:ext cx="640080" cy="640080"/>
          </a:xfrm>
          <a:prstGeom prst="rect">
            <a:avLst/>
          </a:prstGeom>
        </p:spPr>
      </p:pic>
      <p:sp>
        <p:nvSpPr>
          <p:cNvPr id="8" name="Text 5"/>
          <p:cNvSpPr/>
          <p:nvPr/>
        </p:nvSpPr>
        <p:spPr>
          <a:xfrm>
            <a:off x="365760" y="2788920"/>
            <a:ext cx="2651760" cy="457200"/>
          </a:xfrm>
          <a:prstGeom prst="rect">
            <a:avLst/>
          </a:prstGeom>
          <a:noFill/>
          <a:ln/>
        </p:spPr>
        <p:txBody>
          <a:bodyPr wrap="square" lIns="0" tIns="0" rIns="0" bIns="0" rtlCol="0" anchor="ctr"/>
          <a:lstStyle/>
          <a:p>
            <a:pPr algn="ctr" indent="0" marL="0">
              <a:buNone/>
            </a:pPr>
            <a:r>
              <a:rPr lang="en-US" sz="1500" b="1" spc="200" kern="0" dirty="0">
                <a:solidFill>
                  <a:srgbClr val="FFFFFF"/>
                </a:solidFill>
              </a:rPr>
              <a:t>PRÉCISION</a:t>
            </a:r>
            <a:endParaRPr lang="en-US" sz="1500" dirty="0"/>
          </a:p>
        </p:txBody>
      </p:sp>
      <p:sp>
        <p:nvSpPr>
          <p:cNvPr id="9" name="Text 6"/>
          <p:cNvSpPr/>
          <p:nvPr/>
        </p:nvSpPr>
        <p:spPr>
          <a:xfrm>
            <a:off x="502920" y="3291840"/>
            <a:ext cx="2377440" cy="1097280"/>
          </a:xfrm>
          <a:prstGeom prst="rect">
            <a:avLst/>
          </a:prstGeom>
          <a:noFill/>
          <a:ln/>
        </p:spPr>
        <p:txBody>
          <a:bodyPr wrap="square" lIns="0" tIns="0" rIns="0" bIns="0" rtlCol="0" anchor="ctr"/>
          <a:lstStyle/>
          <a:p>
            <a:pPr algn="ctr" indent="0" marL="0">
              <a:buNone/>
            </a:pPr>
            <a:r>
              <a:rPr lang="en-US" sz="1200" dirty="0">
                <a:solidFill>
                  <a:srgbClr val="FFFFFF"/>
                </a:solidFill>
              </a:rPr>
              <a:t>Lire les mots correctement, sans erreurs de décodage</a:t>
            </a:r>
            <a:endParaRPr lang="en-US" sz="1200" dirty="0"/>
          </a:p>
        </p:txBody>
      </p:sp>
      <p:sp>
        <p:nvSpPr>
          <p:cNvPr id="10" name="Shape 7"/>
          <p:cNvSpPr/>
          <p:nvPr/>
        </p:nvSpPr>
        <p:spPr>
          <a:xfrm>
            <a:off x="3200400" y="1920240"/>
            <a:ext cx="2651760" cy="274320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11" name="Image 1" descr="preencoded.png">    </p:cNvPr>
          <p:cNvPicPr>
            <a:picLocks noChangeAspect="1"/>
          </p:cNvPicPr>
          <p:nvPr/>
        </p:nvPicPr>
        <p:blipFill>
          <a:blip r:embed="rId2"/>
          <a:stretch>
            <a:fillRect/>
          </a:stretch>
        </p:blipFill>
        <p:spPr>
          <a:xfrm>
            <a:off x="4206240" y="2057400"/>
            <a:ext cx="640080" cy="640080"/>
          </a:xfrm>
          <a:prstGeom prst="rect">
            <a:avLst/>
          </a:prstGeom>
        </p:spPr>
      </p:pic>
      <p:sp>
        <p:nvSpPr>
          <p:cNvPr id="12" name="Text 8"/>
          <p:cNvSpPr/>
          <p:nvPr/>
        </p:nvSpPr>
        <p:spPr>
          <a:xfrm>
            <a:off x="3200400" y="2788920"/>
            <a:ext cx="2651760" cy="457200"/>
          </a:xfrm>
          <a:prstGeom prst="rect">
            <a:avLst/>
          </a:prstGeom>
          <a:noFill/>
          <a:ln/>
        </p:spPr>
        <p:txBody>
          <a:bodyPr wrap="square" lIns="0" tIns="0" rIns="0" bIns="0" rtlCol="0" anchor="ctr"/>
          <a:lstStyle/>
          <a:p>
            <a:pPr algn="ctr" indent="0" marL="0">
              <a:buNone/>
            </a:pPr>
            <a:r>
              <a:rPr lang="en-US" sz="1500" b="1" spc="200" kern="0" dirty="0">
                <a:solidFill>
                  <a:srgbClr val="FFFFFF"/>
                </a:solidFill>
              </a:rPr>
              <a:t>VITESSE</a:t>
            </a:r>
            <a:endParaRPr lang="en-US" sz="1500" dirty="0"/>
          </a:p>
        </p:txBody>
      </p:sp>
      <p:sp>
        <p:nvSpPr>
          <p:cNvPr id="13" name="Text 9"/>
          <p:cNvSpPr/>
          <p:nvPr/>
        </p:nvSpPr>
        <p:spPr>
          <a:xfrm>
            <a:off x="3337560" y="3291840"/>
            <a:ext cx="2377440" cy="1097280"/>
          </a:xfrm>
          <a:prstGeom prst="rect">
            <a:avLst/>
          </a:prstGeom>
          <a:noFill/>
          <a:ln/>
        </p:spPr>
        <p:txBody>
          <a:bodyPr wrap="square" lIns="0" tIns="0" rIns="0" bIns="0" rtlCol="0" anchor="ctr"/>
          <a:lstStyle/>
          <a:p>
            <a:pPr algn="ctr" indent="0" marL="0">
              <a:buNone/>
            </a:pPr>
            <a:r>
              <a:rPr lang="en-US" sz="1200" dirty="0">
                <a:solidFill>
                  <a:srgbClr val="FFFFFF"/>
                </a:solidFill>
              </a:rPr>
              <a:t>Lire à un rythme approprié (mots par minute)</a:t>
            </a:r>
            <a:endParaRPr lang="en-US" sz="1200" dirty="0"/>
          </a:p>
        </p:txBody>
      </p:sp>
      <p:sp>
        <p:nvSpPr>
          <p:cNvPr id="14" name="Shape 10"/>
          <p:cNvSpPr/>
          <p:nvPr/>
        </p:nvSpPr>
        <p:spPr>
          <a:xfrm>
            <a:off x="6035040" y="1920240"/>
            <a:ext cx="2651760" cy="2743200"/>
          </a:xfrm>
          <a:prstGeom prst="rect">
            <a:avLst/>
          </a:prstGeom>
          <a:solidFill>
            <a:srgbClr val="E8A020"/>
          </a:solidFill>
          <a:ln w="12700">
            <a:solidFill>
              <a:srgbClr val="E8A020"/>
            </a:solidFill>
            <a:prstDash val="solid"/>
          </a:ln>
          <a:effectLst>
            <a:outerShdw sx="100000" sy="100000" kx="0" ky="0" algn="bl" rotWithShape="0" blurRad="101600" dist="38100" dir="8100000">
              <a:srgbClr val="000000">
                <a:alpha val="12000"/>
              </a:srgbClr>
            </a:outerShdw>
          </a:effectLst>
        </p:spPr>
      </p:sp>
      <p:pic>
        <p:nvPicPr>
          <p:cNvPr id="15" name="Image 2" descr="preencoded.png">    </p:cNvPr>
          <p:cNvPicPr>
            <a:picLocks noChangeAspect="1"/>
          </p:cNvPicPr>
          <p:nvPr/>
        </p:nvPicPr>
        <p:blipFill>
          <a:blip r:embed="rId3"/>
          <a:stretch>
            <a:fillRect/>
          </a:stretch>
        </p:blipFill>
        <p:spPr>
          <a:xfrm>
            <a:off x="7040880" y="2057400"/>
            <a:ext cx="640080" cy="640080"/>
          </a:xfrm>
          <a:prstGeom prst="rect">
            <a:avLst/>
          </a:prstGeom>
        </p:spPr>
      </p:pic>
      <p:sp>
        <p:nvSpPr>
          <p:cNvPr id="16" name="Text 11"/>
          <p:cNvSpPr/>
          <p:nvPr/>
        </p:nvSpPr>
        <p:spPr>
          <a:xfrm>
            <a:off x="6035040" y="2788920"/>
            <a:ext cx="2651760" cy="457200"/>
          </a:xfrm>
          <a:prstGeom prst="rect">
            <a:avLst/>
          </a:prstGeom>
          <a:noFill/>
          <a:ln/>
        </p:spPr>
        <p:txBody>
          <a:bodyPr wrap="square" lIns="0" tIns="0" rIns="0" bIns="0" rtlCol="0" anchor="ctr"/>
          <a:lstStyle/>
          <a:p>
            <a:pPr algn="ctr" indent="0" marL="0">
              <a:buNone/>
            </a:pPr>
            <a:r>
              <a:rPr lang="en-US" sz="1500" b="1" spc="200" kern="0" dirty="0">
                <a:solidFill>
                  <a:srgbClr val="FFFFFF"/>
                </a:solidFill>
              </a:rPr>
              <a:t>EXPRESSION</a:t>
            </a:r>
            <a:endParaRPr lang="en-US" sz="1500" dirty="0"/>
          </a:p>
        </p:txBody>
      </p:sp>
      <p:sp>
        <p:nvSpPr>
          <p:cNvPr id="17" name="Text 12"/>
          <p:cNvSpPr/>
          <p:nvPr/>
        </p:nvSpPr>
        <p:spPr>
          <a:xfrm>
            <a:off x="6172200" y="3291840"/>
            <a:ext cx="2377440" cy="1097280"/>
          </a:xfrm>
          <a:prstGeom prst="rect">
            <a:avLst/>
          </a:prstGeom>
          <a:noFill/>
          <a:ln/>
        </p:spPr>
        <p:txBody>
          <a:bodyPr wrap="square" lIns="0" tIns="0" rIns="0" bIns="0" rtlCol="0" anchor="ctr"/>
          <a:lstStyle/>
          <a:p>
            <a:pPr algn="ctr" indent="0" marL="0">
              <a:buNone/>
            </a:pPr>
            <a:r>
              <a:rPr lang="en-US" sz="1200" dirty="0">
                <a:solidFill>
                  <a:srgbClr val="FFFFFF"/>
                </a:solidFill>
              </a:rPr>
              <a:t>Respecter la ponctuation, les groupes de sens et l'intonation</a:t>
            </a:r>
            <a:endParaRPr lang="en-US" sz="1200" dirty="0"/>
          </a:p>
        </p:txBody>
      </p:sp>
      <p:sp>
        <p:nvSpPr>
          <p:cNvPr id="18" name="Text 13"/>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 / 45</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Atelier intégré : Texte + Image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Construire la compréhension par l'articulation</a:t>
            </a:r>
            <a:endParaRPr lang="en-US" sz="1500" dirty="0"/>
          </a:p>
        </p:txBody>
      </p:sp>
      <p:sp>
        <p:nvSpPr>
          <p:cNvPr id="6" name="Shape 4"/>
          <p:cNvSpPr/>
          <p:nvPr/>
        </p:nvSpPr>
        <p:spPr>
          <a:xfrm>
            <a:off x="365760" y="1719072"/>
            <a:ext cx="8412480" cy="438912"/>
          </a:xfrm>
          <a:prstGeom prst="rect">
            <a:avLst/>
          </a:prstGeom>
          <a:solidFill>
            <a:srgbClr val="FFF0EB"/>
          </a:solidFill>
          <a:ln w="12700">
            <a:solidFill>
              <a:srgbClr val="E55A2B"/>
            </a:solidFill>
            <a:prstDash val="solid"/>
          </a:ln>
        </p:spPr>
      </p:sp>
      <p:sp>
        <p:nvSpPr>
          <p:cNvPr id="7" name="Text 5"/>
          <p:cNvSpPr/>
          <p:nvPr/>
        </p:nvSpPr>
        <p:spPr>
          <a:xfrm>
            <a:off x="502920" y="1719072"/>
            <a:ext cx="8229600" cy="438912"/>
          </a:xfrm>
          <a:prstGeom prst="rect">
            <a:avLst/>
          </a:prstGeom>
          <a:noFill/>
          <a:ln/>
        </p:spPr>
        <p:txBody>
          <a:bodyPr wrap="square" lIns="0" tIns="0" rIns="0" bIns="0" rtlCol="0" anchor="ctr"/>
          <a:lstStyle/>
          <a:p>
            <a:pPr indent="0" marL="0">
              <a:buNone/>
            </a:pPr>
            <a:r>
              <a:rPr lang="en-US" sz="1100" dirty="0">
                <a:solidFill>
                  <a:srgbClr val="E55A2B"/>
                </a:solidFill>
              </a:rPr>
              <a:t>Dispositif : l'élève reçoit un texte court ET une image. Il doit les mettre en relation pour répondre à des questions de compréhension.</a:t>
            </a:r>
            <a:endParaRPr lang="en-US" sz="1100" dirty="0"/>
          </a:p>
        </p:txBody>
      </p:sp>
      <p:sp>
        <p:nvSpPr>
          <p:cNvPr id="8" name="Shape 6"/>
          <p:cNvSpPr/>
          <p:nvPr/>
        </p:nvSpPr>
        <p:spPr>
          <a:xfrm>
            <a:off x="365760" y="2286000"/>
            <a:ext cx="8412480" cy="594360"/>
          </a:xfrm>
          <a:prstGeom prst="rect">
            <a:avLst/>
          </a:prstGeom>
          <a:solidFill>
            <a:srgbClr val="FFF0EB"/>
          </a:solidFill>
          <a:ln w="12700">
            <a:solidFill>
              <a:srgbClr val="E8ECF0"/>
            </a:solidFill>
            <a:prstDash val="solid"/>
          </a:ln>
        </p:spPr>
      </p:sp>
      <p:sp>
        <p:nvSpPr>
          <p:cNvPr id="9" name="Shape 7"/>
          <p:cNvSpPr/>
          <p:nvPr/>
        </p:nvSpPr>
        <p:spPr>
          <a:xfrm>
            <a:off x="365760" y="2286000"/>
            <a:ext cx="411480" cy="594360"/>
          </a:xfrm>
          <a:prstGeom prst="rect">
            <a:avLst/>
          </a:prstGeom>
          <a:solidFill>
            <a:srgbClr val="E55A2B"/>
          </a:solidFill>
          <a:ln w="12700">
            <a:solidFill>
              <a:srgbClr val="E55A2B"/>
            </a:solidFill>
            <a:prstDash val="solid"/>
          </a:ln>
        </p:spPr>
      </p:sp>
      <p:sp>
        <p:nvSpPr>
          <p:cNvPr id="10" name="Text 8"/>
          <p:cNvSpPr/>
          <p:nvPr/>
        </p:nvSpPr>
        <p:spPr>
          <a:xfrm>
            <a:off x="365760" y="2286000"/>
            <a:ext cx="411480" cy="594360"/>
          </a:xfrm>
          <a:prstGeom prst="rect">
            <a:avLst/>
          </a:prstGeom>
          <a:noFill/>
          <a:ln/>
        </p:spPr>
        <p:txBody>
          <a:bodyPr wrap="square" lIns="0" tIns="0" rIns="0" bIns="0" rtlCol="0" anchor="ctr"/>
          <a:lstStyle/>
          <a:p>
            <a:pPr algn="ctr" indent="0" marL="0">
              <a:buNone/>
            </a:pPr>
            <a:r>
              <a:rPr lang="en-US" sz="1400" b="1" dirty="0">
                <a:solidFill>
                  <a:srgbClr val="FFFFFF"/>
                </a:solidFill>
              </a:rPr>
              <a:t>1</a:t>
            </a:r>
            <a:endParaRPr lang="en-US" sz="1400" dirty="0"/>
          </a:p>
        </p:txBody>
      </p:sp>
      <p:sp>
        <p:nvSpPr>
          <p:cNvPr id="11" name="Text 9"/>
          <p:cNvSpPr/>
          <p:nvPr/>
        </p:nvSpPr>
        <p:spPr>
          <a:xfrm>
            <a:off x="896112" y="2322576"/>
            <a:ext cx="2743200" cy="274320"/>
          </a:xfrm>
          <a:prstGeom prst="rect">
            <a:avLst/>
          </a:prstGeom>
          <a:noFill/>
          <a:ln/>
        </p:spPr>
        <p:txBody>
          <a:bodyPr wrap="square" lIns="0" tIns="0" rIns="0" bIns="0" rtlCol="0" anchor="ctr"/>
          <a:lstStyle/>
          <a:p>
            <a:pPr indent="0" marL="0">
              <a:buNone/>
            </a:pPr>
            <a:r>
              <a:rPr lang="en-US" sz="1200" b="1" dirty="0">
                <a:solidFill>
                  <a:srgbClr val="1B2A4A"/>
                </a:solidFill>
              </a:rPr>
              <a:t>Observation individuelle</a:t>
            </a:r>
            <a:endParaRPr lang="en-US" sz="1200" dirty="0"/>
          </a:p>
        </p:txBody>
      </p:sp>
      <p:sp>
        <p:nvSpPr>
          <p:cNvPr id="12" name="Text 10"/>
          <p:cNvSpPr/>
          <p:nvPr/>
        </p:nvSpPr>
        <p:spPr>
          <a:xfrm>
            <a:off x="896112" y="2578608"/>
            <a:ext cx="6583680" cy="237744"/>
          </a:xfrm>
          <a:prstGeom prst="rect">
            <a:avLst/>
          </a:prstGeom>
          <a:noFill/>
          <a:ln/>
        </p:spPr>
        <p:txBody>
          <a:bodyPr wrap="square" lIns="0" tIns="0" rIns="0" bIns="0" rtlCol="0" anchor="ctr"/>
          <a:lstStyle/>
          <a:p>
            <a:pPr indent="0" marL="0">
              <a:buNone/>
            </a:pPr>
            <a:r>
              <a:rPr lang="en-US" sz="1000" dirty="0">
                <a:solidFill>
                  <a:srgbClr val="6B7280"/>
                </a:solidFill>
              </a:rPr>
              <a:t>Lire le texte + observer l'image. Annoter ce qu'on remarque de chaque côté.</a:t>
            </a:r>
            <a:endParaRPr lang="en-US" sz="1000" dirty="0"/>
          </a:p>
        </p:txBody>
      </p:sp>
      <p:sp>
        <p:nvSpPr>
          <p:cNvPr id="13" name="Text 11"/>
          <p:cNvSpPr/>
          <p:nvPr/>
        </p:nvSpPr>
        <p:spPr>
          <a:xfrm>
            <a:off x="8046720" y="2468880"/>
            <a:ext cx="640080" cy="256032"/>
          </a:xfrm>
          <a:prstGeom prst="rect">
            <a:avLst/>
          </a:prstGeom>
          <a:noFill/>
          <a:ln/>
        </p:spPr>
        <p:txBody>
          <a:bodyPr wrap="square" lIns="0" tIns="0" rIns="0" bIns="0" rtlCol="0" anchor="ctr"/>
          <a:lstStyle/>
          <a:p>
            <a:pPr algn="r" indent="0" marL="0">
              <a:buNone/>
            </a:pPr>
            <a:r>
              <a:rPr lang="en-US" sz="1000" b="1" dirty="0">
                <a:solidFill>
                  <a:srgbClr val="E55A2B"/>
                </a:solidFill>
              </a:rPr>
              <a:t>5 min</a:t>
            </a:r>
            <a:endParaRPr lang="en-US" sz="1000" dirty="0"/>
          </a:p>
        </p:txBody>
      </p:sp>
      <p:sp>
        <p:nvSpPr>
          <p:cNvPr id="14" name="Shape 12"/>
          <p:cNvSpPr/>
          <p:nvPr/>
        </p:nvSpPr>
        <p:spPr>
          <a:xfrm>
            <a:off x="365760" y="2953512"/>
            <a:ext cx="8412480" cy="594360"/>
          </a:xfrm>
          <a:prstGeom prst="rect">
            <a:avLst/>
          </a:prstGeom>
          <a:solidFill>
            <a:srgbClr val="FFFFFF"/>
          </a:solidFill>
          <a:ln w="12700">
            <a:solidFill>
              <a:srgbClr val="E8ECF0"/>
            </a:solidFill>
            <a:prstDash val="solid"/>
          </a:ln>
        </p:spPr>
      </p:sp>
      <p:sp>
        <p:nvSpPr>
          <p:cNvPr id="15" name="Shape 13"/>
          <p:cNvSpPr/>
          <p:nvPr/>
        </p:nvSpPr>
        <p:spPr>
          <a:xfrm>
            <a:off x="365760" y="2953512"/>
            <a:ext cx="411480" cy="594360"/>
          </a:xfrm>
          <a:prstGeom prst="rect">
            <a:avLst/>
          </a:prstGeom>
          <a:solidFill>
            <a:srgbClr val="E55A2B"/>
          </a:solidFill>
          <a:ln w="12700">
            <a:solidFill>
              <a:srgbClr val="E55A2B"/>
            </a:solidFill>
            <a:prstDash val="solid"/>
          </a:ln>
        </p:spPr>
      </p:sp>
      <p:sp>
        <p:nvSpPr>
          <p:cNvPr id="16" name="Text 14"/>
          <p:cNvSpPr/>
          <p:nvPr/>
        </p:nvSpPr>
        <p:spPr>
          <a:xfrm>
            <a:off x="365760" y="2953512"/>
            <a:ext cx="411480" cy="594360"/>
          </a:xfrm>
          <a:prstGeom prst="rect">
            <a:avLst/>
          </a:prstGeom>
          <a:noFill/>
          <a:ln/>
        </p:spPr>
        <p:txBody>
          <a:bodyPr wrap="square" lIns="0" tIns="0" rIns="0" bIns="0" rtlCol="0" anchor="ctr"/>
          <a:lstStyle/>
          <a:p>
            <a:pPr algn="ctr" indent="0" marL="0">
              <a:buNone/>
            </a:pPr>
            <a:r>
              <a:rPr lang="en-US" sz="1400" b="1" dirty="0">
                <a:solidFill>
                  <a:srgbClr val="FFFFFF"/>
                </a:solidFill>
              </a:rPr>
              <a:t>2</a:t>
            </a:r>
            <a:endParaRPr lang="en-US" sz="1400" dirty="0"/>
          </a:p>
        </p:txBody>
      </p:sp>
      <p:sp>
        <p:nvSpPr>
          <p:cNvPr id="17" name="Text 15"/>
          <p:cNvSpPr/>
          <p:nvPr/>
        </p:nvSpPr>
        <p:spPr>
          <a:xfrm>
            <a:off x="896112" y="2990088"/>
            <a:ext cx="2743200" cy="274320"/>
          </a:xfrm>
          <a:prstGeom prst="rect">
            <a:avLst/>
          </a:prstGeom>
          <a:noFill/>
          <a:ln/>
        </p:spPr>
        <p:txBody>
          <a:bodyPr wrap="square" lIns="0" tIns="0" rIns="0" bIns="0" rtlCol="0" anchor="ctr"/>
          <a:lstStyle/>
          <a:p>
            <a:pPr indent="0" marL="0">
              <a:buNone/>
            </a:pPr>
            <a:r>
              <a:rPr lang="en-US" sz="1200" b="1" dirty="0">
                <a:solidFill>
                  <a:srgbClr val="1B2A4A"/>
                </a:solidFill>
              </a:rPr>
              <a:t>Questions de mise en relation</a:t>
            </a:r>
            <a:endParaRPr lang="en-US" sz="1200" dirty="0"/>
          </a:p>
        </p:txBody>
      </p:sp>
      <p:sp>
        <p:nvSpPr>
          <p:cNvPr id="18" name="Text 16"/>
          <p:cNvSpPr/>
          <p:nvPr/>
        </p:nvSpPr>
        <p:spPr>
          <a:xfrm>
            <a:off x="896112" y="3246120"/>
            <a:ext cx="6583680" cy="237744"/>
          </a:xfrm>
          <a:prstGeom prst="rect">
            <a:avLst/>
          </a:prstGeom>
          <a:noFill/>
          <a:ln/>
        </p:spPr>
        <p:txBody>
          <a:bodyPr wrap="square" lIns="0" tIns="0" rIns="0" bIns="0" rtlCol="0" anchor="ctr"/>
          <a:lstStyle/>
          <a:p>
            <a:pPr indent="0" marL="0">
              <a:buNone/>
            </a:pPr>
            <a:r>
              <a:rPr lang="en-US" sz="1000" dirty="0">
                <a:solidFill>
                  <a:srgbClr val="6B7280"/>
                </a:solidFill>
              </a:rPr>
              <a:t>« Quel élément du texte retrouves-tu dans l'image ? Qu'est-ce que l'image ajoute ? »</a:t>
            </a:r>
            <a:endParaRPr lang="en-US" sz="1000" dirty="0"/>
          </a:p>
        </p:txBody>
      </p:sp>
      <p:sp>
        <p:nvSpPr>
          <p:cNvPr id="19" name="Text 17"/>
          <p:cNvSpPr/>
          <p:nvPr/>
        </p:nvSpPr>
        <p:spPr>
          <a:xfrm>
            <a:off x="8046720" y="3136392"/>
            <a:ext cx="640080" cy="256032"/>
          </a:xfrm>
          <a:prstGeom prst="rect">
            <a:avLst/>
          </a:prstGeom>
          <a:noFill/>
          <a:ln/>
        </p:spPr>
        <p:txBody>
          <a:bodyPr wrap="square" lIns="0" tIns="0" rIns="0" bIns="0" rtlCol="0" anchor="ctr"/>
          <a:lstStyle/>
          <a:p>
            <a:pPr algn="r" indent="0" marL="0">
              <a:buNone/>
            </a:pPr>
            <a:r>
              <a:rPr lang="en-US" sz="1000" b="1" dirty="0">
                <a:solidFill>
                  <a:srgbClr val="E55A2B"/>
                </a:solidFill>
              </a:rPr>
              <a:t>10 min</a:t>
            </a:r>
            <a:endParaRPr lang="en-US" sz="1000" dirty="0"/>
          </a:p>
        </p:txBody>
      </p:sp>
      <p:sp>
        <p:nvSpPr>
          <p:cNvPr id="20" name="Shape 18"/>
          <p:cNvSpPr/>
          <p:nvPr/>
        </p:nvSpPr>
        <p:spPr>
          <a:xfrm>
            <a:off x="365760" y="3621024"/>
            <a:ext cx="8412480" cy="594360"/>
          </a:xfrm>
          <a:prstGeom prst="rect">
            <a:avLst/>
          </a:prstGeom>
          <a:solidFill>
            <a:srgbClr val="FFF0EB"/>
          </a:solidFill>
          <a:ln w="12700">
            <a:solidFill>
              <a:srgbClr val="E8ECF0"/>
            </a:solidFill>
            <a:prstDash val="solid"/>
          </a:ln>
        </p:spPr>
      </p:sp>
      <p:sp>
        <p:nvSpPr>
          <p:cNvPr id="21" name="Shape 19"/>
          <p:cNvSpPr/>
          <p:nvPr/>
        </p:nvSpPr>
        <p:spPr>
          <a:xfrm>
            <a:off x="365760" y="3621024"/>
            <a:ext cx="411480" cy="594360"/>
          </a:xfrm>
          <a:prstGeom prst="rect">
            <a:avLst/>
          </a:prstGeom>
          <a:solidFill>
            <a:srgbClr val="E55A2B"/>
          </a:solidFill>
          <a:ln w="12700">
            <a:solidFill>
              <a:srgbClr val="E55A2B"/>
            </a:solidFill>
            <a:prstDash val="solid"/>
          </a:ln>
        </p:spPr>
      </p:sp>
      <p:sp>
        <p:nvSpPr>
          <p:cNvPr id="22" name="Text 20"/>
          <p:cNvSpPr/>
          <p:nvPr/>
        </p:nvSpPr>
        <p:spPr>
          <a:xfrm>
            <a:off x="365760" y="3621024"/>
            <a:ext cx="411480" cy="594360"/>
          </a:xfrm>
          <a:prstGeom prst="rect">
            <a:avLst/>
          </a:prstGeom>
          <a:noFill/>
          <a:ln/>
        </p:spPr>
        <p:txBody>
          <a:bodyPr wrap="square" lIns="0" tIns="0" rIns="0" bIns="0" rtlCol="0" anchor="ctr"/>
          <a:lstStyle/>
          <a:p>
            <a:pPr algn="ctr" indent="0" marL="0">
              <a:buNone/>
            </a:pPr>
            <a:r>
              <a:rPr lang="en-US" sz="1400" b="1" dirty="0">
                <a:solidFill>
                  <a:srgbClr val="FFFFFF"/>
                </a:solidFill>
              </a:rPr>
              <a:t>3</a:t>
            </a:r>
            <a:endParaRPr lang="en-US" sz="1400" dirty="0"/>
          </a:p>
        </p:txBody>
      </p:sp>
      <p:sp>
        <p:nvSpPr>
          <p:cNvPr id="23" name="Text 21"/>
          <p:cNvSpPr/>
          <p:nvPr/>
        </p:nvSpPr>
        <p:spPr>
          <a:xfrm>
            <a:off x="896112" y="3657600"/>
            <a:ext cx="2743200" cy="274320"/>
          </a:xfrm>
          <a:prstGeom prst="rect">
            <a:avLst/>
          </a:prstGeom>
          <a:noFill/>
          <a:ln/>
        </p:spPr>
        <p:txBody>
          <a:bodyPr wrap="square" lIns="0" tIns="0" rIns="0" bIns="0" rtlCol="0" anchor="ctr"/>
          <a:lstStyle/>
          <a:p>
            <a:pPr indent="0" marL="0">
              <a:buNone/>
            </a:pPr>
            <a:r>
              <a:rPr lang="en-US" sz="1200" b="1" dirty="0">
                <a:solidFill>
                  <a:srgbClr val="1B2A4A"/>
                </a:solidFill>
              </a:rPr>
              <a:t>Travail en binôme</a:t>
            </a:r>
            <a:endParaRPr lang="en-US" sz="1200" dirty="0"/>
          </a:p>
        </p:txBody>
      </p:sp>
      <p:sp>
        <p:nvSpPr>
          <p:cNvPr id="24" name="Text 22"/>
          <p:cNvSpPr/>
          <p:nvPr/>
        </p:nvSpPr>
        <p:spPr>
          <a:xfrm>
            <a:off x="896112" y="3913632"/>
            <a:ext cx="6583680" cy="237744"/>
          </a:xfrm>
          <a:prstGeom prst="rect">
            <a:avLst/>
          </a:prstGeom>
          <a:noFill/>
          <a:ln/>
        </p:spPr>
        <p:txBody>
          <a:bodyPr wrap="square" lIns="0" tIns="0" rIns="0" bIns="0" rtlCol="0" anchor="ctr"/>
          <a:lstStyle/>
          <a:p>
            <a:pPr indent="0" marL="0">
              <a:buNone/>
            </a:pPr>
            <a:r>
              <a:rPr lang="en-US" sz="1000" dirty="0">
                <a:solidFill>
                  <a:srgbClr val="6B7280"/>
                </a:solidFill>
              </a:rPr>
              <a:t>Comparer les réponses. Justifier à partir du texte ET de l'image.</a:t>
            </a:r>
            <a:endParaRPr lang="en-US" sz="1000" dirty="0"/>
          </a:p>
        </p:txBody>
      </p:sp>
      <p:sp>
        <p:nvSpPr>
          <p:cNvPr id="25" name="Text 23"/>
          <p:cNvSpPr/>
          <p:nvPr/>
        </p:nvSpPr>
        <p:spPr>
          <a:xfrm>
            <a:off x="8046720" y="3803904"/>
            <a:ext cx="640080" cy="256032"/>
          </a:xfrm>
          <a:prstGeom prst="rect">
            <a:avLst/>
          </a:prstGeom>
          <a:noFill/>
          <a:ln/>
        </p:spPr>
        <p:txBody>
          <a:bodyPr wrap="square" lIns="0" tIns="0" rIns="0" bIns="0" rtlCol="0" anchor="ctr"/>
          <a:lstStyle/>
          <a:p>
            <a:pPr algn="r" indent="0" marL="0">
              <a:buNone/>
            </a:pPr>
            <a:r>
              <a:rPr lang="en-US" sz="1000" b="1" dirty="0">
                <a:solidFill>
                  <a:srgbClr val="E55A2B"/>
                </a:solidFill>
              </a:rPr>
              <a:t>10 min</a:t>
            </a:r>
            <a:endParaRPr lang="en-US" sz="1000" dirty="0"/>
          </a:p>
        </p:txBody>
      </p:sp>
      <p:sp>
        <p:nvSpPr>
          <p:cNvPr id="26" name="Shape 24"/>
          <p:cNvSpPr/>
          <p:nvPr/>
        </p:nvSpPr>
        <p:spPr>
          <a:xfrm>
            <a:off x="365760" y="4288536"/>
            <a:ext cx="8412480" cy="594360"/>
          </a:xfrm>
          <a:prstGeom prst="rect">
            <a:avLst/>
          </a:prstGeom>
          <a:solidFill>
            <a:srgbClr val="FFFFFF"/>
          </a:solidFill>
          <a:ln w="12700">
            <a:solidFill>
              <a:srgbClr val="E8ECF0"/>
            </a:solidFill>
            <a:prstDash val="solid"/>
          </a:ln>
        </p:spPr>
      </p:sp>
      <p:sp>
        <p:nvSpPr>
          <p:cNvPr id="27" name="Shape 25"/>
          <p:cNvSpPr/>
          <p:nvPr/>
        </p:nvSpPr>
        <p:spPr>
          <a:xfrm>
            <a:off x="365760" y="4288536"/>
            <a:ext cx="411480" cy="594360"/>
          </a:xfrm>
          <a:prstGeom prst="rect">
            <a:avLst/>
          </a:prstGeom>
          <a:solidFill>
            <a:srgbClr val="E55A2B"/>
          </a:solidFill>
          <a:ln w="12700">
            <a:solidFill>
              <a:srgbClr val="E55A2B"/>
            </a:solidFill>
            <a:prstDash val="solid"/>
          </a:ln>
        </p:spPr>
      </p:sp>
      <p:sp>
        <p:nvSpPr>
          <p:cNvPr id="28" name="Text 26"/>
          <p:cNvSpPr/>
          <p:nvPr/>
        </p:nvSpPr>
        <p:spPr>
          <a:xfrm>
            <a:off x="365760" y="4288536"/>
            <a:ext cx="411480" cy="594360"/>
          </a:xfrm>
          <a:prstGeom prst="rect">
            <a:avLst/>
          </a:prstGeom>
          <a:noFill/>
          <a:ln/>
        </p:spPr>
        <p:txBody>
          <a:bodyPr wrap="square" lIns="0" tIns="0" rIns="0" bIns="0" rtlCol="0" anchor="ctr"/>
          <a:lstStyle/>
          <a:p>
            <a:pPr algn="ctr" indent="0" marL="0">
              <a:buNone/>
            </a:pPr>
            <a:r>
              <a:rPr lang="en-US" sz="1400" b="1" dirty="0">
                <a:solidFill>
                  <a:srgbClr val="FFFFFF"/>
                </a:solidFill>
              </a:rPr>
              <a:t>4</a:t>
            </a:r>
            <a:endParaRPr lang="en-US" sz="1400" dirty="0"/>
          </a:p>
        </p:txBody>
      </p:sp>
      <p:sp>
        <p:nvSpPr>
          <p:cNvPr id="29" name="Text 27"/>
          <p:cNvSpPr/>
          <p:nvPr/>
        </p:nvSpPr>
        <p:spPr>
          <a:xfrm>
            <a:off x="896112" y="4325112"/>
            <a:ext cx="2743200" cy="274320"/>
          </a:xfrm>
          <a:prstGeom prst="rect">
            <a:avLst/>
          </a:prstGeom>
          <a:noFill/>
          <a:ln/>
        </p:spPr>
        <p:txBody>
          <a:bodyPr wrap="square" lIns="0" tIns="0" rIns="0" bIns="0" rtlCol="0" anchor="ctr"/>
          <a:lstStyle/>
          <a:p>
            <a:pPr indent="0" marL="0">
              <a:buNone/>
            </a:pPr>
            <a:r>
              <a:rPr lang="en-US" sz="1200" b="1" dirty="0">
                <a:solidFill>
                  <a:srgbClr val="1B2A4A"/>
                </a:solidFill>
              </a:rPr>
              <a:t>Production écrite</a:t>
            </a:r>
            <a:endParaRPr lang="en-US" sz="1200" dirty="0"/>
          </a:p>
        </p:txBody>
      </p:sp>
      <p:sp>
        <p:nvSpPr>
          <p:cNvPr id="30" name="Text 28"/>
          <p:cNvSpPr/>
          <p:nvPr/>
        </p:nvSpPr>
        <p:spPr>
          <a:xfrm>
            <a:off x="896112" y="4581144"/>
            <a:ext cx="6583680" cy="237744"/>
          </a:xfrm>
          <a:prstGeom prst="rect">
            <a:avLst/>
          </a:prstGeom>
          <a:noFill/>
          <a:ln/>
        </p:spPr>
        <p:txBody>
          <a:bodyPr wrap="square" lIns="0" tIns="0" rIns="0" bIns="0" rtlCol="0" anchor="ctr"/>
          <a:lstStyle/>
          <a:p>
            <a:pPr indent="0" marL="0">
              <a:buNone/>
            </a:pPr>
            <a:r>
              <a:rPr lang="en-US" sz="1000" dirty="0">
                <a:solidFill>
                  <a:srgbClr val="6B7280"/>
                </a:solidFill>
              </a:rPr>
              <a:t>Rédiger un court texte qui explique la relation entre l'image et le texte.</a:t>
            </a:r>
            <a:endParaRPr lang="en-US" sz="1000" dirty="0"/>
          </a:p>
        </p:txBody>
      </p:sp>
      <p:sp>
        <p:nvSpPr>
          <p:cNvPr id="31" name="Text 29"/>
          <p:cNvSpPr/>
          <p:nvPr/>
        </p:nvSpPr>
        <p:spPr>
          <a:xfrm>
            <a:off x="8046720" y="4471416"/>
            <a:ext cx="640080" cy="256032"/>
          </a:xfrm>
          <a:prstGeom prst="rect">
            <a:avLst/>
          </a:prstGeom>
          <a:noFill/>
          <a:ln/>
        </p:spPr>
        <p:txBody>
          <a:bodyPr wrap="square" lIns="0" tIns="0" rIns="0" bIns="0" rtlCol="0" anchor="ctr"/>
          <a:lstStyle/>
          <a:p>
            <a:pPr algn="r" indent="0" marL="0">
              <a:buNone/>
            </a:pPr>
            <a:r>
              <a:rPr lang="en-US" sz="1000" b="1" dirty="0">
                <a:solidFill>
                  <a:srgbClr val="E55A2B"/>
                </a:solidFill>
              </a:rPr>
              <a:t>15 min</a:t>
            </a:r>
            <a:endParaRPr lang="en-US" sz="1000" dirty="0"/>
          </a:p>
        </p:txBody>
      </p:sp>
      <p:sp>
        <p:nvSpPr>
          <p:cNvPr id="32" name="Text 3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40 / 45</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Exemple de séquence complète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5 séances — « L'île au trésor » (adapté CE2)</a:t>
            </a:r>
            <a:endParaRPr lang="en-US" sz="1500" dirty="0"/>
          </a:p>
        </p:txBody>
      </p:sp>
      <p:sp>
        <p:nvSpPr>
          <p:cNvPr id="6" name="Shape 4"/>
          <p:cNvSpPr/>
          <p:nvPr/>
        </p:nvSpPr>
        <p:spPr>
          <a:xfrm>
            <a:off x="365760" y="1719072"/>
            <a:ext cx="8412480" cy="548640"/>
          </a:xfrm>
          <a:prstGeom prst="rect">
            <a:avLst/>
          </a:prstGeom>
          <a:solidFill>
            <a:srgbClr val="FFFFFF"/>
          </a:solidFill>
          <a:ln w="12700">
            <a:solidFill>
              <a:srgbClr val="E8ECF0"/>
            </a:solidFill>
            <a:prstDash val="solid"/>
          </a:ln>
        </p:spPr>
      </p:sp>
      <p:sp>
        <p:nvSpPr>
          <p:cNvPr id="7" name="Shape 5"/>
          <p:cNvSpPr/>
          <p:nvPr/>
        </p:nvSpPr>
        <p:spPr>
          <a:xfrm>
            <a:off x="365760" y="1719072"/>
            <a:ext cx="594360" cy="548640"/>
          </a:xfrm>
          <a:prstGeom prst="rect">
            <a:avLst/>
          </a:prstGeom>
          <a:solidFill>
            <a:srgbClr val="0D7C8C"/>
          </a:solidFill>
          <a:ln w="12700">
            <a:solidFill>
              <a:srgbClr val="0D7C8C"/>
            </a:solidFill>
            <a:prstDash val="solid"/>
          </a:ln>
        </p:spPr>
      </p:sp>
      <p:sp>
        <p:nvSpPr>
          <p:cNvPr id="8" name="Text 6"/>
          <p:cNvSpPr/>
          <p:nvPr/>
        </p:nvSpPr>
        <p:spPr>
          <a:xfrm>
            <a:off x="365760" y="1719072"/>
            <a:ext cx="594360" cy="548640"/>
          </a:xfrm>
          <a:prstGeom prst="rect">
            <a:avLst/>
          </a:prstGeom>
          <a:noFill/>
          <a:ln/>
        </p:spPr>
        <p:txBody>
          <a:bodyPr wrap="square" lIns="0" tIns="0" rIns="0" bIns="0" rtlCol="0" anchor="ctr"/>
          <a:lstStyle/>
          <a:p>
            <a:pPr algn="ctr" indent="0" marL="0">
              <a:buNone/>
            </a:pPr>
            <a:r>
              <a:rPr lang="en-US" sz="1100" b="1" dirty="0">
                <a:solidFill>
                  <a:srgbClr val="FFFFFF"/>
                </a:solidFill>
              </a:rPr>
              <a:t>S1</a:t>
            </a:r>
            <a:endParaRPr lang="en-US" sz="1100" dirty="0"/>
          </a:p>
        </p:txBody>
      </p:sp>
      <p:sp>
        <p:nvSpPr>
          <p:cNvPr id="9" name="Text 7"/>
          <p:cNvSpPr/>
          <p:nvPr/>
        </p:nvSpPr>
        <p:spPr>
          <a:xfrm>
            <a:off x="1051560" y="1719072"/>
            <a:ext cx="2560320" cy="548640"/>
          </a:xfrm>
          <a:prstGeom prst="rect">
            <a:avLst/>
          </a:prstGeom>
          <a:noFill/>
          <a:ln/>
        </p:spPr>
        <p:txBody>
          <a:bodyPr wrap="square" lIns="0" tIns="0" rIns="0" bIns="0" rtlCol="0" anchor="ctr"/>
          <a:lstStyle/>
          <a:p>
            <a:pPr indent="0" marL="0">
              <a:buNone/>
            </a:pPr>
            <a:r>
              <a:rPr lang="en-US" sz="1200" b="1" dirty="0">
                <a:solidFill>
                  <a:srgbClr val="1B2A4A"/>
                </a:solidFill>
              </a:rPr>
              <a:t>Découverte par l'image</a:t>
            </a:r>
            <a:endParaRPr lang="en-US" sz="1200" dirty="0"/>
          </a:p>
        </p:txBody>
      </p:sp>
      <p:sp>
        <p:nvSpPr>
          <p:cNvPr id="10" name="Text 8"/>
          <p:cNvSpPr/>
          <p:nvPr/>
        </p:nvSpPr>
        <p:spPr>
          <a:xfrm>
            <a:off x="3657600" y="1719072"/>
            <a:ext cx="3840480" cy="548640"/>
          </a:xfrm>
          <a:prstGeom prst="rect">
            <a:avLst/>
          </a:prstGeom>
          <a:noFill/>
          <a:ln/>
        </p:spPr>
        <p:txBody>
          <a:bodyPr wrap="square" lIns="0" tIns="0" rIns="0" bIns="0" rtlCol="0" anchor="ctr"/>
          <a:lstStyle/>
          <a:p>
            <a:pPr indent="0" marL="0">
              <a:buNone/>
            </a:pPr>
            <a:r>
              <a:rPr lang="en-US" sz="1100" dirty="0">
                <a:solidFill>
                  <a:srgbClr val="6B7280"/>
                </a:solidFill>
              </a:rPr>
              <a:t>Anticiper, formuler des hypothèses</a:t>
            </a:r>
            <a:endParaRPr lang="en-US" sz="1100" dirty="0"/>
          </a:p>
        </p:txBody>
      </p:sp>
      <p:sp>
        <p:nvSpPr>
          <p:cNvPr id="11" name="Shape 9"/>
          <p:cNvSpPr/>
          <p:nvPr/>
        </p:nvSpPr>
        <p:spPr>
          <a:xfrm>
            <a:off x="7498080" y="1828800"/>
            <a:ext cx="1188720" cy="329184"/>
          </a:xfrm>
          <a:prstGeom prst="rect">
            <a:avLst/>
          </a:prstGeom>
          <a:solidFill>
            <a:srgbClr val="0D7C8C"/>
          </a:solidFill>
          <a:ln w="12700">
            <a:solidFill>
              <a:srgbClr val="0D7C8C"/>
            </a:solidFill>
            <a:prstDash val="solid"/>
          </a:ln>
        </p:spPr>
      </p:sp>
      <p:sp>
        <p:nvSpPr>
          <p:cNvPr id="12" name="Text 10"/>
          <p:cNvSpPr/>
          <p:nvPr/>
        </p:nvSpPr>
        <p:spPr>
          <a:xfrm>
            <a:off x="7498080" y="1828800"/>
            <a:ext cx="1188720" cy="329184"/>
          </a:xfrm>
          <a:prstGeom prst="rect">
            <a:avLst/>
          </a:prstGeom>
          <a:noFill/>
          <a:ln/>
        </p:spPr>
        <p:txBody>
          <a:bodyPr wrap="square" lIns="0" tIns="0" rIns="0" bIns="0" rtlCol="0" anchor="ctr"/>
          <a:lstStyle/>
          <a:p>
            <a:pPr algn="ctr" indent="0" marL="0">
              <a:buNone/>
            </a:pPr>
            <a:r>
              <a:rPr lang="en-US" sz="900" b="1" dirty="0">
                <a:solidFill>
                  <a:srgbClr val="FFFFFF"/>
                </a:solidFill>
              </a:rPr>
              <a:t>Image + oral</a:t>
            </a:r>
            <a:endParaRPr lang="en-US" sz="900" dirty="0"/>
          </a:p>
        </p:txBody>
      </p:sp>
      <p:sp>
        <p:nvSpPr>
          <p:cNvPr id="13" name="Shape 11"/>
          <p:cNvSpPr/>
          <p:nvPr/>
        </p:nvSpPr>
        <p:spPr>
          <a:xfrm>
            <a:off x="365760" y="2340864"/>
            <a:ext cx="8412480" cy="548640"/>
          </a:xfrm>
          <a:prstGeom prst="rect">
            <a:avLst/>
          </a:prstGeom>
          <a:solidFill>
            <a:srgbClr val="FFFFFF"/>
          </a:solidFill>
          <a:ln w="12700">
            <a:solidFill>
              <a:srgbClr val="E8ECF0"/>
            </a:solidFill>
            <a:prstDash val="solid"/>
          </a:ln>
        </p:spPr>
      </p:sp>
      <p:sp>
        <p:nvSpPr>
          <p:cNvPr id="14" name="Shape 12"/>
          <p:cNvSpPr/>
          <p:nvPr/>
        </p:nvSpPr>
        <p:spPr>
          <a:xfrm>
            <a:off x="365760" y="2340864"/>
            <a:ext cx="594360" cy="548640"/>
          </a:xfrm>
          <a:prstGeom prst="rect">
            <a:avLst/>
          </a:prstGeom>
          <a:solidFill>
            <a:srgbClr val="1A7A4A"/>
          </a:solidFill>
          <a:ln w="12700">
            <a:solidFill>
              <a:srgbClr val="1A7A4A"/>
            </a:solidFill>
            <a:prstDash val="solid"/>
          </a:ln>
        </p:spPr>
      </p:sp>
      <p:sp>
        <p:nvSpPr>
          <p:cNvPr id="15" name="Text 13"/>
          <p:cNvSpPr/>
          <p:nvPr/>
        </p:nvSpPr>
        <p:spPr>
          <a:xfrm>
            <a:off x="365760" y="2340864"/>
            <a:ext cx="594360" cy="548640"/>
          </a:xfrm>
          <a:prstGeom prst="rect">
            <a:avLst/>
          </a:prstGeom>
          <a:noFill/>
          <a:ln/>
        </p:spPr>
        <p:txBody>
          <a:bodyPr wrap="square" lIns="0" tIns="0" rIns="0" bIns="0" rtlCol="0" anchor="ctr"/>
          <a:lstStyle/>
          <a:p>
            <a:pPr algn="ctr" indent="0" marL="0">
              <a:buNone/>
            </a:pPr>
            <a:r>
              <a:rPr lang="en-US" sz="1100" b="1" dirty="0">
                <a:solidFill>
                  <a:srgbClr val="FFFFFF"/>
                </a:solidFill>
              </a:rPr>
              <a:t>S2</a:t>
            </a:r>
            <a:endParaRPr lang="en-US" sz="1100" dirty="0"/>
          </a:p>
        </p:txBody>
      </p:sp>
      <p:sp>
        <p:nvSpPr>
          <p:cNvPr id="16" name="Text 14"/>
          <p:cNvSpPr/>
          <p:nvPr/>
        </p:nvSpPr>
        <p:spPr>
          <a:xfrm>
            <a:off x="1051560" y="2340864"/>
            <a:ext cx="2560320" cy="548640"/>
          </a:xfrm>
          <a:prstGeom prst="rect">
            <a:avLst/>
          </a:prstGeom>
          <a:noFill/>
          <a:ln/>
        </p:spPr>
        <p:txBody>
          <a:bodyPr wrap="square" lIns="0" tIns="0" rIns="0" bIns="0" rtlCol="0" anchor="ctr"/>
          <a:lstStyle/>
          <a:p>
            <a:pPr indent="0" marL="0">
              <a:buNone/>
            </a:pPr>
            <a:r>
              <a:rPr lang="en-US" sz="1200" b="1" dirty="0">
                <a:solidFill>
                  <a:srgbClr val="1B2A4A"/>
                </a:solidFill>
              </a:rPr>
              <a:t>Lecture fluente</a:t>
            </a:r>
            <a:endParaRPr lang="en-US" sz="1200" dirty="0"/>
          </a:p>
        </p:txBody>
      </p:sp>
      <p:sp>
        <p:nvSpPr>
          <p:cNvPr id="17" name="Text 15"/>
          <p:cNvSpPr/>
          <p:nvPr/>
        </p:nvSpPr>
        <p:spPr>
          <a:xfrm>
            <a:off x="3657600" y="2340864"/>
            <a:ext cx="3840480" cy="548640"/>
          </a:xfrm>
          <a:prstGeom prst="rect">
            <a:avLst/>
          </a:prstGeom>
          <a:noFill/>
          <a:ln/>
        </p:spPr>
        <p:txBody>
          <a:bodyPr wrap="square" lIns="0" tIns="0" rIns="0" bIns="0" rtlCol="0" anchor="ctr"/>
          <a:lstStyle/>
          <a:p>
            <a:pPr indent="0" marL="0">
              <a:buNone/>
            </a:pPr>
            <a:r>
              <a:rPr lang="en-US" sz="1100" dirty="0">
                <a:solidFill>
                  <a:srgbClr val="6B7280"/>
                </a:solidFill>
              </a:rPr>
              <a:t>MPM + expression (Reader's Theatre)</a:t>
            </a:r>
            <a:endParaRPr lang="en-US" sz="1100" dirty="0"/>
          </a:p>
        </p:txBody>
      </p:sp>
      <p:sp>
        <p:nvSpPr>
          <p:cNvPr id="18" name="Shape 16"/>
          <p:cNvSpPr/>
          <p:nvPr/>
        </p:nvSpPr>
        <p:spPr>
          <a:xfrm>
            <a:off x="7498080" y="2450592"/>
            <a:ext cx="1188720" cy="329184"/>
          </a:xfrm>
          <a:prstGeom prst="rect">
            <a:avLst/>
          </a:prstGeom>
          <a:solidFill>
            <a:srgbClr val="1A7A4A"/>
          </a:solidFill>
          <a:ln w="12700">
            <a:solidFill>
              <a:srgbClr val="1A7A4A"/>
            </a:solidFill>
            <a:prstDash val="solid"/>
          </a:ln>
        </p:spPr>
      </p:sp>
      <p:sp>
        <p:nvSpPr>
          <p:cNvPr id="19" name="Text 17"/>
          <p:cNvSpPr/>
          <p:nvPr/>
        </p:nvSpPr>
        <p:spPr>
          <a:xfrm>
            <a:off x="7498080" y="2450592"/>
            <a:ext cx="1188720" cy="329184"/>
          </a:xfrm>
          <a:prstGeom prst="rect">
            <a:avLst/>
          </a:prstGeom>
          <a:noFill/>
          <a:ln/>
        </p:spPr>
        <p:txBody>
          <a:bodyPr wrap="square" lIns="0" tIns="0" rIns="0" bIns="0" rtlCol="0" anchor="ctr"/>
          <a:lstStyle/>
          <a:p>
            <a:pPr algn="ctr" indent="0" marL="0">
              <a:buNone/>
            </a:pPr>
            <a:r>
              <a:rPr lang="en-US" sz="900" b="1" dirty="0">
                <a:solidFill>
                  <a:srgbClr val="FFFFFF"/>
                </a:solidFill>
              </a:rPr>
              <a:t>Fluence</a:t>
            </a:r>
            <a:endParaRPr lang="en-US" sz="900" dirty="0"/>
          </a:p>
        </p:txBody>
      </p:sp>
      <p:sp>
        <p:nvSpPr>
          <p:cNvPr id="20" name="Shape 18"/>
          <p:cNvSpPr/>
          <p:nvPr/>
        </p:nvSpPr>
        <p:spPr>
          <a:xfrm>
            <a:off x="365760" y="2962656"/>
            <a:ext cx="8412480" cy="548640"/>
          </a:xfrm>
          <a:prstGeom prst="rect">
            <a:avLst/>
          </a:prstGeom>
          <a:solidFill>
            <a:srgbClr val="FFFFFF"/>
          </a:solidFill>
          <a:ln w="12700">
            <a:solidFill>
              <a:srgbClr val="E8ECF0"/>
            </a:solidFill>
            <a:prstDash val="solid"/>
          </a:ln>
        </p:spPr>
      </p:sp>
      <p:sp>
        <p:nvSpPr>
          <p:cNvPr id="21" name="Shape 19"/>
          <p:cNvSpPr/>
          <p:nvPr/>
        </p:nvSpPr>
        <p:spPr>
          <a:xfrm>
            <a:off x="365760" y="2962656"/>
            <a:ext cx="594360" cy="548640"/>
          </a:xfrm>
          <a:prstGeom prst="rect">
            <a:avLst/>
          </a:prstGeom>
          <a:solidFill>
            <a:srgbClr val="5B2D8E"/>
          </a:solidFill>
          <a:ln w="12700">
            <a:solidFill>
              <a:srgbClr val="5B2D8E"/>
            </a:solidFill>
            <a:prstDash val="solid"/>
          </a:ln>
        </p:spPr>
      </p:sp>
      <p:sp>
        <p:nvSpPr>
          <p:cNvPr id="22" name="Text 20"/>
          <p:cNvSpPr/>
          <p:nvPr/>
        </p:nvSpPr>
        <p:spPr>
          <a:xfrm>
            <a:off x="365760" y="2962656"/>
            <a:ext cx="594360" cy="548640"/>
          </a:xfrm>
          <a:prstGeom prst="rect">
            <a:avLst/>
          </a:prstGeom>
          <a:noFill/>
          <a:ln/>
        </p:spPr>
        <p:txBody>
          <a:bodyPr wrap="square" lIns="0" tIns="0" rIns="0" bIns="0" rtlCol="0" anchor="ctr"/>
          <a:lstStyle/>
          <a:p>
            <a:pPr algn="ctr" indent="0" marL="0">
              <a:buNone/>
            </a:pPr>
            <a:r>
              <a:rPr lang="en-US" sz="1100" b="1" dirty="0">
                <a:solidFill>
                  <a:srgbClr val="FFFFFF"/>
                </a:solidFill>
              </a:rPr>
              <a:t>S3</a:t>
            </a:r>
            <a:endParaRPr lang="en-US" sz="1100" dirty="0"/>
          </a:p>
        </p:txBody>
      </p:sp>
      <p:sp>
        <p:nvSpPr>
          <p:cNvPr id="23" name="Text 21"/>
          <p:cNvSpPr/>
          <p:nvPr/>
        </p:nvSpPr>
        <p:spPr>
          <a:xfrm>
            <a:off x="1051560" y="2962656"/>
            <a:ext cx="2560320" cy="548640"/>
          </a:xfrm>
          <a:prstGeom prst="rect">
            <a:avLst/>
          </a:prstGeom>
          <a:noFill/>
          <a:ln/>
        </p:spPr>
        <p:txBody>
          <a:bodyPr wrap="square" lIns="0" tIns="0" rIns="0" bIns="0" rtlCol="0" anchor="ctr"/>
          <a:lstStyle/>
          <a:p>
            <a:pPr indent="0" marL="0">
              <a:buNone/>
            </a:pPr>
            <a:r>
              <a:rPr lang="en-US" sz="1200" b="1" dirty="0">
                <a:solidFill>
                  <a:srgbClr val="1B2A4A"/>
                </a:solidFill>
              </a:rPr>
              <a:t>Analyse d'image</a:t>
            </a:r>
            <a:endParaRPr lang="en-US" sz="1200" dirty="0"/>
          </a:p>
        </p:txBody>
      </p:sp>
      <p:sp>
        <p:nvSpPr>
          <p:cNvPr id="24" name="Text 22"/>
          <p:cNvSpPr/>
          <p:nvPr/>
        </p:nvSpPr>
        <p:spPr>
          <a:xfrm>
            <a:off x="3657600" y="2962656"/>
            <a:ext cx="3840480" cy="548640"/>
          </a:xfrm>
          <a:prstGeom prst="rect">
            <a:avLst/>
          </a:prstGeom>
          <a:noFill/>
          <a:ln/>
        </p:spPr>
        <p:txBody>
          <a:bodyPr wrap="square" lIns="0" tIns="0" rIns="0" bIns="0" rtlCol="0" anchor="ctr"/>
          <a:lstStyle/>
          <a:p>
            <a:pPr indent="0" marL="0">
              <a:buNone/>
            </a:pPr>
            <a:r>
              <a:rPr lang="en-US" sz="1100" dirty="0">
                <a:solidFill>
                  <a:srgbClr val="6B7280"/>
                </a:solidFill>
              </a:rPr>
              <a:t>Grille cadrage/couleur/sens</a:t>
            </a:r>
            <a:endParaRPr lang="en-US" sz="1100" dirty="0"/>
          </a:p>
        </p:txBody>
      </p:sp>
      <p:sp>
        <p:nvSpPr>
          <p:cNvPr id="25" name="Shape 23"/>
          <p:cNvSpPr/>
          <p:nvPr/>
        </p:nvSpPr>
        <p:spPr>
          <a:xfrm>
            <a:off x="7498080" y="3072384"/>
            <a:ext cx="1188720" cy="329184"/>
          </a:xfrm>
          <a:prstGeom prst="rect">
            <a:avLst/>
          </a:prstGeom>
          <a:solidFill>
            <a:srgbClr val="5B2D8E"/>
          </a:solidFill>
          <a:ln w="12700">
            <a:solidFill>
              <a:srgbClr val="5B2D8E"/>
            </a:solidFill>
            <a:prstDash val="solid"/>
          </a:ln>
        </p:spPr>
      </p:sp>
      <p:sp>
        <p:nvSpPr>
          <p:cNvPr id="26" name="Text 24"/>
          <p:cNvSpPr/>
          <p:nvPr/>
        </p:nvSpPr>
        <p:spPr>
          <a:xfrm>
            <a:off x="7498080" y="3072384"/>
            <a:ext cx="1188720" cy="329184"/>
          </a:xfrm>
          <a:prstGeom prst="rect">
            <a:avLst/>
          </a:prstGeom>
          <a:noFill/>
          <a:ln/>
        </p:spPr>
        <p:txBody>
          <a:bodyPr wrap="square" lIns="0" tIns="0" rIns="0" bIns="0" rtlCol="0" anchor="ctr"/>
          <a:lstStyle/>
          <a:p>
            <a:pPr algn="ctr" indent="0" marL="0">
              <a:buNone/>
            </a:pPr>
            <a:r>
              <a:rPr lang="en-US" sz="900" b="1" dirty="0">
                <a:solidFill>
                  <a:srgbClr val="FFFFFF"/>
                </a:solidFill>
              </a:rPr>
              <a:t>Lecture image</a:t>
            </a:r>
            <a:endParaRPr lang="en-US" sz="900" dirty="0"/>
          </a:p>
        </p:txBody>
      </p:sp>
      <p:sp>
        <p:nvSpPr>
          <p:cNvPr id="27" name="Shape 25"/>
          <p:cNvSpPr/>
          <p:nvPr/>
        </p:nvSpPr>
        <p:spPr>
          <a:xfrm>
            <a:off x="365760" y="3584448"/>
            <a:ext cx="8412480" cy="548640"/>
          </a:xfrm>
          <a:prstGeom prst="rect">
            <a:avLst/>
          </a:prstGeom>
          <a:solidFill>
            <a:srgbClr val="FFFFFF"/>
          </a:solidFill>
          <a:ln w="12700">
            <a:solidFill>
              <a:srgbClr val="E8ECF0"/>
            </a:solidFill>
            <a:prstDash val="solid"/>
          </a:ln>
        </p:spPr>
      </p:sp>
      <p:sp>
        <p:nvSpPr>
          <p:cNvPr id="28" name="Shape 26"/>
          <p:cNvSpPr/>
          <p:nvPr/>
        </p:nvSpPr>
        <p:spPr>
          <a:xfrm>
            <a:off x="365760" y="3584448"/>
            <a:ext cx="594360" cy="548640"/>
          </a:xfrm>
          <a:prstGeom prst="rect">
            <a:avLst/>
          </a:prstGeom>
          <a:solidFill>
            <a:srgbClr val="E55A2B"/>
          </a:solidFill>
          <a:ln w="12700">
            <a:solidFill>
              <a:srgbClr val="E55A2B"/>
            </a:solidFill>
            <a:prstDash val="solid"/>
          </a:ln>
        </p:spPr>
      </p:sp>
      <p:sp>
        <p:nvSpPr>
          <p:cNvPr id="29" name="Text 27"/>
          <p:cNvSpPr/>
          <p:nvPr/>
        </p:nvSpPr>
        <p:spPr>
          <a:xfrm>
            <a:off x="365760" y="3584448"/>
            <a:ext cx="594360" cy="548640"/>
          </a:xfrm>
          <a:prstGeom prst="rect">
            <a:avLst/>
          </a:prstGeom>
          <a:noFill/>
          <a:ln/>
        </p:spPr>
        <p:txBody>
          <a:bodyPr wrap="square" lIns="0" tIns="0" rIns="0" bIns="0" rtlCol="0" anchor="ctr"/>
          <a:lstStyle/>
          <a:p>
            <a:pPr algn="ctr" indent="0" marL="0">
              <a:buNone/>
            </a:pPr>
            <a:r>
              <a:rPr lang="en-US" sz="1100" b="1" dirty="0">
                <a:solidFill>
                  <a:srgbClr val="FFFFFF"/>
                </a:solidFill>
              </a:rPr>
              <a:t>S4</a:t>
            </a:r>
            <a:endParaRPr lang="en-US" sz="1100" dirty="0"/>
          </a:p>
        </p:txBody>
      </p:sp>
      <p:sp>
        <p:nvSpPr>
          <p:cNvPr id="30" name="Text 28"/>
          <p:cNvSpPr/>
          <p:nvPr/>
        </p:nvSpPr>
        <p:spPr>
          <a:xfrm>
            <a:off x="1051560" y="3584448"/>
            <a:ext cx="2560320" cy="548640"/>
          </a:xfrm>
          <a:prstGeom prst="rect">
            <a:avLst/>
          </a:prstGeom>
          <a:noFill/>
          <a:ln/>
        </p:spPr>
        <p:txBody>
          <a:bodyPr wrap="square" lIns="0" tIns="0" rIns="0" bIns="0" rtlCol="0" anchor="ctr"/>
          <a:lstStyle/>
          <a:p>
            <a:pPr indent="0" marL="0">
              <a:buNone/>
            </a:pPr>
            <a:r>
              <a:rPr lang="en-US" sz="1200" b="1" dirty="0">
                <a:solidFill>
                  <a:srgbClr val="1B2A4A"/>
                </a:solidFill>
              </a:rPr>
              <a:t>Texte + Image</a:t>
            </a:r>
            <a:endParaRPr lang="en-US" sz="1200" dirty="0"/>
          </a:p>
        </p:txBody>
      </p:sp>
      <p:sp>
        <p:nvSpPr>
          <p:cNvPr id="31" name="Text 29"/>
          <p:cNvSpPr/>
          <p:nvPr/>
        </p:nvSpPr>
        <p:spPr>
          <a:xfrm>
            <a:off x="3657600" y="3584448"/>
            <a:ext cx="3840480" cy="548640"/>
          </a:xfrm>
          <a:prstGeom prst="rect">
            <a:avLst/>
          </a:prstGeom>
          <a:noFill/>
          <a:ln/>
        </p:spPr>
        <p:txBody>
          <a:bodyPr wrap="square" lIns="0" tIns="0" rIns="0" bIns="0" rtlCol="0" anchor="ctr"/>
          <a:lstStyle/>
          <a:p>
            <a:pPr indent="0" marL="0">
              <a:buNone/>
            </a:pPr>
            <a:r>
              <a:rPr lang="en-US" sz="1100" dirty="0">
                <a:solidFill>
                  <a:srgbClr val="6B7280"/>
                </a:solidFill>
              </a:rPr>
              <a:t>Mise en relation, questions ouvertes</a:t>
            </a:r>
            <a:endParaRPr lang="en-US" sz="1100" dirty="0"/>
          </a:p>
        </p:txBody>
      </p:sp>
      <p:sp>
        <p:nvSpPr>
          <p:cNvPr id="32" name="Shape 30"/>
          <p:cNvSpPr/>
          <p:nvPr/>
        </p:nvSpPr>
        <p:spPr>
          <a:xfrm>
            <a:off x="7498080" y="3694176"/>
            <a:ext cx="1188720" cy="329184"/>
          </a:xfrm>
          <a:prstGeom prst="rect">
            <a:avLst/>
          </a:prstGeom>
          <a:solidFill>
            <a:srgbClr val="E55A2B"/>
          </a:solidFill>
          <a:ln w="12700">
            <a:solidFill>
              <a:srgbClr val="E55A2B"/>
            </a:solidFill>
            <a:prstDash val="solid"/>
          </a:ln>
        </p:spPr>
      </p:sp>
      <p:sp>
        <p:nvSpPr>
          <p:cNvPr id="33" name="Text 31"/>
          <p:cNvSpPr/>
          <p:nvPr/>
        </p:nvSpPr>
        <p:spPr>
          <a:xfrm>
            <a:off x="7498080" y="3694176"/>
            <a:ext cx="1188720" cy="329184"/>
          </a:xfrm>
          <a:prstGeom prst="rect">
            <a:avLst/>
          </a:prstGeom>
          <a:noFill/>
          <a:ln/>
        </p:spPr>
        <p:txBody>
          <a:bodyPr wrap="square" lIns="0" tIns="0" rIns="0" bIns="0" rtlCol="0" anchor="ctr"/>
          <a:lstStyle/>
          <a:p>
            <a:pPr algn="ctr" indent="0" marL="0">
              <a:buNone/>
            </a:pPr>
            <a:r>
              <a:rPr lang="en-US" sz="900" b="1" dirty="0">
                <a:solidFill>
                  <a:srgbClr val="FFFFFF"/>
                </a:solidFill>
              </a:rPr>
              <a:t>Intégré</a:t>
            </a:r>
            <a:endParaRPr lang="en-US" sz="900" dirty="0"/>
          </a:p>
        </p:txBody>
      </p:sp>
      <p:sp>
        <p:nvSpPr>
          <p:cNvPr id="34" name="Shape 32"/>
          <p:cNvSpPr/>
          <p:nvPr/>
        </p:nvSpPr>
        <p:spPr>
          <a:xfrm>
            <a:off x="365760" y="4206240"/>
            <a:ext cx="8412480" cy="548640"/>
          </a:xfrm>
          <a:prstGeom prst="rect">
            <a:avLst/>
          </a:prstGeom>
          <a:solidFill>
            <a:srgbClr val="FFFFFF"/>
          </a:solidFill>
          <a:ln w="12700">
            <a:solidFill>
              <a:srgbClr val="E8ECF0"/>
            </a:solidFill>
            <a:prstDash val="solid"/>
          </a:ln>
        </p:spPr>
      </p:sp>
      <p:sp>
        <p:nvSpPr>
          <p:cNvPr id="35" name="Shape 33"/>
          <p:cNvSpPr/>
          <p:nvPr/>
        </p:nvSpPr>
        <p:spPr>
          <a:xfrm>
            <a:off x="365760" y="4206240"/>
            <a:ext cx="594360" cy="548640"/>
          </a:xfrm>
          <a:prstGeom prst="rect">
            <a:avLst/>
          </a:prstGeom>
          <a:solidFill>
            <a:srgbClr val="1B2A4A"/>
          </a:solidFill>
          <a:ln w="12700">
            <a:solidFill>
              <a:srgbClr val="1B2A4A"/>
            </a:solidFill>
            <a:prstDash val="solid"/>
          </a:ln>
        </p:spPr>
      </p:sp>
      <p:sp>
        <p:nvSpPr>
          <p:cNvPr id="36" name="Text 34"/>
          <p:cNvSpPr/>
          <p:nvPr/>
        </p:nvSpPr>
        <p:spPr>
          <a:xfrm>
            <a:off x="365760" y="4206240"/>
            <a:ext cx="594360" cy="548640"/>
          </a:xfrm>
          <a:prstGeom prst="rect">
            <a:avLst/>
          </a:prstGeom>
          <a:noFill/>
          <a:ln/>
        </p:spPr>
        <p:txBody>
          <a:bodyPr wrap="square" lIns="0" tIns="0" rIns="0" bIns="0" rtlCol="0" anchor="ctr"/>
          <a:lstStyle/>
          <a:p>
            <a:pPr algn="ctr" indent="0" marL="0">
              <a:buNone/>
            </a:pPr>
            <a:r>
              <a:rPr lang="en-US" sz="1100" b="1" dirty="0">
                <a:solidFill>
                  <a:srgbClr val="FFFFFF"/>
                </a:solidFill>
              </a:rPr>
              <a:t>S5</a:t>
            </a:r>
            <a:endParaRPr lang="en-US" sz="1100" dirty="0"/>
          </a:p>
        </p:txBody>
      </p:sp>
      <p:sp>
        <p:nvSpPr>
          <p:cNvPr id="37" name="Text 35"/>
          <p:cNvSpPr/>
          <p:nvPr/>
        </p:nvSpPr>
        <p:spPr>
          <a:xfrm>
            <a:off x="1051560" y="4206240"/>
            <a:ext cx="2560320" cy="548640"/>
          </a:xfrm>
          <a:prstGeom prst="rect">
            <a:avLst/>
          </a:prstGeom>
          <a:noFill/>
          <a:ln/>
        </p:spPr>
        <p:txBody>
          <a:bodyPr wrap="square" lIns="0" tIns="0" rIns="0" bIns="0" rtlCol="0" anchor="ctr"/>
          <a:lstStyle/>
          <a:p>
            <a:pPr indent="0" marL="0">
              <a:buNone/>
            </a:pPr>
            <a:r>
              <a:rPr lang="en-US" sz="1200" b="1" dirty="0">
                <a:solidFill>
                  <a:srgbClr val="1B2A4A"/>
                </a:solidFill>
              </a:rPr>
              <a:t>Production finale</a:t>
            </a:r>
            <a:endParaRPr lang="en-US" sz="1200" dirty="0"/>
          </a:p>
        </p:txBody>
      </p:sp>
      <p:sp>
        <p:nvSpPr>
          <p:cNvPr id="38" name="Text 36"/>
          <p:cNvSpPr/>
          <p:nvPr/>
        </p:nvSpPr>
        <p:spPr>
          <a:xfrm>
            <a:off x="3657600" y="4206240"/>
            <a:ext cx="3840480" cy="548640"/>
          </a:xfrm>
          <a:prstGeom prst="rect">
            <a:avLst/>
          </a:prstGeom>
          <a:noFill/>
          <a:ln/>
        </p:spPr>
        <p:txBody>
          <a:bodyPr wrap="square" lIns="0" tIns="0" rIns="0" bIns="0" rtlCol="0" anchor="ctr"/>
          <a:lstStyle/>
          <a:p>
            <a:pPr indent="0" marL="0">
              <a:buNone/>
            </a:pPr>
            <a:r>
              <a:rPr lang="en-US" sz="1100" dirty="0">
                <a:solidFill>
                  <a:srgbClr val="6B7280"/>
                </a:solidFill>
              </a:rPr>
              <a:t>Créer une affiche : texte + image créés par l'élève</a:t>
            </a:r>
            <a:endParaRPr lang="en-US" sz="1100" dirty="0"/>
          </a:p>
        </p:txBody>
      </p:sp>
      <p:sp>
        <p:nvSpPr>
          <p:cNvPr id="39" name="Shape 37"/>
          <p:cNvSpPr/>
          <p:nvPr/>
        </p:nvSpPr>
        <p:spPr>
          <a:xfrm>
            <a:off x="7498080" y="4315968"/>
            <a:ext cx="1188720" cy="329184"/>
          </a:xfrm>
          <a:prstGeom prst="rect">
            <a:avLst/>
          </a:prstGeom>
          <a:solidFill>
            <a:srgbClr val="1B2A4A"/>
          </a:solidFill>
          <a:ln w="12700">
            <a:solidFill>
              <a:srgbClr val="1B2A4A"/>
            </a:solidFill>
            <a:prstDash val="solid"/>
          </a:ln>
        </p:spPr>
      </p:sp>
      <p:sp>
        <p:nvSpPr>
          <p:cNvPr id="40" name="Text 38"/>
          <p:cNvSpPr/>
          <p:nvPr/>
        </p:nvSpPr>
        <p:spPr>
          <a:xfrm>
            <a:off x="7498080" y="4315968"/>
            <a:ext cx="1188720" cy="329184"/>
          </a:xfrm>
          <a:prstGeom prst="rect">
            <a:avLst/>
          </a:prstGeom>
          <a:noFill/>
          <a:ln/>
        </p:spPr>
        <p:txBody>
          <a:bodyPr wrap="square" lIns="0" tIns="0" rIns="0" bIns="0" rtlCol="0" anchor="ctr"/>
          <a:lstStyle/>
          <a:p>
            <a:pPr algn="ctr" indent="0" marL="0">
              <a:buNone/>
            </a:pPr>
            <a:r>
              <a:rPr lang="en-US" sz="900" b="1" dirty="0">
                <a:solidFill>
                  <a:srgbClr val="FFFFFF"/>
                </a:solidFill>
              </a:rPr>
              <a:t>Production</a:t>
            </a:r>
            <a:endParaRPr lang="en-US" sz="900" dirty="0"/>
          </a:p>
        </p:txBody>
      </p:sp>
      <p:sp>
        <p:nvSpPr>
          <p:cNvPr id="41" name="Shape 39"/>
          <p:cNvSpPr/>
          <p:nvPr/>
        </p:nvSpPr>
        <p:spPr>
          <a:xfrm>
            <a:off x="365760" y="4846320"/>
            <a:ext cx="8412480" cy="182880"/>
          </a:xfrm>
          <a:prstGeom prst="rect">
            <a:avLst/>
          </a:prstGeom>
          <a:solidFill>
            <a:srgbClr val="E8ECF0"/>
          </a:solidFill>
          <a:ln w="12700">
            <a:solidFill>
              <a:srgbClr val="E8ECF0"/>
            </a:solidFill>
            <a:prstDash val="solid"/>
          </a:ln>
        </p:spPr>
      </p:sp>
      <p:sp>
        <p:nvSpPr>
          <p:cNvPr id="42" name="Text 40"/>
          <p:cNvSpPr/>
          <p:nvPr/>
        </p:nvSpPr>
        <p:spPr>
          <a:xfrm>
            <a:off x="365760" y="4846320"/>
            <a:ext cx="8412480" cy="182880"/>
          </a:xfrm>
          <a:prstGeom prst="rect">
            <a:avLst/>
          </a:prstGeom>
          <a:noFill/>
          <a:ln/>
        </p:spPr>
        <p:txBody>
          <a:bodyPr wrap="square" lIns="0" tIns="0" rIns="0" bIns="0" rtlCol="0" anchor="ctr"/>
          <a:lstStyle/>
          <a:p>
            <a:pPr algn="ctr" indent="0" marL="0">
              <a:buNone/>
            </a:pPr>
            <a:r>
              <a:rPr lang="en-US" sz="900" i="1" dirty="0">
                <a:solidFill>
                  <a:srgbClr val="6B7280"/>
                </a:solidFill>
              </a:rPr>
              <a:t>Cette séquence intègre fluence ET lecture d'image dans une progression cohérente.</a:t>
            </a:r>
            <a:endParaRPr lang="en-US" sz="900" dirty="0"/>
          </a:p>
        </p:txBody>
      </p:sp>
      <p:sp>
        <p:nvSpPr>
          <p:cNvPr id="43" name="Text 41"/>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41 / 45</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Intégration de l'image pour la compréhension textuelle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Évaluer la compréhension intégrée</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Grille de compétences texte-image</a:t>
            </a:r>
            <a:endParaRPr lang="en-US" sz="1500" dirty="0"/>
          </a:p>
        </p:txBody>
      </p:sp>
      <p:sp>
        <p:nvSpPr>
          <p:cNvPr id="6" name="Shape 4"/>
          <p:cNvSpPr/>
          <p:nvPr/>
        </p:nvSpPr>
        <p:spPr>
          <a:xfrm>
            <a:off x="274320" y="1719072"/>
            <a:ext cx="2560320" cy="411480"/>
          </a:xfrm>
          <a:prstGeom prst="rect">
            <a:avLst/>
          </a:prstGeom>
          <a:solidFill>
            <a:srgbClr val="E55A2B"/>
          </a:solidFill>
          <a:ln w="12700">
            <a:solidFill>
              <a:srgbClr val="E55A2B"/>
            </a:solidFill>
            <a:prstDash val="solid"/>
          </a:ln>
        </p:spPr>
      </p:sp>
      <p:sp>
        <p:nvSpPr>
          <p:cNvPr id="7" name="Text 5"/>
          <p:cNvSpPr/>
          <p:nvPr/>
        </p:nvSpPr>
        <p:spPr>
          <a:xfrm>
            <a:off x="274320" y="1719072"/>
            <a:ext cx="2560320" cy="411480"/>
          </a:xfrm>
          <a:prstGeom prst="rect">
            <a:avLst/>
          </a:prstGeom>
          <a:noFill/>
          <a:ln/>
        </p:spPr>
        <p:txBody>
          <a:bodyPr wrap="square" lIns="0" tIns="0" rIns="0" bIns="0" rtlCol="0" anchor="ctr"/>
          <a:lstStyle/>
          <a:p>
            <a:pPr algn="ctr" indent="0" marL="0">
              <a:buNone/>
            </a:pPr>
            <a:r>
              <a:rPr lang="en-US" sz="1000" b="1" dirty="0">
                <a:solidFill>
                  <a:srgbClr val="FFFFFF"/>
                </a:solidFill>
              </a:rPr>
              <a:t>Compétence</a:t>
            </a:r>
            <a:endParaRPr lang="en-US" sz="1000" dirty="0"/>
          </a:p>
        </p:txBody>
      </p:sp>
      <p:sp>
        <p:nvSpPr>
          <p:cNvPr id="8" name="Shape 6"/>
          <p:cNvSpPr/>
          <p:nvPr/>
        </p:nvSpPr>
        <p:spPr>
          <a:xfrm>
            <a:off x="2834640" y="1719072"/>
            <a:ext cx="4114800" cy="411480"/>
          </a:xfrm>
          <a:prstGeom prst="rect">
            <a:avLst/>
          </a:prstGeom>
          <a:solidFill>
            <a:srgbClr val="E55A2B"/>
          </a:solidFill>
          <a:ln w="12700">
            <a:solidFill>
              <a:srgbClr val="E55A2B"/>
            </a:solidFill>
            <a:prstDash val="solid"/>
          </a:ln>
        </p:spPr>
      </p:sp>
      <p:sp>
        <p:nvSpPr>
          <p:cNvPr id="9" name="Text 7"/>
          <p:cNvSpPr/>
          <p:nvPr/>
        </p:nvSpPr>
        <p:spPr>
          <a:xfrm>
            <a:off x="2834640" y="1719072"/>
            <a:ext cx="4114800" cy="411480"/>
          </a:xfrm>
          <a:prstGeom prst="rect">
            <a:avLst/>
          </a:prstGeom>
          <a:noFill/>
          <a:ln/>
        </p:spPr>
        <p:txBody>
          <a:bodyPr wrap="square" lIns="0" tIns="0" rIns="0" bIns="0" rtlCol="0" anchor="ctr"/>
          <a:lstStyle/>
          <a:p>
            <a:pPr algn="ctr" indent="0" marL="0">
              <a:buNone/>
            </a:pPr>
            <a:r>
              <a:rPr lang="en-US" sz="1000" b="1" dirty="0">
                <a:solidFill>
                  <a:srgbClr val="FFFFFF"/>
                </a:solidFill>
              </a:rPr>
              <a:t>Indicateur observable</a:t>
            </a:r>
            <a:endParaRPr lang="en-US" sz="1000" dirty="0"/>
          </a:p>
        </p:txBody>
      </p:sp>
      <p:sp>
        <p:nvSpPr>
          <p:cNvPr id="10" name="Shape 8"/>
          <p:cNvSpPr/>
          <p:nvPr/>
        </p:nvSpPr>
        <p:spPr>
          <a:xfrm>
            <a:off x="6949440" y="1719072"/>
            <a:ext cx="411480" cy="411480"/>
          </a:xfrm>
          <a:prstGeom prst="rect">
            <a:avLst/>
          </a:prstGeom>
          <a:solidFill>
            <a:srgbClr val="E55A2B"/>
          </a:solidFill>
          <a:ln w="12700">
            <a:solidFill>
              <a:srgbClr val="E55A2B"/>
            </a:solidFill>
            <a:prstDash val="solid"/>
          </a:ln>
        </p:spPr>
      </p:sp>
      <p:sp>
        <p:nvSpPr>
          <p:cNvPr id="11" name="Text 9"/>
          <p:cNvSpPr/>
          <p:nvPr/>
        </p:nvSpPr>
        <p:spPr>
          <a:xfrm>
            <a:off x="6949440" y="1719072"/>
            <a:ext cx="411480" cy="411480"/>
          </a:xfrm>
          <a:prstGeom prst="rect">
            <a:avLst/>
          </a:prstGeom>
          <a:noFill/>
          <a:ln/>
        </p:spPr>
        <p:txBody>
          <a:bodyPr wrap="square" lIns="0" tIns="0" rIns="0" bIns="0" rtlCol="0" anchor="ctr"/>
          <a:lstStyle/>
          <a:p>
            <a:pPr algn="ctr" indent="0" marL="0">
              <a:buNone/>
            </a:pPr>
            <a:r>
              <a:rPr lang="en-US" sz="1000" b="1" dirty="0">
                <a:solidFill>
                  <a:srgbClr val="FFFFFF"/>
                </a:solidFill>
              </a:rPr>
              <a:t>A</a:t>
            </a:r>
            <a:endParaRPr lang="en-US" sz="1000" dirty="0"/>
          </a:p>
        </p:txBody>
      </p:sp>
      <p:sp>
        <p:nvSpPr>
          <p:cNvPr id="12" name="Shape 10"/>
          <p:cNvSpPr/>
          <p:nvPr/>
        </p:nvSpPr>
        <p:spPr>
          <a:xfrm>
            <a:off x="7360920" y="1719072"/>
            <a:ext cx="411480" cy="411480"/>
          </a:xfrm>
          <a:prstGeom prst="rect">
            <a:avLst/>
          </a:prstGeom>
          <a:solidFill>
            <a:srgbClr val="E55A2B"/>
          </a:solidFill>
          <a:ln w="12700">
            <a:solidFill>
              <a:srgbClr val="E55A2B"/>
            </a:solidFill>
            <a:prstDash val="solid"/>
          </a:ln>
        </p:spPr>
      </p:sp>
      <p:sp>
        <p:nvSpPr>
          <p:cNvPr id="13" name="Text 11"/>
          <p:cNvSpPr/>
          <p:nvPr/>
        </p:nvSpPr>
        <p:spPr>
          <a:xfrm>
            <a:off x="7360920" y="1719072"/>
            <a:ext cx="411480" cy="411480"/>
          </a:xfrm>
          <a:prstGeom prst="rect">
            <a:avLst/>
          </a:prstGeom>
          <a:noFill/>
          <a:ln/>
        </p:spPr>
        <p:txBody>
          <a:bodyPr wrap="square" lIns="0" tIns="0" rIns="0" bIns="0" rtlCol="0" anchor="ctr"/>
          <a:lstStyle/>
          <a:p>
            <a:pPr algn="ctr" indent="0" marL="0">
              <a:buNone/>
            </a:pPr>
            <a:r>
              <a:rPr lang="en-US" sz="1000" b="1" dirty="0">
                <a:solidFill>
                  <a:srgbClr val="FFFFFF"/>
                </a:solidFill>
              </a:rPr>
              <a:t>B</a:t>
            </a:r>
            <a:endParaRPr lang="en-US" sz="1000" dirty="0"/>
          </a:p>
        </p:txBody>
      </p:sp>
      <p:sp>
        <p:nvSpPr>
          <p:cNvPr id="14" name="Shape 12"/>
          <p:cNvSpPr/>
          <p:nvPr/>
        </p:nvSpPr>
        <p:spPr>
          <a:xfrm>
            <a:off x="7772400" y="1719072"/>
            <a:ext cx="411480" cy="411480"/>
          </a:xfrm>
          <a:prstGeom prst="rect">
            <a:avLst/>
          </a:prstGeom>
          <a:solidFill>
            <a:srgbClr val="E55A2B"/>
          </a:solidFill>
          <a:ln w="12700">
            <a:solidFill>
              <a:srgbClr val="E55A2B"/>
            </a:solidFill>
            <a:prstDash val="solid"/>
          </a:ln>
        </p:spPr>
      </p:sp>
      <p:sp>
        <p:nvSpPr>
          <p:cNvPr id="15" name="Text 13"/>
          <p:cNvSpPr/>
          <p:nvPr/>
        </p:nvSpPr>
        <p:spPr>
          <a:xfrm>
            <a:off x="7772400" y="1719072"/>
            <a:ext cx="411480" cy="411480"/>
          </a:xfrm>
          <a:prstGeom prst="rect">
            <a:avLst/>
          </a:prstGeom>
          <a:noFill/>
          <a:ln/>
        </p:spPr>
        <p:txBody>
          <a:bodyPr wrap="square" lIns="0" tIns="0" rIns="0" bIns="0" rtlCol="0" anchor="ctr"/>
          <a:lstStyle/>
          <a:p>
            <a:pPr algn="ctr" indent="0" marL="0">
              <a:buNone/>
            </a:pPr>
            <a:r>
              <a:rPr lang="en-US" sz="1000" b="1" dirty="0">
                <a:solidFill>
                  <a:srgbClr val="FFFFFF"/>
                </a:solidFill>
              </a:rPr>
              <a:t>C</a:t>
            </a:r>
            <a:endParaRPr lang="en-US" sz="1000" dirty="0"/>
          </a:p>
        </p:txBody>
      </p:sp>
      <p:sp>
        <p:nvSpPr>
          <p:cNvPr id="16" name="Shape 14"/>
          <p:cNvSpPr/>
          <p:nvPr/>
        </p:nvSpPr>
        <p:spPr>
          <a:xfrm>
            <a:off x="8183880" y="1719072"/>
            <a:ext cx="411480" cy="411480"/>
          </a:xfrm>
          <a:prstGeom prst="rect">
            <a:avLst/>
          </a:prstGeom>
          <a:solidFill>
            <a:srgbClr val="E55A2B"/>
          </a:solidFill>
          <a:ln w="12700">
            <a:solidFill>
              <a:srgbClr val="E55A2B"/>
            </a:solidFill>
            <a:prstDash val="solid"/>
          </a:ln>
        </p:spPr>
      </p:sp>
      <p:sp>
        <p:nvSpPr>
          <p:cNvPr id="17" name="Text 15"/>
          <p:cNvSpPr/>
          <p:nvPr/>
        </p:nvSpPr>
        <p:spPr>
          <a:xfrm>
            <a:off x="8183880" y="1719072"/>
            <a:ext cx="411480" cy="411480"/>
          </a:xfrm>
          <a:prstGeom prst="rect">
            <a:avLst/>
          </a:prstGeom>
          <a:noFill/>
          <a:ln/>
        </p:spPr>
        <p:txBody>
          <a:bodyPr wrap="square" lIns="0" tIns="0" rIns="0" bIns="0" rtlCol="0" anchor="ctr"/>
          <a:lstStyle/>
          <a:p>
            <a:pPr algn="ctr" indent="0" marL="0">
              <a:buNone/>
            </a:pPr>
            <a:r>
              <a:rPr lang="en-US" sz="1000" b="1" dirty="0">
                <a:solidFill>
                  <a:srgbClr val="FFFFFF"/>
                </a:solidFill>
              </a:rPr>
              <a:t>D</a:t>
            </a:r>
            <a:endParaRPr lang="en-US" sz="1000" dirty="0"/>
          </a:p>
        </p:txBody>
      </p:sp>
      <p:sp>
        <p:nvSpPr>
          <p:cNvPr id="18" name="Shape 16"/>
          <p:cNvSpPr/>
          <p:nvPr/>
        </p:nvSpPr>
        <p:spPr>
          <a:xfrm>
            <a:off x="274320" y="2167128"/>
            <a:ext cx="2560320" cy="603504"/>
          </a:xfrm>
          <a:prstGeom prst="rect">
            <a:avLst/>
          </a:prstGeom>
          <a:solidFill>
            <a:srgbClr val="FFF0EB"/>
          </a:solidFill>
          <a:ln w="12700">
            <a:solidFill>
              <a:srgbClr val="E8ECF0"/>
            </a:solidFill>
            <a:prstDash val="solid"/>
          </a:ln>
        </p:spPr>
      </p:sp>
      <p:sp>
        <p:nvSpPr>
          <p:cNvPr id="19" name="Text 17"/>
          <p:cNvSpPr/>
          <p:nvPr/>
        </p:nvSpPr>
        <p:spPr>
          <a:xfrm>
            <a:off x="329184" y="2167128"/>
            <a:ext cx="2450592" cy="603504"/>
          </a:xfrm>
          <a:prstGeom prst="rect">
            <a:avLst/>
          </a:prstGeom>
          <a:noFill/>
          <a:ln/>
        </p:spPr>
        <p:txBody>
          <a:bodyPr wrap="square" lIns="0" tIns="0" rIns="0" bIns="0" rtlCol="0" anchor="ctr"/>
          <a:lstStyle/>
          <a:p>
            <a:pPr indent="0" marL="0">
              <a:buNone/>
            </a:pPr>
            <a:r>
              <a:rPr lang="en-US" sz="1100" b="1" dirty="0">
                <a:solidFill>
                  <a:srgbClr val="1B2A4A"/>
                </a:solidFill>
              </a:rPr>
              <a:t>Décrire une image avec précision</a:t>
            </a:r>
            <a:endParaRPr lang="en-US" sz="1100" dirty="0"/>
          </a:p>
        </p:txBody>
      </p:sp>
      <p:sp>
        <p:nvSpPr>
          <p:cNvPr id="20" name="Shape 18"/>
          <p:cNvSpPr/>
          <p:nvPr/>
        </p:nvSpPr>
        <p:spPr>
          <a:xfrm>
            <a:off x="2834640" y="2167128"/>
            <a:ext cx="4114800" cy="603504"/>
          </a:xfrm>
          <a:prstGeom prst="rect">
            <a:avLst/>
          </a:prstGeom>
          <a:solidFill>
            <a:srgbClr val="FFF0EB"/>
          </a:solidFill>
          <a:ln w="12700">
            <a:solidFill>
              <a:srgbClr val="E8ECF0"/>
            </a:solidFill>
            <a:prstDash val="solid"/>
          </a:ln>
        </p:spPr>
      </p:sp>
      <p:sp>
        <p:nvSpPr>
          <p:cNvPr id="21" name="Text 19"/>
          <p:cNvSpPr/>
          <p:nvPr/>
        </p:nvSpPr>
        <p:spPr>
          <a:xfrm>
            <a:off x="2889504" y="2167128"/>
            <a:ext cx="4005072" cy="603504"/>
          </a:xfrm>
          <a:prstGeom prst="rect">
            <a:avLst/>
          </a:prstGeom>
          <a:noFill/>
          <a:ln/>
        </p:spPr>
        <p:txBody>
          <a:bodyPr wrap="square" lIns="0" tIns="0" rIns="0" bIns="0" rtlCol="0" anchor="ctr"/>
          <a:lstStyle/>
          <a:p>
            <a:pPr indent="0" marL="0">
              <a:buNone/>
            </a:pPr>
            <a:r>
              <a:rPr lang="en-US" sz="1000" dirty="0">
                <a:solidFill>
                  <a:srgbClr val="1B2A4A"/>
                </a:solidFill>
              </a:rPr>
              <a:t>Utilise le vocabulaire du cadrage et de la composition</a:t>
            </a:r>
            <a:endParaRPr lang="en-US" sz="1000" dirty="0"/>
          </a:p>
        </p:txBody>
      </p:sp>
      <p:sp>
        <p:nvSpPr>
          <p:cNvPr id="22" name="Shape 20"/>
          <p:cNvSpPr/>
          <p:nvPr/>
        </p:nvSpPr>
        <p:spPr>
          <a:xfrm>
            <a:off x="6949440" y="2167128"/>
            <a:ext cx="411480" cy="603504"/>
          </a:xfrm>
          <a:prstGeom prst="rect">
            <a:avLst/>
          </a:prstGeom>
          <a:solidFill>
            <a:srgbClr val="FFF0EB"/>
          </a:solidFill>
          <a:ln w="12700">
            <a:solidFill>
              <a:srgbClr val="E8ECF0"/>
            </a:solidFill>
            <a:prstDash val="solid"/>
          </a:ln>
        </p:spPr>
      </p:sp>
      <p:sp>
        <p:nvSpPr>
          <p:cNvPr id="23" name="Shape 21"/>
          <p:cNvSpPr/>
          <p:nvPr/>
        </p:nvSpPr>
        <p:spPr>
          <a:xfrm>
            <a:off x="7022592" y="2350008"/>
            <a:ext cx="256032" cy="256032"/>
          </a:xfrm>
          <a:prstGeom prst="ellipse">
            <a:avLst/>
          </a:prstGeom>
          <a:solidFill>
            <a:srgbClr val="FFFFFF"/>
          </a:solidFill>
          <a:ln w="12700">
            <a:solidFill>
              <a:srgbClr val="1A7A4A"/>
            </a:solidFill>
            <a:prstDash val="solid"/>
          </a:ln>
        </p:spPr>
      </p:sp>
      <p:sp>
        <p:nvSpPr>
          <p:cNvPr id="24" name="Shape 22"/>
          <p:cNvSpPr/>
          <p:nvPr/>
        </p:nvSpPr>
        <p:spPr>
          <a:xfrm>
            <a:off x="7360920" y="2167128"/>
            <a:ext cx="411480" cy="603504"/>
          </a:xfrm>
          <a:prstGeom prst="rect">
            <a:avLst/>
          </a:prstGeom>
          <a:solidFill>
            <a:srgbClr val="FFF0EB"/>
          </a:solidFill>
          <a:ln w="12700">
            <a:solidFill>
              <a:srgbClr val="E8ECF0"/>
            </a:solidFill>
            <a:prstDash val="solid"/>
          </a:ln>
        </p:spPr>
      </p:sp>
      <p:sp>
        <p:nvSpPr>
          <p:cNvPr id="25" name="Shape 23"/>
          <p:cNvSpPr/>
          <p:nvPr/>
        </p:nvSpPr>
        <p:spPr>
          <a:xfrm>
            <a:off x="7434072" y="2350008"/>
            <a:ext cx="256032" cy="256032"/>
          </a:xfrm>
          <a:prstGeom prst="ellipse">
            <a:avLst/>
          </a:prstGeom>
          <a:solidFill>
            <a:srgbClr val="FFFFFF"/>
          </a:solidFill>
          <a:ln w="12700">
            <a:solidFill>
              <a:srgbClr val="0D7C8C"/>
            </a:solidFill>
            <a:prstDash val="solid"/>
          </a:ln>
        </p:spPr>
      </p:sp>
      <p:sp>
        <p:nvSpPr>
          <p:cNvPr id="26" name="Shape 24"/>
          <p:cNvSpPr/>
          <p:nvPr/>
        </p:nvSpPr>
        <p:spPr>
          <a:xfrm>
            <a:off x="7772400" y="2167128"/>
            <a:ext cx="411480" cy="603504"/>
          </a:xfrm>
          <a:prstGeom prst="rect">
            <a:avLst/>
          </a:prstGeom>
          <a:solidFill>
            <a:srgbClr val="FFF0EB"/>
          </a:solidFill>
          <a:ln w="12700">
            <a:solidFill>
              <a:srgbClr val="E8ECF0"/>
            </a:solidFill>
            <a:prstDash val="solid"/>
          </a:ln>
        </p:spPr>
      </p:sp>
      <p:sp>
        <p:nvSpPr>
          <p:cNvPr id="27" name="Shape 25"/>
          <p:cNvSpPr/>
          <p:nvPr/>
        </p:nvSpPr>
        <p:spPr>
          <a:xfrm>
            <a:off x="7845552" y="2350008"/>
            <a:ext cx="256032" cy="256032"/>
          </a:xfrm>
          <a:prstGeom prst="ellipse">
            <a:avLst/>
          </a:prstGeom>
          <a:solidFill>
            <a:srgbClr val="FFFFFF"/>
          </a:solidFill>
          <a:ln w="12700">
            <a:solidFill>
              <a:srgbClr val="E8A020"/>
            </a:solidFill>
            <a:prstDash val="solid"/>
          </a:ln>
        </p:spPr>
      </p:sp>
      <p:sp>
        <p:nvSpPr>
          <p:cNvPr id="28" name="Shape 26"/>
          <p:cNvSpPr/>
          <p:nvPr/>
        </p:nvSpPr>
        <p:spPr>
          <a:xfrm>
            <a:off x="8183880" y="2167128"/>
            <a:ext cx="411480" cy="603504"/>
          </a:xfrm>
          <a:prstGeom prst="rect">
            <a:avLst/>
          </a:prstGeom>
          <a:solidFill>
            <a:srgbClr val="FFF0EB"/>
          </a:solidFill>
          <a:ln w="12700">
            <a:solidFill>
              <a:srgbClr val="E8ECF0"/>
            </a:solidFill>
            <a:prstDash val="solid"/>
          </a:ln>
        </p:spPr>
      </p:sp>
      <p:sp>
        <p:nvSpPr>
          <p:cNvPr id="29" name="Shape 27"/>
          <p:cNvSpPr/>
          <p:nvPr/>
        </p:nvSpPr>
        <p:spPr>
          <a:xfrm>
            <a:off x="8257032" y="2350008"/>
            <a:ext cx="256032" cy="256032"/>
          </a:xfrm>
          <a:prstGeom prst="ellipse">
            <a:avLst/>
          </a:prstGeom>
          <a:solidFill>
            <a:srgbClr val="FFFFFF"/>
          </a:solidFill>
          <a:ln w="12700">
            <a:solidFill>
              <a:srgbClr val="C0392B"/>
            </a:solidFill>
            <a:prstDash val="solid"/>
          </a:ln>
        </p:spPr>
      </p:sp>
      <p:sp>
        <p:nvSpPr>
          <p:cNvPr id="30" name="Shape 28"/>
          <p:cNvSpPr/>
          <p:nvPr/>
        </p:nvSpPr>
        <p:spPr>
          <a:xfrm>
            <a:off x="274320" y="2834640"/>
            <a:ext cx="2560320" cy="603504"/>
          </a:xfrm>
          <a:prstGeom prst="rect">
            <a:avLst/>
          </a:prstGeom>
          <a:solidFill>
            <a:srgbClr val="FFFFFF"/>
          </a:solidFill>
          <a:ln w="12700">
            <a:solidFill>
              <a:srgbClr val="E8ECF0"/>
            </a:solidFill>
            <a:prstDash val="solid"/>
          </a:ln>
        </p:spPr>
      </p:sp>
      <p:sp>
        <p:nvSpPr>
          <p:cNvPr id="31" name="Text 29"/>
          <p:cNvSpPr/>
          <p:nvPr/>
        </p:nvSpPr>
        <p:spPr>
          <a:xfrm>
            <a:off x="329184" y="2834640"/>
            <a:ext cx="2450592" cy="603504"/>
          </a:xfrm>
          <a:prstGeom prst="rect">
            <a:avLst/>
          </a:prstGeom>
          <a:noFill/>
          <a:ln/>
        </p:spPr>
        <p:txBody>
          <a:bodyPr wrap="square" lIns="0" tIns="0" rIns="0" bIns="0" rtlCol="0" anchor="ctr"/>
          <a:lstStyle/>
          <a:p>
            <a:pPr indent="0" marL="0">
              <a:buNone/>
            </a:pPr>
            <a:r>
              <a:rPr lang="en-US" sz="1100" b="1" dirty="0">
                <a:solidFill>
                  <a:srgbClr val="1B2A4A"/>
                </a:solidFill>
              </a:rPr>
              <a:t>Mettre en relation texte et image</a:t>
            </a:r>
            <a:endParaRPr lang="en-US" sz="1100" dirty="0"/>
          </a:p>
        </p:txBody>
      </p:sp>
      <p:sp>
        <p:nvSpPr>
          <p:cNvPr id="32" name="Shape 30"/>
          <p:cNvSpPr/>
          <p:nvPr/>
        </p:nvSpPr>
        <p:spPr>
          <a:xfrm>
            <a:off x="2834640" y="2834640"/>
            <a:ext cx="4114800" cy="603504"/>
          </a:xfrm>
          <a:prstGeom prst="rect">
            <a:avLst/>
          </a:prstGeom>
          <a:solidFill>
            <a:srgbClr val="FFFFFF"/>
          </a:solidFill>
          <a:ln w="12700">
            <a:solidFill>
              <a:srgbClr val="E8ECF0"/>
            </a:solidFill>
            <a:prstDash val="solid"/>
          </a:ln>
        </p:spPr>
      </p:sp>
      <p:sp>
        <p:nvSpPr>
          <p:cNvPr id="33" name="Text 31"/>
          <p:cNvSpPr/>
          <p:nvPr/>
        </p:nvSpPr>
        <p:spPr>
          <a:xfrm>
            <a:off x="2889504" y="2834640"/>
            <a:ext cx="4005072" cy="603504"/>
          </a:xfrm>
          <a:prstGeom prst="rect">
            <a:avLst/>
          </a:prstGeom>
          <a:noFill/>
          <a:ln/>
        </p:spPr>
        <p:txBody>
          <a:bodyPr wrap="square" lIns="0" tIns="0" rIns="0" bIns="0" rtlCol="0" anchor="ctr"/>
          <a:lstStyle/>
          <a:p>
            <a:pPr indent="0" marL="0">
              <a:buNone/>
            </a:pPr>
            <a:r>
              <a:rPr lang="en-US" sz="1000" dirty="0">
                <a:solidFill>
                  <a:srgbClr val="1B2A4A"/>
                </a:solidFill>
              </a:rPr>
              <a:t>Identifie les éléments communs et les différences</a:t>
            </a:r>
            <a:endParaRPr lang="en-US" sz="1000" dirty="0"/>
          </a:p>
        </p:txBody>
      </p:sp>
      <p:sp>
        <p:nvSpPr>
          <p:cNvPr id="34" name="Shape 32"/>
          <p:cNvSpPr/>
          <p:nvPr/>
        </p:nvSpPr>
        <p:spPr>
          <a:xfrm>
            <a:off x="6949440" y="2834640"/>
            <a:ext cx="411480" cy="603504"/>
          </a:xfrm>
          <a:prstGeom prst="rect">
            <a:avLst/>
          </a:prstGeom>
          <a:solidFill>
            <a:srgbClr val="FFFFFF"/>
          </a:solidFill>
          <a:ln w="12700">
            <a:solidFill>
              <a:srgbClr val="E8ECF0"/>
            </a:solidFill>
            <a:prstDash val="solid"/>
          </a:ln>
        </p:spPr>
      </p:sp>
      <p:sp>
        <p:nvSpPr>
          <p:cNvPr id="35" name="Shape 33"/>
          <p:cNvSpPr/>
          <p:nvPr/>
        </p:nvSpPr>
        <p:spPr>
          <a:xfrm>
            <a:off x="7022592" y="3017520"/>
            <a:ext cx="256032" cy="256032"/>
          </a:xfrm>
          <a:prstGeom prst="ellipse">
            <a:avLst/>
          </a:prstGeom>
          <a:solidFill>
            <a:srgbClr val="FFFFFF"/>
          </a:solidFill>
          <a:ln w="12700">
            <a:solidFill>
              <a:srgbClr val="1A7A4A"/>
            </a:solidFill>
            <a:prstDash val="solid"/>
          </a:ln>
        </p:spPr>
      </p:sp>
      <p:sp>
        <p:nvSpPr>
          <p:cNvPr id="36" name="Shape 34"/>
          <p:cNvSpPr/>
          <p:nvPr/>
        </p:nvSpPr>
        <p:spPr>
          <a:xfrm>
            <a:off x="7360920" y="2834640"/>
            <a:ext cx="411480" cy="603504"/>
          </a:xfrm>
          <a:prstGeom prst="rect">
            <a:avLst/>
          </a:prstGeom>
          <a:solidFill>
            <a:srgbClr val="FFFFFF"/>
          </a:solidFill>
          <a:ln w="12700">
            <a:solidFill>
              <a:srgbClr val="E8ECF0"/>
            </a:solidFill>
            <a:prstDash val="solid"/>
          </a:ln>
        </p:spPr>
      </p:sp>
      <p:sp>
        <p:nvSpPr>
          <p:cNvPr id="37" name="Shape 35"/>
          <p:cNvSpPr/>
          <p:nvPr/>
        </p:nvSpPr>
        <p:spPr>
          <a:xfrm>
            <a:off x="7434072" y="3017520"/>
            <a:ext cx="256032" cy="256032"/>
          </a:xfrm>
          <a:prstGeom prst="ellipse">
            <a:avLst/>
          </a:prstGeom>
          <a:solidFill>
            <a:srgbClr val="FFFFFF"/>
          </a:solidFill>
          <a:ln w="12700">
            <a:solidFill>
              <a:srgbClr val="0D7C8C"/>
            </a:solidFill>
            <a:prstDash val="solid"/>
          </a:ln>
        </p:spPr>
      </p:sp>
      <p:sp>
        <p:nvSpPr>
          <p:cNvPr id="38" name="Shape 36"/>
          <p:cNvSpPr/>
          <p:nvPr/>
        </p:nvSpPr>
        <p:spPr>
          <a:xfrm>
            <a:off x="7772400" y="2834640"/>
            <a:ext cx="411480" cy="603504"/>
          </a:xfrm>
          <a:prstGeom prst="rect">
            <a:avLst/>
          </a:prstGeom>
          <a:solidFill>
            <a:srgbClr val="FFFFFF"/>
          </a:solidFill>
          <a:ln w="12700">
            <a:solidFill>
              <a:srgbClr val="E8ECF0"/>
            </a:solidFill>
            <a:prstDash val="solid"/>
          </a:ln>
        </p:spPr>
      </p:sp>
      <p:sp>
        <p:nvSpPr>
          <p:cNvPr id="39" name="Shape 37"/>
          <p:cNvSpPr/>
          <p:nvPr/>
        </p:nvSpPr>
        <p:spPr>
          <a:xfrm>
            <a:off x="7845552" y="3017520"/>
            <a:ext cx="256032" cy="256032"/>
          </a:xfrm>
          <a:prstGeom prst="ellipse">
            <a:avLst/>
          </a:prstGeom>
          <a:solidFill>
            <a:srgbClr val="FFFFFF"/>
          </a:solidFill>
          <a:ln w="12700">
            <a:solidFill>
              <a:srgbClr val="E8A020"/>
            </a:solidFill>
            <a:prstDash val="solid"/>
          </a:ln>
        </p:spPr>
      </p:sp>
      <p:sp>
        <p:nvSpPr>
          <p:cNvPr id="40" name="Shape 38"/>
          <p:cNvSpPr/>
          <p:nvPr/>
        </p:nvSpPr>
        <p:spPr>
          <a:xfrm>
            <a:off x="8183880" y="2834640"/>
            <a:ext cx="411480" cy="603504"/>
          </a:xfrm>
          <a:prstGeom prst="rect">
            <a:avLst/>
          </a:prstGeom>
          <a:solidFill>
            <a:srgbClr val="FFFFFF"/>
          </a:solidFill>
          <a:ln w="12700">
            <a:solidFill>
              <a:srgbClr val="E8ECF0"/>
            </a:solidFill>
            <a:prstDash val="solid"/>
          </a:ln>
        </p:spPr>
      </p:sp>
      <p:sp>
        <p:nvSpPr>
          <p:cNvPr id="41" name="Shape 39"/>
          <p:cNvSpPr/>
          <p:nvPr/>
        </p:nvSpPr>
        <p:spPr>
          <a:xfrm>
            <a:off x="8257032" y="3017520"/>
            <a:ext cx="256032" cy="256032"/>
          </a:xfrm>
          <a:prstGeom prst="ellipse">
            <a:avLst/>
          </a:prstGeom>
          <a:solidFill>
            <a:srgbClr val="FFFFFF"/>
          </a:solidFill>
          <a:ln w="12700">
            <a:solidFill>
              <a:srgbClr val="C0392B"/>
            </a:solidFill>
            <a:prstDash val="solid"/>
          </a:ln>
        </p:spPr>
      </p:sp>
      <p:sp>
        <p:nvSpPr>
          <p:cNvPr id="42" name="Shape 40"/>
          <p:cNvSpPr/>
          <p:nvPr/>
        </p:nvSpPr>
        <p:spPr>
          <a:xfrm>
            <a:off x="274320" y="3502152"/>
            <a:ext cx="2560320" cy="603504"/>
          </a:xfrm>
          <a:prstGeom prst="rect">
            <a:avLst/>
          </a:prstGeom>
          <a:solidFill>
            <a:srgbClr val="FFF0EB"/>
          </a:solidFill>
          <a:ln w="12700">
            <a:solidFill>
              <a:srgbClr val="E8ECF0"/>
            </a:solidFill>
            <a:prstDash val="solid"/>
          </a:ln>
        </p:spPr>
      </p:sp>
      <p:sp>
        <p:nvSpPr>
          <p:cNvPr id="43" name="Text 41"/>
          <p:cNvSpPr/>
          <p:nvPr/>
        </p:nvSpPr>
        <p:spPr>
          <a:xfrm>
            <a:off x="329184" y="3502152"/>
            <a:ext cx="2450592" cy="603504"/>
          </a:xfrm>
          <a:prstGeom prst="rect">
            <a:avLst/>
          </a:prstGeom>
          <a:noFill/>
          <a:ln/>
        </p:spPr>
        <p:txBody>
          <a:bodyPr wrap="square" lIns="0" tIns="0" rIns="0" bIns="0" rtlCol="0" anchor="ctr"/>
          <a:lstStyle/>
          <a:p>
            <a:pPr indent="0" marL="0">
              <a:buNone/>
            </a:pPr>
            <a:r>
              <a:rPr lang="en-US" sz="1100" b="1" dirty="0">
                <a:solidFill>
                  <a:srgbClr val="1B2A4A"/>
                </a:solidFill>
              </a:rPr>
              <a:t>Interpréter le sens de l'image</a:t>
            </a:r>
            <a:endParaRPr lang="en-US" sz="1100" dirty="0"/>
          </a:p>
        </p:txBody>
      </p:sp>
      <p:sp>
        <p:nvSpPr>
          <p:cNvPr id="44" name="Shape 42"/>
          <p:cNvSpPr/>
          <p:nvPr/>
        </p:nvSpPr>
        <p:spPr>
          <a:xfrm>
            <a:off x="2834640" y="3502152"/>
            <a:ext cx="4114800" cy="603504"/>
          </a:xfrm>
          <a:prstGeom prst="rect">
            <a:avLst/>
          </a:prstGeom>
          <a:solidFill>
            <a:srgbClr val="FFF0EB"/>
          </a:solidFill>
          <a:ln w="12700">
            <a:solidFill>
              <a:srgbClr val="E8ECF0"/>
            </a:solidFill>
            <a:prstDash val="solid"/>
          </a:ln>
        </p:spPr>
      </p:sp>
      <p:sp>
        <p:nvSpPr>
          <p:cNvPr id="45" name="Text 43"/>
          <p:cNvSpPr/>
          <p:nvPr/>
        </p:nvSpPr>
        <p:spPr>
          <a:xfrm>
            <a:off x="2889504" y="3502152"/>
            <a:ext cx="4005072" cy="603504"/>
          </a:xfrm>
          <a:prstGeom prst="rect">
            <a:avLst/>
          </a:prstGeom>
          <a:noFill/>
          <a:ln/>
        </p:spPr>
        <p:txBody>
          <a:bodyPr wrap="square" lIns="0" tIns="0" rIns="0" bIns="0" rtlCol="0" anchor="ctr"/>
          <a:lstStyle/>
          <a:p>
            <a:pPr indent="0" marL="0">
              <a:buNone/>
            </a:pPr>
            <a:r>
              <a:rPr lang="en-US" sz="1000" dirty="0">
                <a:solidFill>
                  <a:srgbClr val="1B2A4A"/>
                </a:solidFill>
              </a:rPr>
              <a:t>Va au-delà de la description, propose une signification</a:t>
            </a:r>
            <a:endParaRPr lang="en-US" sz="1000" dirty="0"/>
          </a:p>
        </p:txBody>
      </p:sp>
      <p:sp>
        <p:nvSpPr>
          <p:cNvPr id="46" name="Shape 44"/>
          <p:cNvSpPr/>
          <p:nvPr/>
        </p:nvSpPr>
        <p:spPr>
          <a:xfrm>
            <a:off x="6949440" y="3502152"/>
            <a:ext cx="411480" cy="603504"/>
          </a:xfrm>
          <a:prstGeom prst="rect">
            <a:avLst/>
          </a:prstGeom>
          <a:solidFill>
            <a:srgbClr val="FFF0EB"/>
          </a:solidFill>
          <a:ln w="12700">
            <a:solidFill>
              <a:srgbClr val="E8ECF0"/>
            </a:solidFill>
            <a:prstDash val="solid"/>
          </a:ln>
        </p:spPr>
      </p:sp>
      <p:sp>
        <p:nvSpPr>
          <p:cNvPr id="47" name="Shape 45"/>
          <p:cNvSpPr/>
          <p:nvPr/>
        </p:nvSpPr>
        <p:spPr>
          <a:xfrm>
            <a:off x="7022592" y="3685032"/>
            <a:ext cx="256032" cy="256032"/>
          </a:xfrm>
          <a:prstGeom prst="ellipse">
            <a:avLst/>
          </a:prstGeom>
          <a:solidFill>
            <a:srgbClr val="FFFFFF"/>
          </a:solidFill>
          <a:ln w="12700">
            <a:solidFill>
              <a:srgbClr val="1A7A4A"/>
            </a:solidFill>
            <a:prstDash val="solid"/>
          </a:ln>
        </p:spPr>
      </p:sp>
      <p:sp>
        <p:nvSpPr>
          <p:cNvPr id="48" name="Shape 46"/>
          <p:cNvSpPr/>
          <p:nvPr/>
        </p:nvSpPr>
        <p:spPr>
          <a:xfrm>
            <a:off x="7360920" y="3502152"/>
            <a:ext cx="411480" cy="603504"/>
          </a:xfrm>
          <a:prstGeom prst="rect">
            <a:avLst/>
          </a:prstGeom>
          <a:solidFill>
            <a:srgbClr val="FFF0EB"/>
          </a:solidFill>
          <a:ln w="12700">
            <a:solidFill>
              <a:srgbClr val="E8ECF0"/>
            </a:solidFill>
            <a:prstDash val="solid"/>
          </a:ln>
        </p:spPr>
      </p:sp>
      <p:sp>
        <p:nvSpPr>
          <p:cNvPr id="49" name="Shape 47"/>
          <p:cNvSpPr/>
          <p:nvPr/>
        </p:nvSpPr>
        <p:spPr>
          <a:xfrm>
            <a:off x="7434072" y="3685032"/>
            <a:ext cx="256032" cy="256032"/>
          </a:xfrm>
          <a:prstGeom prst="ellipse">
            <a:avLst/>
          </a:prstGeom>
          <a:solidFill>
            <a:srgbClr val="FFFFFF"/>
          </a:solidFill>
          <a:ln w="12700">
            <a:solidFill>
              <a:srgbClr val="0D7C8C"/>
            </a:solidFill>
            <a:prstDash val="solid"/>
          </a:ln>
        </p:spPr>
      </p:sp>
      <p:sp>
        <p:nvSpPr>
          <p:cNvPr id="50" name="Shape 48"/>
          <p:cNvSpPr/>
          <p:nvPr/>
        </p:nvSpPr>
        <p:spPr>
          <a:xfrm>
            <a:off x="7772400" y="3502152"/>
            <a:ext cx="411480" cy="603504"/>
          </a:xfrm>
          <a:prstGeom prst="rect">
            <a:avLst/>
          </a:prstGeom>
          <a:solidFill>
            <a:srgbClr val="FFF0EB"/>
          </a:solidFill>
          <a:ln w="12700">
            <a:solidFill>
              <a:srgbClr val="E8ECF0"/>
            </a:solidFill>
            <a:prstDash val="solid"/>
          </a:ln>
        </p:spPr>
      </p:sp>
      <p:sp>
        <p:nvSpPr>
          <p:cNvPr id="51" name="Shape 49"/>
          <p:cNvSpPr/>
          <p:nvPr/>
        </p:nvSpPr>
        <p:spPr>
          <a:xfrm>
            <a:off x="7845552" y="3685032"/>
            <a:ext cx="256032" cy="256032"/>
          </a:xfrm>
          <a:prstGeom prst="ellipse">
            <a:avLst/>
          </a:prstGeom>
          <a:solidFill>
            <a:srgbClr val="FFFFFF"/>
          </a:solidFill>
          <a:ln w="12700">
            <a:solidFill>
              <a:srgbClr val="E8A020"/>
            </a:solidFill>
            <a:prstDash val="solid"/>
          </a:ln>
        </p:spPr>
      </p:sp>
      <p:sp>
        <p:nvSpPr>
          <p:cNvPr id="52" name="Shape 50"/>
          <p:cNvSpPr/>
          <p:nvPr/>
        </p:nvSpPr>
        <p:spPr>
          <a:xfrm>
            <a:off x="8183880" y="3502152"/>
            <a:ext cx="411480" cy="603504"/>
          </a:xfrm>
          <a:prstGeom prst="rect">
            <a:avLst/>
          </a:prstGeom>
          <a:solidFill>
            <a:srgbClr val="FFF0EB"/>
          </a:solidFill>
          <a:ln w="12700">
            <a:solidFill>
              <a:srgbClr val="E8ECF0"/>
            </a:solidFill>
            <a:prstDash val="solid"/>
          </a:ln>
        </p:spPr>
      </p:sp>
      <p:sp>
        <p:nvSpPr>
          <p:cNvPr id="53" name="Shape 51"/>
          <p:cNvSpPr/>
          <p:nvPr/>
        </p:nvSpPr>
        <p:spPr>
          <a:xfrm>
            <a:off x="8257032" y="3685032"/>
            <a:ext cx="256032" cy="256032"/>
          </a:xfrm>
          <a:prstGeom prst="ellipse">
            <a:avLst/>
          </a:prstGeom>
          <a:solidFill>
            <a:srgbClr val="FFFFFF"/>
          </a:solidFill>
          <a:ln w="12700">
            <a:solidFill>
              <a:srgbClr val="C0392B"/>
            </a:solidFill>
            <a:prstDash val="solid"/>
          </a:ln>
        </p:spPr>
      </p:sp>
      <p:sp>
        <p:nvSpPr>
          <p:cNvPr id="54" name="Shape 52"/>
          <p:cNvSpPr/>
          <p:nvPr/>
        </p:nvSpPr>
        <p:spPr>
          <a:xfrm>
            <a:off x="274320" y="4169664"/>
            <a:ext cx="2560320" cy="603504"/>
          </a:xfrm>
          <a:prstGeom prst="rect">
            <a:avLst/>
          </a:prstGeom>
          <a:solidFill>
            <a:srgbClr val="FFFFFF"/>
          </a:solidFill>
          <a:ln w="12700">
            <a:solidFill>
              <a:srgbClr val="E8ECF0"/>
            </a:solidFill>
            <a:prstDash val="solid"/>
          </a:ln>
        </p:spPr>
      </p:sp>
      <p:sp>
        <p:nvSpPr>
          <p:cNvPr id="55" name="Text 53"/>
          <p:cNvSpPr/>
          <p:nvPr/>
        </p:nvSpPr>
        <p:spPr>
          <a:xfrm>
            <a:off x="329184" y="4169664"/>
            <a:ext cx="2450592" cy="603504"/>
          </a:xfrm>
          <a:prstGeom prst="rect">
            <a:avLst/>
          </a:prstGeom>
          <a:noFill/>
          <a:ln/>
        </p:spPr>
        <p:txBody>
          <a:bodyPr wrap="square" lIns="0" tIns="0" rIns="0" bIns="0" rtlCol="0" anchor="ctr"/>
          <a:lstStyle/>
          <a:p>
            <a:pPr indent="0" marL="0">
              <a:buNone/>
            </a:pPr>
            <a:r>
              <a:rPr lang="en-US" sz="1100" b="1" dirty="0">
                <a:solidFill>
                  <a:srgbClr val="1B2A4A"/>
                </a:solidFill>
              </a:rPr>
              <a:t>Produire à partir d'une image</a:t>
            </a:r>
            <a:endParaRPr lang="en-US" sz="1100" dirty="0"/>
          </a:p>
        </p:txBody>
      </p:sp>
      <p:sp>
        <p:nvSpPr>
          <p:cNvPr id="56" name="Shape 54"/>
          <p:cNvSpPr/>
          <p:nvPr/>
        </p:nvSpPr>
        <p:spPr>
          <a:xfrm>
            <a:off x="2834640" y="4169664"/>
            <a:ext cx="4114800" cy="603504"/>
          </a:xfrm>
          <a:prstGeom prst="rect">
            <a:avLst/>
          </a:prstGeom>
          <a:solidFill>
            <a:srgbClr val="FFFFFF"/>
          </a:solidFill>
          <a:ln w="12700">
            <a:solidFill>
              <a:srgbClr val="E8ECF0"/>
            </a:solidFill>
            <a:prstDash val="solid"/>
          </a:ln>
        </p:spPr>
      </p:sp>
      <p:sp>
        <p:nvSpPr>
          <p:cNvPr id="57" name="Text 55"/>
          <p:cNvSpPr/>
          <p:nvPr/>
        </p:nvSpPr>
        <p:spPr>
          <a:xfrm>
            <a:off x="2889504" y="4169664"/>
            <a:ext cx="4005072" cy="603504"/>
          </a:xfrm>
          <a:prstGeom prst="rect">
            <a:avLst/>
          </a:prstGeom>
          <a:noFill/>
          <a:ln/>
        </p:spPr>
        <p:txBody>
          <a:bodyPr wrap="square" lIns="0" tIns="0" rIns="0" bIns="0" rtlCol="0" anchor="ctr"/>
          <a:lstStyle/>
          <a:p>
            <a:pPr indent="0" marL="0">
              <a:buNone/>
            </a:pPr>
            <a:r>
              <a:rPr lang="en-US" sz="1000" dirty="0">
                <a:solidFill>
                  <a:srgbClr val="1B2A4A"/>
                </a:solidFill>
              </a:rPr>
              <a:t>Rédige un texte cohérent en lien avec l'image</a:t>
            </a:r>
            <a:endParaRPr lang="en-US" sz="1000" dirty="0"/>
          </a:p>
        </p:txBody>
      </p:sp>
      <p:sp>
        <p:nvSpPr>
          <p:cNvPr id="58" name="Shape 56"/>
          <p:cNvSpPr/>
          <p:nvPr/>
        </p:nvSpPr>
        <p:spPr>
          <a:xfrm>
            <a:off x="6949440" y="4169664"/>
            <a:ext cx="411480" cy="603504"/>
          </a:xfrm>
          <a:prstGeom prst="rect">
            <a:avLst/>
          </a:prstGeom>
          <a:solidFill>
            <a:srgbClr val="FFFFFF"/>
          </a:solidFill>
          <a:ln w="12700">
            <a:solidFill>
              <a:srgbClr val="E8ECF0"/>
            </a:solidFill>
            <a:prstDash val="solid"/>
          </a:ln>
        </p:spPr>
      </p:sp>
      <p:sp>
        <p:nvSpPr>
          <p:cNvPr id="59" name="Shape 57"/>
          <p:cNvSpPr/>
          <p:nvPr/>
        </p:nvSpPr>
        <p:spPr>
          <a:xfrm>
            <a:off x="7022592" y="4352544"/>
            <a:ext cx="256032" cy="256032"/>
          </a:xfrm>
          <a:prstGeom prst="ellipse">
            <a:avLst/>
          </a:prstGeom>
          <a:solidFill>
            <a:srgbClr val="FFFFFF"/>
          </a:solidFill>
          <a:ln w="12700">
            <a:solidFill>
              <a:srgbClr val="1A7A4A"/>
            </a:solidFill>
            <a:prstDash val="solid"/>
          </a:ln>
        </p:spPr>
      </p:sp>
      <p:sp>
        <p:nvSpPr>
          <p:cNvPr id="60" name="Shape 58"/>
          <p:cNvSpPr/>
          <p:nvPr/>
        </p:nvSpPr>
        <p:spPr>
          <a:xfrm>
            <a:off x="7360920" y="4169664"/>
            <a:ext cx="411480" cy="603504"/>
          </a:xfrm>
          <a:prstGeom prst="rect">
            <a:avLst/>
          </a:prstGeom>
          <a:solidFill>
            <a:srgbClr val="FFFFFF"/>
          </a:solidFill>
          <a:ln w="12700">
            <a:solidFill>
              <a:srgbClr val="E8ECF0"/>
            </a:solidFill>
            <a:prstDash val="solid"/>
          </a:ln>
        </p:spPr>
      </p:sp>
      <p:sp>
        <p:nvSpPr>
          <p:cNvPr id="61" name="Shape 59"/>
          <p:cNvSpPr/>
          <p:nvPr/>
        </p:nvSpPr>
        <p:spPr>
          <a:xfrm>
            <a:off x="7434072" y="4352544"/>
            <a:ext cx="256032" cy="256032"/>
          </a:xfrm>
          <a:prstGeom prst="ellipse">
            <a:avLst/>
          </a:prstGeom>
          <a:solidFill>
            <a:srgbClr val="FFFFFF"/>
          </a:solidFill>
          <a:ln w="12700">
            <a:solidFill>
              <a:srgbClr val="0D7C8C"/>
            </a:solidFill>
            <a:prstDash val="solid"/>
          </a:ln>
        </p:spPr>
      </p:sp>
      <p:sp>
        <p:nvSpPr>
          <p:cNvPr id="62" name="Shape 60"/>
          <p:cNvSpPr/>
          <p:nvPr/>
        </p:nvSpPr>
        <p:spPr>
          <a:xfrm>
            <a:off x="7772400" y="4169664"/>
            <a:ext cx="411480" cy="603504"/>
          </a:xfrm>
          <a:prstGeom prst="rect">
            <a:avLst/>
          </a:prstGeom>
          <a:solidFill>
            <a:srgbClr val="FFFFFF"/>
          </a:solidFill>
          <a:ln w="12700">
            <a:solidFill>
              <a:srgbClr val="E8ECF0"/>
            </a:solidFill>
            <a:prstDash val="solid"/>
          </a:ln>
        </p:spPr>
      </p:sp>
      <p:sp>
        <p:nvSpPr>
          <p:cNvPr id="63" name="Shape 61"/>
          <p:cNvSpPr/>
          <p:nvPr/>
        </p:nvSpPr>
        <p:spPr>
          <a:xfrm>
            <a:off x="7845552" y="4352544"/>
            <a:ext cx="256032" cy="256032"/>
          </a:xfrm>
          <a:prstGeom prst="ellipse">
            <a:avLst/>
          </a:prstGeom>
          <a:solidFill>
            <a:srgbClr val="FFFFFF"/>
          </a:solidFill>
          <a:ln w="12700">
            <a:solidFill>
              <a:srgbClr val="E8A020"/>
            </a:solidFill>
            <a:prstDash val="solid"/>
          </a:ln>
        </p:spPr>
      </p:sp>
      <p:sp>
        <p:nvSpPr>
          <p:cNvPr id="64" name="Shape 62"/>
          <p:cNvSpPr/>
          <p:nvPr/>
        </p:nvSpPr>
        <p:spPr>
          <a:xfrm>
            <a:off x="8183880" y="4169664"/>
            <a:ext cx="411480" cy="603504"/>
          </a:xfrm>
          <a:prstGeom prst="rect">
            <a:avLst/>
          </a:prstGeom>
          <a:solidFill>
            <a:srgbClr val="FFFFFF"/>
          </a:solidFill>
          <a:ln w="12700">
            <a:solidFill>
              <a:srgbClr val="E8ECF0"/>
            </a:solidFill>
            <a:prstDash val="solid"/>
          </a:ln>
        </p:spPr>
      </p:sp>
      <p:sp>
        <p:nvSpPr>
          <p:cNvPr id="65" name="Shape 63"/>
          <p:cNvSpPr/>
          <p:nvPr/>
        </p:nvSpPr>
        <p:spPr>
          <a:xfrm>
            <a:off x="8257032" y="4352544"/>
            <a:ext cx="256032" cy="256032"/>
          </a:xfrm>
          <a:prstGeom prst="ellipse">
            <a:avLst/>
          </a:prstGeom>
          <a:solidFill>
            <a:srgbClr val="FFFFFF"/>
          </a:solidFill>
          <a:ln w="12700">
            <a:solidFill>
              <a:srgbClr val="C0392B"/>
            </a:solidFill>
            <a:prstDash val="solid"/>
          </a:ln>
        </p:spPr>
      </p:sp>
      <p:sp>
        <p:nvSpPr>
          <p:cNvPr id="66" name="Text 64"/>
          <p:cNvSpPr/>
          <p:nvPr/>
        </p:nvSpPr>
        <p:spPr>
          <a:xfrm>
            <a:off x="274320" y="4892040"/>
            <a:ext cx="8595360" cy="201168"/>
          </a:xfrm>
          <a:prstGeom prst="rect">
            <a:avLst/>
          </a:prstGeom>
          <a:noFill/>
          <a:ln/>
        </p:spPr>
        <p:txBody>
          <a:bodyPr wrap="square" rtlCol="0" anchor="ctr"/>
          <a:lstStyle/>
          <a:p>
            <a:pPr algn="r" indent="0" marL="0">
              <a:buNone/>
            </a:pPr>
            <a:r>
              <a:rPr lang="en-US" sz="900" i="1" dirty="0">
                <a:solidFill>
                  <a:srgbClr val="8A9BB0"/>
                </a:solidFill>
              </a:rPr>
              <a:t>A = Dépassé  B = Attendu  C = En cours  D = Non atteint</a:t>
            </a:r>
            <a:endParaRPr lang="en-US" sz="900" dirty="0"/>
          </a:p>
        </p:txBody>
      </p:sp>
      <p:sp>
        <p:nvSpPr>
          <p:cNvPr id="67" name="Text 6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42 / 45</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2A4A"/>
          </a:solidFill>
          <a:ln w="12700">
            <a:solidFill>
              <a:srgbClr val="1B2A4A"/>
            </a:solidFill>
            <a:prstDash val="solid"/>
          </a:ln>
        </p:spPr>
      </p:sp>
      <p:sp>
        <p:nvSpPr>
          <p:cNvPr id="3" name="Shape 1"/>
          <p:cNvSpPr/>
          <p:nvPr/>
        </p:nvSpPr>
        <p:spPr>
          <a:xfrm>
            <a:off x="0" y="0"/>
            <a:ext cx="457200" cy="5143500"/>
          </a:xfrm>
          <a:prstGeom prst="rect">
            <a:avLst/>
          </a:prstGeom>
          <a:solidFill>
            <a:srgbClr val="E8A020"/>
          </a:solidFill>
          <a:ln w="12700">
            <a:solidFill>
              <a:srgbClr val="E8A020"/>
            </a:solidFill>
            <a:prstDash val="solid"/>
          </a:ln>
        </p:spPr>
      </p:sp>
      <p:sp>
        <p:nvSpPr>
          <p:cNvPr id="4" name="Text 2"/>
          <p:cNvSpPr/>
          <p:nvPr/>
        </p:nvSpPr>
        <p:spPr>
          <a:xfrm>
            <a:off x="548640" y="457200"/>
            <a:ext cx="7315200" cy="1645920"/>
          </a:xfrm>
          <a:prstGeom prst="rect">
            <a:avLst/>
          </a:prstGeom>
          <a:noFill/>
          <a:ln/>
        </p:spPr>
        <p:txBody>
          <a:bodyPr wrap="square" rtlCol="0" anchor="ctr"/>
          <a:lstStyle/>
          <a:p>
            <a:pPr indent="0" marL="0">
              <a:buNone/>
            </a:pPr>
            <a:r>
              <a:rPr lang="en-US" sz="11000" b="1" dirty="0">
                <a:solidFill>
                  <a:srgbClr val="000000"/>
                </a:solidFill>
              </a:rPr>
              <a:t>06</a:t>
            </a:r>
            <a:endParaRPr lang="en-US" sz="11000" dirty="0"/>
          </a:p>
        </p:txBody>
      </p:sp>
      <p:sp>
        <p:nvSpPr>
          <p:cNvPr id="5" name="Text 3"/>
          <p:cNvSpPr/>
          <p:nvPr/>
        </p:nvSpPr>
        <p:spPr>
          <a:xfrm>
            <a:off x="640080" y="1645920"/>
            <a:ext cx="7772400" cy="1828800"/>
          </a:xfrm>
          <a:prstGeom prst="rect">
            <a:avLst/>
          </a:prstGeom>
          <a:noFill/>
          <a:ln/>
        </p:spPr>
        <p:txBody>
          <a:bodyPr wrap="square" rtlCol="0" anchor="ctr"/>
          <a:lstStyle/>
          <a:p>
            <a:pPr indent="0" marL="0">
              <a:buNone/>
            </a:pPr>
            <a:r>
              <a:rPr lang="en-US" sz="4400" b="1" dirty="0">
                <a:solidFill>
                  <a:srgbClr val="FFFFFF"/>
                </a:solidFill>
              </a:rPr>
              <a:t>Conclusion</a:t>
            </a:r>
            <a:endParaRPr lang="en-US" sz="4400" dirty="0"/>
          </a:p>
          <a:p>
            <a:pPr indent="0" marL="0">
              <a:buNone/>
            </a:pPr>
            <a:r>
              <a:rPr lang="en-US" sz="4400" b="1" dirty="0">
                <a:solidFill>
                  <a:srgbClr val="FFFFFF"/>
                </a:solidFill>
              </a:rPr>
              <a:t>&amp; Ressources</a:t>
            </a:r>
            <a:endParaRPr lang="en-US" sz="4400" dirty="0"/>
          </a:p>
        </p:txBody>
      </p:sp>
      <p:sp>
        <p:nvSpPr>
          <p:cNvPr id="6" name="Text 4"/>
          <p:cNvSpPr/>
          <p:nvPr/>
        </p:nvSpPr>
        <p:spPr>
          <a:xfrm>
            <a:off x="640080" y="3520440"/>
            <a:ext cx="4572000" cy="365760"/>
          </a:xfrm>
          <a:prstGeom prst="rect">
            <a:avLst/>
          </a:prstGeom>
          <a:noFill/>
          <a:ln/>
        </p:spPr>
        <p:txBody>
          <a:bodyPr wrap="square" rtlCol="0" anchor="ctr"/>
          <a:lstStyle/>
          <a:p>
            <a:pPr indent="0" marL="0">
              <a:buNone/>
            </a:pPr>
            <a:r>
              <a:rPr lang="en-US" sz="1400" dirty="0">
                <a:solidFill>
                  <a:srgbClr val="E8A020"/>
                </a:solidFill>
              </a:rPr>
              <a:t>Slides 43 — 45</a:t>
            </a:r>
            <a:endParaRPr lang="en-US" sz="1400" dirty="0"/>
          </a:p>
        </p:txBody>
      </p:sp>
      <p:pic>
        <p:nvPicPr>
          <p:cNvPr id="7" name="Image 0" descr="preencoded.png">    </p:cNvPr>
          <p:cNvPicPr>
            <a:picLocks noChangeAspect="1"/>
          </p:cNvPicPr>
          <p:nvPr/>
        </p:nvPicPr>
        <p:blipFill>
          <a:blip r:embed="rId1"/>
          <a:stretch>
            <a:fillRect/>
          </a:stretch>
        </p:blipFill>
        <p:spPr>
          <a:xfrm>
            <a:off x="6858000" y="2560320"/>
            <a:ext cx="1371600" cy="1371600"/>
          </a:xfrm>
          <a:prstGeom prst="rect">
            <a:avLst/>
          </a:prstGeom>
        </p:spPr>
      </p:pic>
      <p:sp>
        <p:nvSpPr>
          <p:cNvPr id="8" name="Text 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43 / 45</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Conclusion &amp; Ressources</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Ressources recommandées</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Pour aller plus loin</a:t>
            </a:r>
            <a:endParaRPr lang="en-US" sz="1500" dirty="0"/>
          </a:p>
        </p:txBody>
      </p:sp>
      <p:sp>
        <p:nvSpPr>
          <p:cNvPr id="6" name="Shape 4"/>
          <p:cNvSpPr/>
          <p:nvPr/>
        </p:nvSpPr>
        <p:spPr>
          <a:xfrm>
            <a:off x="365760" y="171907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19072"/>
            <a:ext cx="777240" cy="347472"/>
          </a:xfrm>
          <a:prstGeom prst="rect">
            <a:avLst/>
          </a:prstGeom>
          <a:solidFill>
            <a:srgbClr val="1B2A4A"/>
          </a:solidFill>
          <a:ln w="12700">
            <a:solidFill>
              <a:srgbClr val="1B2A4A"/>
            </a:solidFill>
            <a:prstDash val="solid"/>
          </a:ln>
        </p:spPr>
      </p:sp>
      <p:sp>
        <p:nvSpPr>
          <p:cNvPr id="8" name="Text 6"/>
          <p:cNvSpPr/>
          <p:nvPr/>
        </p:nvSpPr>
        <p:spPr>
          <a:xfrm>
            <a:off x="365760" y="171907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Ouvrage</a:t>
            </a:r>
            <a:endParaRPr lang="en-US" sz="900" dirty="0"/>
          </a:p>
        </p:txBody>
      </p:sp>
      <p:sp>
        <p:nvSpPr>
          <p:cNvPr id="9" name="Text 7"/>
          <p:cNvSpPr/>
          <p:nvPr/>
        </p:nvSpPr>
        <p:spPr>
          <a:xfrm>
            <a:off x="1234440" y="177393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Lector &amp; Lectrix</a:t>
            </a:r>
            <a:endParaRPr lang="en-US" sz="1200" dirty="0"/>
          </a:p>
        </p:txBody>
      </p:sp>
      <p:sp>
        <p:nvSpPr>
          <p:cNvPr id="10" name="Text 8"/>
          <p:cNvSpPr/>
          <p:nvPr/>
        </p:nvSpPr>
        <p:spPr>
          <a:xfrm>
            <a:off x="457200" y="212140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Goigoux &amp; Cèbe (Retz)</a:t>
            </a:r>
            <a:endParaRPr lang="en-US" sz="900" dirty="0"/>
          </a:p>
        </p:txBody>
      </p:sp>
      <p:sp>
        <p:nvSpPr>
          <p:cNvPr id="11" name="Text 9"/>
          <p:cNvSpPr/>
          <p:nvPr/>
        </p:nvSpPr>
        <p:spPr>
          <a:xfrm>
            <a:off x="457200" y="2359152"/>
            <a:ext cx="4023360" cy="274320"/>
          </a:xfrm>
          <a:prstGeom prst="rect">
            <a:avLst/>
          </a:prstGeom>
          <a:noFill/>
          <a:ln/>
        </p:spPr>
        <p:txBody>
          <a:bodyPr wrap="square" lIns="0" tIns="0" rIns="0" bIns="0" rtlCol="0" anchor="ctr"/>
          <a:lstStyle/>
          <a:p>
            <a:pPr indent="0" marL="0">
              <a:buNone/>
            </a:pPr>
            <a:r>
              <a:rPr lang="en-US" sz="1000" dirty="0">
                <a:solidFill>
                  <a:srgbClr val="6B7280"/>
                </a:solidFill>
              </a:rPr>
              <a:t>Méthode complète de compréhension textuelle pour C2-C3</a:t>
            </a:r>
            <a:endParaRPr lang="en-US" sz="1000" dirty="0"/>
          </a:p>
        </p:txBody>
      </p:sp>
      <p:sp>
        <p:nvSpPr>
          <p:cNvPr id="12" name="Shape 10"/>
          <p:cNvSpPr/>
          <p:nvPr/>
        </p:nvSpPr>
        <p:spPr>
          <a:xfrm>
            <a:off x="4800600" y="171907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3" name="Shape 11"/>
          <p:cNvSpPr/>
          <p:nvPr/>
        </p:nvSpPr>
        <p:spPr>
          <a:xfrm>
            <a:off x="4800600" y="1719072"/>
            <a:ext cx="777240" cy="347472"/>
          </a:xfrm>
          <a:prstGeom prst="rect">
            <a:avLst/>
          </a:prstGeom>
          <a:solidFill>
            <a:srgbClr val="1B2A4A"/>
          </a:solidFill>
          <a:ln w="12700">
            <a:solidFill>
              <a:srgbClr val="1B2A4A"/>
            </a:solidFill>
            <a:prstDash val="solid"/>
          </a:ln>
        </p:spPr>
      </p:sp>
      <p:sp>
        <p:nvSpPr>
          <p:cNvPr id="14" name="Text 12"/>
          <p:cNvSpPr/>
          <p:nvPr/>
        </p:nvSpPr>
        <p:spPr>
          <a:xfrm>
            <a:off x="4800600" y="171907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Ouvrage</a:t>
            </a:r>
            <a:endParaRPr lang="en-US" sz="900" dirty="0"/>
          </a:p>
        </p:txBody>
      </p:sp>
      <p:sp>
        <p:nvSpPr>
          <p:cNvPr id="15" name="Text 13"/>
          <p:cNvSpPr/>
          <p:nvPr/>
        </p:nvSpPr>
        <p:spPr>
          <a:xfrm>
            <a:off x="5669280" y="177393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Fluence et Compréhension</a:t>
            </a:r>
            <a:endParaRPr lang="en-US" sz="1200" dirty="0"/>
          </a:p>
        </p:txBody>
      </p:sp>
      <p:sp>
        <p:nvSpPr>
          <p:cNvPr id="16" name="Text 14"/>
          <p:cNvSpPr/>
          <p:nvPr/>
        </p:nvSpPr>
        <p:spPr>
          <a:xfrm>
            <a:off x="4892040" y="212140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Zorman &amp; Khomsi</a:t>
            </a:r>
            <a:endParaRPr lang="en-US" sz="900" dirty="0"/>
          </a:p>
        </p:txBody>
      </p:sp>
      <p:sp>
        <p:nvSpPr>
          <p:cNvPr id="17" name="Text 15"/>
          <p:cNvSpPr/>
          <p:nvPr/>
        </p:nvSpPr>
        <p:spPr>
          <a:xfrm>
            <a:off x="4892040" y="2359152"/>
            <a:ext cx="4023360" cy="274320"/>
          </a:xfrm>
          <a:prstGeom prst="rect">
            <a:avLst/>
          </a:prstGeom>
          <a:noFill/>
          <a:ln/>
        </p:spPr>
        <p:txBody>
          <a:bodyPr wrap="square" lIns="0" tIns="0" rIns="0" bIns="0" rtlCol="0" anchor="ctr"/>
          <a:lstStyle/>
          <a:p>
            <a:pPr indent="0" marL="0">
              <a:buNone/>
            </a:pPr>
            <a:r>
              <a:rPr lang="en-US" sz="1000" dirty="0">
                <a:solidFill>
                  <a:srgbClr val="6B7280"/>
                </a:solidFill>
              </a:rPr>
              <a:t>Évaluation et remédiation de la fluence, normes MPM</a:t>
            </a:r>
            <a:endParaRPr lang="en-US" sz="1000" dirty="0"/>
          </a:p>
        </p:txBody>
      </p:sp>
      <p:sp>
        <p:nvSpPr>
          <p:cNvPr id="18" name="Shape 16"/>
          <p:cNvSpPr/>
          <p:nvPr/>
        </p:nvSpPr>
        <p:spPr>
          <a:xfrm>
            <a:off x="365760" y="281635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9" name="Shape 17"/>
          <p:cNvSpPr/>
          <p:nvPr/>
        </p:nvSpPr>
        <p:spPr>
          <a:xfrm>
            <a:off x="365760" y="2816352"/>
            <a:ext cx="777240" cy="347472"/>
          </a:xfrm>
          <a:prstGeom prst="rect">
            <a:avLst/>
          </a:prstGeom>
          <a:solidFill>
            <a:srgbClr val="1A7A4A"/>
          </a:solidFill>
          <a:ln w="12700">
            <a:solidFill>
              <a:srgbClr val="1A7A4A"/>
            </a:solidFill>
            <a:prstDash val="solid"/>
          </a:ln>
        </p:spPr>
      </p:sp>
      <p:sp>
        <p:nvSpPr>
          <p:cNvPr id="20" name="Text 18"/>
          <p:cNvSpPr/>
          <p:nvPr/>
        </p:nvSpPr>
        <p:spPr>
          <a:xfrm>
            <a:off x="365760" y="281635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Méthode</a:t>
            </a:r>
            <a:endParaRPr lang="en-US" sz="900" dirty="0"/>
          </a:p>
        </p:txBody>
      </p:sp>
      <p:sp>
        <p:nvSpPr>
          <p:cNvPr id="21" name="Text 19"/>
          <p:cNvSpPr/>
          <p:nvPr/>
        </p:nvSpPr>
        <p:spPr>
          <a:xfrm>
            <a:off x="1234440" y="287121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ROLL – Réussite en orthographe et lecture</a:t>
            </a:r>
            <a:endParaRPr lang="en-US" sz="1200" dirty="0"/>
          </a:p>
        </p:txBody>
      </p:sp>
      <p:sp>
        <p:nvSpPr>
          <p:cNvPr id="22" name="Text 20"/>
          <p:cNvSpPr/>
          <p:nvPr/>
        </p:nvSpPr>
        <p:spPr>
          <a:xfrm>
            <a:off x="457200" y="321868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MEN / Réseau Canopé</a:t>
            </a:r>
            <a:endParaRPr lang="en-US" sz="900" dirty="0"/>
          </a:p>
        </p:txBody>
      </p:sp>
      <p:sp>
        <p:nvSpPr>
          <p:cNvPr id="23" name="Text 21"/>
          <p:cNvSpPr/>
          <p:nvPr/>
        </p:nvSpPr>
        <p:spPr>
          <a:xfrm>
            <a:off x="457200" y="3456432"/>
            <a:ext cx="4023360" cy="274320"/>
          </a:xfrm>
          <a:prstGeom prst="rect">
            <a:avLst/>
          </a:prstGeom>
          <a:noFill/>
          <a:ln/>
        </p:spPr>
        <p:txBody>
          <a:bodyPr wrap="square" lIns="0" tIns="0" rIns="0" bIns="0" rtlCol="0" anchor="ctr"/>
          <a:lstStyle/>
          <a:p>
            <a:pPr indent="0" marL="0">
              <a:buNone/>
            </a:pPr>
            <a:r>
              <a:rPr lang="en-US" sz="1000" dirty="0">
                <a:solidFill>
                  <a:srgbClr val="6B7280"/>
                </a:solidFill>
              </a:rPr>
              <a:t>Fiches pratiques téléchargeables pour le Cycle 2</a:t>
            </a:r>
            <a:endParaRPr lang="en-US" sz="1000" dirty="0"/>
          </a:p>
        </p:txBody>
      </p:sp>
      <p:sp>
        <p:nvSpPr>
          <p:cNvPr id="24" name="Shape 22"/>
          <p:cNvSpPr/>
          <p:nvPr/>
        </p:nvSpPr>
        <p:spPr>
          <a:xfrm>
            <a:off x="4800600" y="281635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5" name="Shape 23"/>
          <p:cNvSpPr/>
          <p:nvPr/>
        </p:nvSpPr>
        <p:spPr>
          <a:xfrm>
            <a:off x="4800600" y="2816352"/>
            <a:ext cx="777240" cy="347472"/>
          </a:xfrm>
          <a:prstGeom prst="rect">
            <a:avLst/>
          </a:prstGeom>
          <a:solidFill>
            <a:srgbClr val="0D7C8C"/>
          </a:solidFill>
          <a:ln w="12700">
            <a:solidFill>
              <a:srgbClr val="0D7C8C"/>
            </a:solidFill>
            <a:prstDash val="solid"/>
          </a:ln>
        </p:spPr>
      </p:sp>
      <p:sp>
        <p:nvSpPr>
          <p:cNvPr id="26" name="Text 24"/>
          <p:cNvSpPr/>
          <p:nvPr/>
        </p:nvSpPr>
        <p:spPr>
          <a:xfrm>
            <a:off x="4800600" y="281635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Web</a:t>
            </a:r>
            <a:endParaRPr lang="en-US" sz="900" dirty="0"/>
          </a:p>
        </p:txBody>
      </p:sp>
      <p:sp>
        <p:nvSpPr>
          <p:cNvPr id="27" name="Text 25"/>
          <p:cNvSpPr/>
          <p:nvPr/>
        </p:nvSpPr>
        <p:spPr>
          <a:xfrm>
            <a:off x="5669280" y="287121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Eduscol.education.fr</a:t>
            </a:r>
            <a:endParaRPr lang="en-US" sz="1200" dirty="0"/>
          </a:p>
        </p:txBody>
      </p:sp>
      <p:sp>
        <p:nvSpPr>
          <p:cNvPr id="28" name="Text 26"/>
          <p:cNvSpPr/>
          <p:nvPr/>
        </p:nvSpPr>
        <p:spPr>
          <a:xfrm>
            <a:off x="4892040" y="321868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Ministère de l'Éducation</a:t>
            </a:r>
            <a:endParaRPr lang="en-US" sz="900" dirty="0"/>
          </a:p>
        </p:txBody>
      </p:sp>
      <p:sp>
        <p:nvSpPr>
          <p:cNvPr id="29" name="Text 27"/>
          <p:cNvSpPr/>
          <p:nvPr/>
        </p:nvSpPr>
        <p:spPr>
          <a:xfrm>
            <a:off x="4892040" y="3456432"/>
            <a:ext cx="4023360" cy="274320"/>
          </a:xfrm>
          <a:prstGeom prst="rect">
            <a:avLst/>
          </a:prstGeom>
          <a:noFill/>
          <a:ln/>
        </p:spPr>
        <p:txBody>
          <a:bodyPr wrap="square" lIns="0" tIns="0" rIns="0" bIns="0" rtlCol="0" anchor="ctr"/>
          <a:lstStyle/>
          <a:p>
            <a:pPr indent="0" marL="0">
              <a:buNone/>
            </a:pPr>
            <a:r>
              <a:rPr lang="en-US" sz="1000" dirty="0">
                <a:solidFill>
                  <a:srgbClr val="6B7280"/>
                </a:solidFill>
              </a:rPr>
              <a:t>Ressources officielles sur la fluence et la lecture d'image</a:t>
            </a:r>
            <a:endParaRPr lang="en-US" sz="1000" dirty="0"/>
          </a:p>
        </p:txBody>
      </p:sp>
      <p:sp>
        <p:nvSpPr>
          <p:cNvPr id="30" name="Shape 28"/>
          <p:cNvSpPr/>
          <p:nvPr/>
        </p:nvSpPr>
        <p:spPr>
          <a:xfrm>
            <a:off x="365760" y="391363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31" name="Shape 29"/>
          <p:cNvSpPr/>
          <p:nvPr/>
        </p:nvSpPr>
        <p:spPr>
          <a:xfrm>
            <a:off x="365760" y="3913632"/>
            <a:ext cx="777240" cy="347472"/>
          </a:xfrm>
          <a:prstGeom prst="rect">
            <a:avLst/>
          </a:prstGeom>
          <a:solidFill>
            <a:srgbClr val="1B2A4A"/>
          </a:solidFill>
          <a:ln w="12700">
            <a:solidFill>
              <a:srgbClr val="1B2A4A"/>
            </a:solidFill>
            <a:prstDash val="solid"/>
          </a:ln>
        </p:spPr>
      </p:sp>
      <p:sp>
        <p:nvSpPr>
          <p:cNvPr id="32" name="Text 30"/>
          <p:cNvSpPr/>
          <p:nvPr/>
        </p:nvSpPr>
        <p:spPr>
          <a:xfrm>
            <a:off x="365760" y="391363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Ouvrage</a:t>
            </a:r>
            <a:endParaRPr lang="en-US" sz="900" dirty="0"/>
          </a:p>
        </p:txBody>
      </p:sp>
      <p:sp>
        <p:nvSpPr>
          <p:cNvPr id="33" name="Text 31"/>
          <p:cNvSpPr/>
          <p:nvPr/>
        </p:nvSpPr>
        <p:spPr>
          <a:xfrm>
            <a:off x="1234440" y="396849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Lire des images</a:t>
            </a:r>
            <a:endParaRPr lang="en-US" sz="1200" dirty="0"/>
          </a:p>
        </p:txBody>
      </p:sp>
      <p:sp>
        <p:nvSpPr>
          <p:cNvPr id="34" name="Text 32"/>
          <p:cNvSpPr/>
          <p:nvPr/>
        </p:nvSpPr>
        <p:spPr>
          <a:xfrm>
            <a:off x="457200" y="431596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Pilard &amp; Roussel (CRDP)</a:t>
            </a:r>
            <a:endParaRPr lang="en-US" sz="900" dirty="0"/>
          </a:p>
        </p:txBody>
      </p:sp>
      <p:sp>
        <p:nvSpPr>
          <p:cNvPr id="35" name="Text 33"/>
          <p:cNvSpPr/>
          <p:nvPr/>
        </p:nvSpPr>
        <p:spPr>
          <a:xfrm>
            <a:off x="457200" y="4553712"/>
            <a:ext cx="4023360" cy="274320"/>
          </a:xfrm>
          <a:prstGeom prst="rect">
            <a:avLst/>
          </a:prstGeom>
          <a:noFill/>
          <a:ln/>
        </p:spPr>
        <p:txBody>
          <a:bodyPr wrap="square" lIns="0" tIns="0" rIns="0" bIns="0" rtlCol="0" anchor="ctr"/>
          <a:lstStyle/>
          <a:p>
            <a:pPr indent="0" marL="0">
              <a:buNone/>
            </a:pPr>
            <a:r>
              <a:rPr lang="en-US" sz="1000" dirty="0">
                <a:solidFill>
                  <a:srgbClr val="6B7280"/>
                </a:solidFill>
              </a:rPr>
              <a:t>Méthodologie complète pour la lecture de l'image fixe</a:t>
            </a:r>
            <a:endParaRPr lang="en-US" sz="1000" dirty="0"/>
          </a:p>
        </p:txBody>
      </p:sp>
      <p:sp>
        <p:nvSpPr>
          <p:cNvPr id="36" name="Shape 34"/>
          <p:cNvSpPr/>
          <p:nvPr/>
        </p:nvSpPr>
        <p:spPr>
          <a:xfrm>
            <a:off x="4800600" y="3913632"/>
            <a:ext cx="4251960" cy="987552"/>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37" name="Shape 35"/>
          <p:cNvSpPr/>
          <p:nvPr/>
        </p:nvSpPr>
        <p:spPr>
          <a:xfrm>
            <a:off x="4800600" y="3913632"/>
            <a:ext cx="777240" cy="347472"/>
          </a:xfrm>
          <a:prstGeom prst="rect">
            <a:avLst/>
          </a:prstGeom>
          <a:solidFill>
            <a:srgbClr val="5B2D8E"/>
          </a:solidFill>
          <a:ln w="12700">
            <a:solidFill>
              <a:srgbClr val="5B2D8E"/>
            </a:solidFill>
            <a:prstDash val="solid"/>
          </a:ln>
        </p:spPr>
      </p:sp>
      <p:sp>
        <p:nvSpPr>
          <p:cNvPr id="38" name="Text 36"/>
          <p:cNvSpPr/>
          <p:nvPr/>
        </p:nvSpPr>
        <p:spPr>
          <a:xfrm>
            <a:off x="4800600" y="3913632"/>
            <a:ext cx="777240" cy="347472"/>
          </a:xfrm>
          <a:prstGeom prst="rect">
            <a:avLst/>
          </a:prstGeom>
          <a:noFill/>
          <a:ln/>
        </p:spPr>
        <p:txBody>
          <a:bodyPr wrap="square" lIns="0" tIns="0" rIns="0" bIns="0" rtlCol="0" anchor="ctr"/>
          <a:lstStyle/>
          <a:p>
            <a:pPr algn="ctr" indent="0" marL="0">
              <a:buNone/>
            </a:pPr>
            <a:r>
              <a:rPr lang="en-US" sz="900" b="1" dirty="0">
                <a:solidFill>
                  <a:srgbClr val="FFFFFF"/>
                </a:solidFill>
              </a:rPr>
              <a:t>Revue</a:t>
            </a:r>
            <a:endParaRPr lang="en-US" sz="900" dirty="0"/>
          </a:p>
        </p:txBody>
      </p:sp>
      <p:sp>
        <p:nvSpPr>
          <p:cNvPr id="39" name="Text 37"/>
          <p:cNvSpPr/>
          <p:nvPr/>
        </p:nvSpPr>
        <p:spPr>
          <a:xfrm>
            <a:off x="5669280" y="3968496"/>
            <a:ext cx="3246120" cy="320040"/>
          </a:xfrm>
          <a:prstGeom prst="rect">
            <a:avLst/>
          </a:prstGeom>
          <a:noFill/>
          <a:ln/>
        </p:spPr>
        <p:txBody>
          <a:bodyPr wrap="square" lIns="0" tIns="0" rIns="0" bIns="0" rtlCol="0" anchor="ctr"/>
          <a:lstStyle/>
          <a:p>
            <a:pPr indent="0" marL="0">
              <a:buNone/>
            </a:pPr>
            <a:r>
              <a:rPr lang="en-US" sz="1200" b="1" dirty="0">
                <a:solidFill>
                  <a:srgbClr val="1B2A4A"/>
                </a:solidFill>
              </a:rPr>
              <a:t>Cahiers Pédagogiques</a:t>
            </a:r>
            <a:endParaRPr lang="en-US" sz="1200" dirty="0"/>
          </a:p>
        </p:txBody>
      </p:sp>
      <p:sp>
        <p:nvSpPr>
          <p:cNvPr id="40" name="Text 38"/>
          <p:cNvSpPr/>
          <p:nvPr/>
        </p:nvSpPr>
        <p:spPr>
          <a:xfrm>
            <a:off x="4892040" y="4315968"/>
            <a:ext cx="4023360" cy="228600"/>
          </a:xfrm>
          <a:prstGeom prst="rect">
            <a:avLst/>
          </a:prstGeom>
          <a:noFill/>
          <a:ln/>
        </p:spPr>
        <p:txBody>
          <a:bodyPr wrap="square" lIns="0" tIns="0" rIns="0" bIns="0" rtlCol="0" anchor="ctr"/>
          <a:lstStyle/>
          <a:p>
            <a:pPr indent="0" marL="0">
              <a:buNone/>
            </a:pPr>
            <a:r>
              <a:rPr lang="en-US" sz="900" i="1" dirty="0">
                <a:solidFill>
                  <a:srgbClr val="6B7280"/>
                </a:solidFill>
              </a:rPr>
              <a:t>CRAP-Cahiers pédagogiques</a:t>
            </a:r>
            <a:endParaRPr lang="en-US" sz="900" dirty="0"/>
          </a:p>
        </p:txBody>
      </p:sp>
      <p:sp>
        <p:nvSpPr>
          <p:cNvPr id="41" name="Text 39"/>
          <p:cNvSpPr/>
          <p:nvPr/>
        </p:nvSpPr>
        <p:spPr>
          <a:xfrm>
            <a:off x="4892040" y="4553712"/>
            <a:ext cx="4023360" cy="274320"/>
          </a:xfrm>
          <a:prstGeom prst="rect">
            <a:avLst/>
          </a:prstGeom>
          <a:noFill/>
          <a:ln/>
        </p:spPr>
        <p:txBody>
          <a:bodyPr wrap="square" lIns="0" tIns="0" rIns="0" bIns="0" rtlCol="0" anchor="ctr"/>
          <a:lstStyle/>
          <a:p>
            <a:pPr indent="0" marL="0">
              <a:buNone/>
            </a:pPr>
            <a:r>
              <a:rPr lang="en-US" sz="1000" dirty="0">
                <a:solidFill>
                  <a:srgbClr val="6B7280"/>
                </a:solidFill>
              </a:rPr>
              <a:t>Dossiers thématiques sur la lecture au primaire</a:t>
            </a:r>
            <a:endParaRPr lang="en-US" sz="1000" dirty="0"/>
          </a:p>
        </p:txBody>
      </p:sp>
      <p:sp>
        <p:nvSpPr>
          <p:cNvPr id="42" name="Text 4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44 / 45</a:t>
            </a:r>
            <a:endParaRPr lang="en-US" sz="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2A4A"/>
          </a:solidFill>
          <a:ln w="12700">
            <a:solidFill>
              <a:srgbClr val="1B2A4A"/>
            </a:solidFill>
            <a:prstDash val="solid"/>
          </a:ln>
        </p:spPr>
      </p:sp>
      <p:sp>
        <p:nvSpPr>
          <p:cNvPr id="3" name="Shape 1"/>
          <p:cNvSpPr/>
          <p:nvPr/>
        </p:nvSpPr>
        <p:spPr>
          <a:xfrm>
            <a:off x="0" y="0"/>
            <a:ext cx="9144000" cy="822960"/>
          </a:xfrm>
          <a:prstGeom prst="rect">
            <a:avLst/>
          </a:prstGeom>
          <a:solidFill>
            <a:srgbClr val="0D7C8C"/>
          </a:solidFill>
          <a:ln w="12700">
            <a:solidFill>
              <a:srgbClr val="0D7C8C"/>
            </a:solidFill>
            <a:prstDash val="solid"/>
          </a:ln>
        </p:spPr>
      </p:sp>
      <p:pic>
        <p:nvPicPr>
          <p:cNvPr id="4" name="Image 0" descr="preencoded.png">    </p:cNvPr>
          <p:cNvPicPr>
            <a:picLocks noChangeAspect="1"/>
          </p:cNvPicPr>
          <p:nvPr/>
        </p:nvPicPr>
        <p:blipFill>
          <a:blip r:embed="rId1"/>
          <a:stretch>
            <a:fillRect/>
          </a:stretch>
        </p:blipFill>
        <p:spPr>
          <a:xfrm>
            <a:off x="274320" y="182880"/>
            <a:ext cx="457200" cy="457200"/>
          </a:xfrm>
          <a:prstGeom prst="rect">
            <a:avLst/>
          </a:prstGeom>
        </p:spPr>
      </p:pic>
      <p:sp>
        <p:nvSpPr>
          <p:cNvPr id="5" name="Text 2"/>
          <p:cNvSpPr/>
          <p:nvPr/>
        </p:nvSpPr>
        <p:spPr>
          <a:xfrm>
            <a:off x="914400" y="201168"/>
            <a:ext cx="7772400" cy="457200"/>
          </a:xfrm>
          <a:prstGeom prst="rect">
            <a:avLst/>
          </a:prstGeom>
          <a:noFill/>
          <a:ln/>
        </p:spPr>
        <p:txBody>
          <a:bodyPr wrap="square" lIns="0" tIns="0" rIns="0" bIns="0" rtlCol="0" anchor="ctr"/>
          <a:lstStyle/>
          <a:p>
            <a:pPr indent="0" marL="0">
              <a:buNone/>
            </a:pPr>
            <a:r>
              <a:rPr lang="en-US" sz="1300" dirty="0">
                <a:solidFill>
                  <a:srgbClr val="FFFFFF"/>
                </a:solidFill>
              </a:rPr>
              <a:t>Formation · Formateurs de formateurs</a:t>
            </a:r>
            <a:endParaRPr lang="en-US" sz="1300" dirty="0"/>
          </a:p>
        </p:txBody>
      </p:sp>
      <p:sp>
        <p:nvSpPr>
          <p:cNvPr id="6" name="Text 3"/>
          <p:cNvSpPr/>
          <p:nvPr/>
        </p:nvSpPr>
        <p:spPr>
          <a:xfrm>
            <a:off x="457200" y="1005840"/>
            <a:ext cx="8229600" cy="640080"/>
          </a:xfrm>
          <a:prstGeom prst="rect">
            <a:avLst/>
          </a:prstGeom>
          <a:noFill/>
          <a:ln/>
        </p:spPr>
        <p:txBody>
          <a:bodyPr wrap="square" rtlCol="0" anchor="ctr"/>
          <a:lstStyle/>
          <a:p>
            <a:pPr algn="ctr" indent="0" marL="0">
              <a:buNone/>
            </a:pPr>
            <a:r>
              <a:rPr lang="en-US" sz="3200" b="1" dirty="0">
                <a:solidFill>
                  <a:srgbClr val="FFFFFF"/>
                </a:solidFill>
              </a:rPr>
              <a:t>Merci pour votre attention</a:t>
            </a:r>
            <a:endParaRPr lang="en-US" sz="3200" dirty="0"/>
          </a:p>
        </p:txBody>
      </p:sp>
      <p:sp>
        <p:nvSpPr>
          <p:cNvPr id="7" name="Text 4"/>
          <p:cNvSpPr/>
          <p:nvPr/>
        </p:nvSpPr>
        <p:spPr>
          <a:xfrm>
            <a:off x="457200" y="1600200"/>
            <a:ext cx="8229600" cy="411480"/>
          </a:xfrm>
          <a:prstGeom prst="rect">
            <a:avLst/>
          </a:prstGeom>
          <a:noFill/>
          <a:ln/>
        </p:spPr>
        <p:txBody>
          <a:bodyPr wrap="square" rtlCol="0" anchor="ctr"/>
          <a:lstStyle/>
          <a:p>
            <a:pPr algn="ctr" indent="0" marL="0">
              <a:buNone/>
            </a:pPr>
            <a:r>
              <a:rPr lang="en-US" sz="1800" dirty="0">
                <a:solidFill>
                  <a:srgbClr val="E8A020"/>
                </a:solidFill>
              </a:rPr>
              <a:t>et votre engagement au service de la lecture</a:t>
            </a:r>
            <a:endParaRPr lang="en-US" sz="1800" dirty="0"/>
          </a:p>
        </p:txBody>
      </p:sp>
      <p:sp>
        <p:nvSpPr>
          <p:cNvPr id="8" name="Shape 5"/>
          <p:cNvSpPr/>
          <p:nvPr/>
        </p:nvSpPr>
        <p:spPr>
          <a:xfrm>
            <a:off x="457200" y="2194560"/>
            <a:ext cx="8229600" cy="320040"/>
          </a:xfrm>
          <a:prstGeom prst="rect">
            <a:avLst/>
          </a:prstGeom>
          <a:solidFill>
            <a:srgbClr val="000000"/>
          </a:solidFill>
          <a:ln w="12700">
            <a:solidFill>
              <a:srgbClr val="000000"/>
            </a:solidFill>
            <a:prstDash val="solid"/>
          </a:ln>
        </p:spPr>
      </p:sp>
      <p:sp>
        <p:nvSpPr>
          <p:cNvPr id="9" name="Text 6"/>
          <p:cNvSpPr/>
          <p:nvPr/>
        </p:nvSpPr>
        <p:spPr>
          <a:xfrm>
            <a:off x="457200" y="2203704"/>
            <a:ext cx="8229600" cy="292608"/>
          </a:xfrm>
          <a:prstGeom prst="rect">
            <a:avLst/>
          </a:prstGeom>
          <a:noFill/>
          <a:ln/>
        </p:spPr>
        <p:txBody>
          <a:bodyPr wrap="square" lIns="0" tIns="0" rIns="0" bIns="0" rtlCol="0" anchor="ctr"/>
          <a:lstStyle/>
          <a:p>
            <a:pPr algn="ctr" indent="0" marL="0">
              <a:buNone/>
            </a:pPr>
            <a:r>
              <a:rPr lang="en-US" sz="1100" b="1" dirty="0">
                <a:solidFill>
                  <a:srgbClr val="E8A020"/>
                </a:solidFill>
              </a:rPr>
              <a:t>3 messages essentiels à transmettre à vos équipes :</a:t>
            </a:r>
            <a:endParaRPr lang="en-US" sz="1100" dirty="0"/>
          </a:p>
        </p:txBody>
      </p:sp>
      <p:sp>
        <p:nvSpPr>
          <p:cNvPr id="10" name="Shape 7"/>
          <p:cNvSpPr/>
          <p:nvPr/>
        </p:nvSpPr>
        <p:spPr>
          <a:xfrm>
            <a:off x="457200" y="2651760"/>
            <a:ext cx="8229600" cy="502920"/>
          </a:xfrm>
          <a:prstGeom prst="rect">
            <a:avLst/>
          </a:prstGeom>
          <a:solidFill>
            <a:srgbClr val="1E3A5A"/>
          </a:solidFill>
          <a:ln w="12700">
            <a:solidFill>
              <a:srgbClr val="2A4A6A"/>
            </a:solidFill>
            <a:prstDash val="solid"/>
          </a:ln>
        </p:spPr>
      </p:sp>
      <p:pic>
        <p:nvPicPr>
          <p:cNvPr id="11" name="Image 1" descr="preencoded.png">    </p:cNvPr>
          <p:cNvPicPr>
            <a:picLocks noChangeAspect="1"/>
          </p:cNvPicPr>
          <p:nvPr/>
        </p:nvPicPr>
        <p:blipFill>
          <a:blip r:embed="rId2"/>
          <a:stretch>
            <a:fillRect/>
          </a:stretch>
        </p:blipFill>
        <p:spPr>
          <a:xfrm>
            <a:off x="594360" y="2697480"/>
            <a:ext cx="320040" cy="320040"/>
          </a:xfrm>
          <a:prstGeom prst="rect">
            <a:avLst/>
          </a:prstGeom>
        </p:spPr>
      </p:pic>
      <p:sp>
        <p:nvSpPr>
          <p:cNvPr id="12" name="Text 8"/>
          <p:cNvSpPr/>
          <p:nvPr/>
        </p:nvSpPr>
        <p:spPr>
          <a:xfrm>
            <a:off x="1051560" y="2651760"/>
            <a:ext cx="7498080" cy="502920"/>
          </a:xfrm>
          <a:prstGeom prst="rect">
            <a:avLst/>
          </a:prstGeom>
          <a:noFill/>
          <a:ln/>
        </p:spPr>
        <p:txBody>
          <a:bodyPr wrap="square" lIns="0" tIns="0" rIns="0" bIns="0" rtlCol="0" anchor="ctr"/>
          <a:lstStyle/>
          <a:p>
            <a:pPr indent="0" marL="0">
              <a:buNone/>
            </a:pPr>
            <a:r>
              <a:rPr lang="en-US" sz="1200" dirty="0">
                <a:solidFill>
                  <a:srgbClr val="FFFFFF"/>
                </a:solidFill>
              </a:rPr>
              <a:t>La fluence s'enseigne et s'évalue avec des outils précis (MPM, grilles, ateliers)</a:t>
            </a:r>
            <a:endParaRPr lang="en-US" sz="1200" dirty="0"/>
          </a:p>
        </p:txBody>
      </p:sp>
      <p:sp>
        <p:nvSpPr>
          <p:cNvPr id="13" name="Shape 9"/>
          <p:cNvSpPr/>
          <p:nvPr/>
        </p:nvSpPr>
        <p:spPr>
          <a:xfrm>
            <a:off x="457200" y="3218688"/>
            <a:ext cx="8229600" cy="502920"/>
          </a:xfrm>
          <a:prstGeom prst="rect">
            <a:avLst/>
          </a:prstGeom>
          <a:solidFill>
            <a:srgbClr val="1E3A5A"/>
          </a:solidFill>
          <a:ln w="12700">
            <a:solidFill>
              <a:srgbClr val="2A4A6A"/>
            </a:solidFill>
            <a:prstDash val="solid"/>
          </a:ln>
        </p:spPr>
      </p:sp>
      <p:pic>
        <p:nvPicPr>
          <p:cNvPr id="14" name="Image 2" descr="preencoded.png">    </p:cNvPr>
          <p:cNvPicPr>
            <a:picLocks noChangeAspect="1"/>
          </p:cNvPicPr>
          <p:nvPr/>
        </p:nvPicPr>
        <p:blipFill>
          <a:blip r:embed="rId3"/>
          <a:stretch>
            <a:fillRect/>
          </a:stretch>
        </p:blipFill>
        <p:spPr>
          <a:xfrm>
            <a:off x="594360" y="3264408"/>
            <a:ext cx="320040" cy="320040"/>
          </a:xfrm>
          <a:prstGeom prst="rect">
            <a:avLst/>
          </a:prstGeom>
        </p:spPr>
      </p:pic>
      <p:sp>
        <p:nvSpPr>
          <p:cNvPr id="15" name="Text 10"/>
          <p:cNvSpPr/>
          <p:nvPr/>
        </p:nvSpPr>
        <p:spPr>
          <a:xfrm>
            <a:off x="1051560" y="3218688"/>
            <a:ext cx="7498080" cy="502920"/>
          </a:xfrm>
          <a:prstGeom prst="rect">
            <a:avLst/>
          </a:prstGeom>
          <a:noFill/>
          <a:ln/>
        </p:spPr>
        <p:txBody>
          <a:bodyPr wrap="square" lIns="0" tIns="0" rIns="0" bIns="0" rtlCol="0" anchor="ctr"/>
          <a:lstStyle/>
          <a:p>
            <a:pPr indent="0" marL="0">
              <a:buNone/>
            </a:pPr>
            <a:r>
              <a:rPr lang="en-US" sz="1200" dirty="0">
                <a:solidFill>
                  <a:srgbClr val="FFFFFF"/>
                </a:solidFill>
              </a:rPr>
              <a:t>La lecture d'image est une compétence à part entière, pas un accessoire</a:t>
            </a:r>
            <a:endParaRPr lang="en-US" sz="1200" dirty="0"/>
          </a:p>
        </p:txBody>
      </p:sp>
      <p:sp>
        <p:nvSpPr>
          <p:cNvPr id="16" name="Shape 11"/>
          <p:cNvSpPr/>
          <p:nvPr/>
        </p:nvSpPr>
        <p:spPr>
          <a:xfrm>
            <a:off x="457200" y="3785616"/>
            <a:ext cx="8229600" cy="502920"/>
          </a:xfrm>
          <a:prstGeom prst="rect">
            <a:avLst/>
          </a:prstGeom>
          <a:solidFill>
            <a:srgbClr val="1E3A5A"/>
          </a:solidFill>
          <a:ln w="12700">
            <a:solidFill>
              <a:srgbClr val="2A4A6A"/>
            </a:solidFill>
            <a:prstDash val="solid"/>
          </a:ln>
        </p:spPr>
      </p:sp>
      <p:pic>
        <p:nvPicPr>
          <p:cNvPr id="17" name="Image 3" descr="preencoded.png">    </p:cNvPr>
          <p:cNvPicPr>
            <a:picLocks noChangeAspect="1"/>
          </p:cNvPicPr>
          <p:nvPr/>
        </p:nvPicPr>
        <p:blipFill>
          <a:blip r:embed="rId4"/>
          <a:stretch>
            <a:fillRect/>
          </a:stretch>
        </p:blipFill>
        <p:spPr>
          <a:xfrm>
            <a:off x="594360" y="3831336"/>
            <a:ext cx="320040" cy="320040"/>
          </a:xfrm>
          <a:prstGeom prst="rect">
            <a:avLst/>
          </a:prstGeom>
        </p:spPr>
      </p:pic>
      <p:sp>
        <p:nvSpPr>
          <p:cNvPr id="18" name="Text 12"/>
          <p:cNvSpPr/>
          <p:nvPr/>
        </p:nvSpPr>
        <p:spPr>
          <a:xfrm>
            <a:off x="1051560" y="3785616"/>
            <a:ext cx="7498080" cy="502920"/>
          </a:xfrm>
          <a:prstGeom prst="rect">
            <a:avLst/>
          </a:prstGeom>
          <a:noFill/>
          <a:ln/>
        </p:spPr>
        <p:txBody>
          <a:bodyPr wrap="square" lIns="0" tIns="0" rIns="0" bIns="0" rtlCol="0" anchor="ctr"/>
          <a:lstStyle/>
          <a:p>
            <a:pPr indent="0" marL="0">
              <a:buNone/>
            </a:pPr>
            <a:r>
              <a:rPr lang="en-US" sz="1200" dirty="0">
                <a:solidFill>
                  <a:srgbClr val="FFFFFF"/>
                </a:solidFill>
              </a:rPr>
              <a:t>L'articulation texte-image démultiplie les capacités de compréhension</a:t>
            </a:r>
            <a:endParaRPr lang="en-US" sz="1200" dirty="0"/>
          </a:p>
        </p:txBody>
      </p:sp>
      <p:sp>
        <p:nvSpPr>
          <p:cNvPr id="19" name="Shape 13"/>
          <p:cNvSpPr/>
          <p:nvPr/>
        </p:nvSpPr>
        <p:spPr>
          <a:xfrm>
            <a:off x="0" y="4754880"/>
            <a:ext cx="9144000" cy="384048"/>
          </a:xfrm>
          <a:prstGeom prst="rect">
            <a:avLst/>
          </a:prstGeom>
          <a:solidFill>
            <a:srgbClr val="0F1E35"/>
          </a:solidFill>
          <a:ln w="12700">
            <a:solidFill>
              <a:srgbClr val="0F1E35"/>
            </a:solidFill>
            <a:prstDash val="solid"/>
          </a:ln>
        </p:spPr>
      </p:sp>
      <p:sp>
        <p:nvSpPr>
          <p:cNvPr id="20" name="Text 14"/>
          <p:cNvSpPr/>
          <p:nvPr/>
        </p:nvSpPr>
        <p:spPr>
          <a:xfrm>
            <a:off x="274320" y="4773168"/>
            <a:ext cx="8595360" cy="274320"/>
          </a:xfrm>
          <a:prstGeom prst="rect">
            <a:avLst/>
          </a:prstGeom>
          <a:noFill/>
          <a:ln/>
        </p:spPr>
        <p:txBody>
          <a:bodyPr wrap="square" lIns="0" tIns="0" rIns="0" bIns="0" rtlCol="0" anchor="ctr"/>
          <a:lstStyle/>
          <a:p>
            <a:pPr algn="ctr" indent="0" marL="0">
              <a:buNone/>
            </a:pPr>
            <a:r>
              <a:rPr lang="en-US" sz="900" dirty="0">
                <a:solidFill>
                  <a:srgbClr val="5A7A9A"/>
                </a:solidFill>
              </a:rPr>
              <a:t>Formation élaborée par votre équipe pédagogique  ·  © 2026  ·  Reproduction autorisée à des fins pédagogiques</a:t>
            </a:r>
            <a:endParaRPr lang="en-US" sz="900" dirty="0"/>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A2440"/>
          </a:solidFill>
          <a:ln w="12700">
            <a:solidFill>
              <a:srgbClr val="0A2440"/>
            </a:solidFill>
            <a:prstDash val="solid"/>
          </a:ln>
        </p:spPr>
      </p:sp>
      <p:sp>
        <p:nvSpPr>
          <p:cNvPr id="3" name="Shape 1"/>
          <p:cNvSpPr/>
          <p:nvPr/>
        </p:nvSpPr>
        <p:spPr>
          <a:xfrm>
            <a:off x="0" y="0"/>
            <a:ext cx="457200" cy="5143500"/>
          </a:xfrm>
          <a:prstGeom prst="rect">
            <a:avLst/>
          </a:prstGeom>
          <a:solidFill>
            <a:srgbClr val="0D7C8C"/>
          </a:solidFill>
          <a:ln w="12700">
            <a:solidFill>
              <a:srgbClr val="0D7C8C"/>
            </a:solidFill>
            <a:prstDash val="solid"/>
          </a:ln>
        </p:spPr>
      </p:sp>
      <p:sp>
        <p:nvSpPr>
          <p:cNvPr id="4" name="Text 2"/>
          <p:cNvSpPr/>
          <p:nvPr/>
        </p:nvSpPr>
        <p:spPr>
          <a:xfrm>
            <a:off x="640080" y="457200"/>
            <a:ext cx="7315200" cy="1005840"/>
          </a:xfrm>
          <a:prstGeom prst="rect">
            <a:avLst/>
          </a:prstGeom>
          <a:noFill/>
          <a:ln/>
        </p:spPr>
        <p:txBody>
          <a:bodyPr wrap="square" rtlCol="0" anchor="ctr"/>
          <a:lstStyle/>
          <a:p>
            <a:pPr indent="0" marL="0">
              <a:buNone/>
            </a:pPr>
            <a:r>
              <a:rPr lang="en-US" sz="7000" b="1" dirty="0">
                <a:solidFill>
                  <a:srgbClr val="000000"/>
                </a:solidFill>
                <a:latin typeface="Calibri" pitchFamily="34" charset="0"/>
                <a:ea typeface="Calibri" pitchFamily="34" charset="-122"/>
                <a:cs typeface="Calibri" pitchFamily="34" charset="-120"/>
              </a:rPr>
              <a:t>BONUS</a:t>
            </a:r>
            <a:endParaRPr lang="en-US" sz="7000" dirty="0"/>
          </a:p>
        </p:txBody>
      </p:sp>
      <p:sp>
        <p:nvSpPr>
          <p:cNvPr id="5" name="Text 3"/>
          <p:cNvSpPr/>
          <p:nvPr/>
        </p:nvSpPr>
        <p:spPr>
          <a:xfrm>
            <a:off x="640080" y="1188720"/>
            <a:ext cx="7772400" cy="1737360"/>
          </a:xfrm>
          <a:prstGeom prst="rect">
            <a:avLst/>
          </a:prstGeom>
          <a:noFill/>
          <a:ln/>
        </p:spPr>
        <p:txBody>
          <a:bodyPr wrap="square" rtlCol="0" anchor="ctr"/>
          <a:lstStyle/>
          <a:p>
            <a:pPr indent="0" marL="0">
              <a:buNone/>
            </a:pPr>
            <a:r>
              <a:rPr lang="en-US" sz="3800" b="1" dirty="0">
                <a:solidFill>
                  <a:srgbClr val="FFFFFF"/>
                </a:solidFill>
              </a:rPr>
              <a:t>Fiches d'activités</a:t>
            </a:r>
            <a:endParaRPr lang="en-US" sz="3800" dirty="0"/>
          </a:p>
          <a:p>
            <a:pPr indent="0" marL="0">
              <a:buNone/>
            </a:pPr>
            <a:r>
              <a:rPr lang="en-US" sz="3800" b="1" dirty="0">
                <a:solidFill>
                  <a:srgbClr val="FFFFFF"/>
                </a:solidFill>
              </a:rPr>
              <a:t>supplémentaires</a:t>
            </a:r>
            <a:endParaRPr lang="en-US" sz="3800" dirty="0"/>
          </a:p>
        </p:txBody>
      </p:sp>
      <p:sp>
        <p:nvSpPr>
          <p:cNvPr id="6" name="Text 4"/>
          <p:cNvSpPr/>
          <p:nvPr/>
        </p:nvSpPr>
        <p:spPr>
          <a:xfrm>
            <a:off x="640080" y="3017520"/>
            <a:ext cx="6400800" cy="365760"/>
          </a:xfrm>
          <a:prstGeom prst="rect">
            <a:avLst/>
          </a:prstGeom>
          <a:noFill/>
          <a:ln/>
        </p:spPr>
        <p:txBody>
          <a:bodyPr wrap="square" rtlCol="0" anchor="ctr"/>
          <a:lstStyle/>
          <a:p>
            <a:pPr indent="0" marL="0">
              <a:buNone/>
            </a:pPr>
            <a:r>
              <a:rPr lang="en-US" sz="1300" dirty="0">
                <a:solidFill>
                  <a:srgbClr val="E8A020"/>
                </a:solidFill>
              </a:rPr>
              <a:t>Ateliers A11–A15  |  Slides 46 — 50</a:t>
            </a:r>
            <a:endParaRPr lang="en-US" sz="1300" dirty="0"/>
          </a:p>
        </p:txBody>
      </p:sp>
      <p:sp>
        <p:nvSpPr>
          <p:cNvPr id="7" name="Shape 5"/>
          <p:cNvSpPr/>
          <p:nvPr/>
        </p:nvSpPr>
        <p:spPr>
          <a:xfrm>
            <a:off x="640080" y="3520440"/>
            <a:ext cx="7315200" cy="36576"/>
          </a:xfrm>
          <a:prstGeom prst="rect">
            <a:avLst/>
          </a:prstGeom>
          <a:solidFill>
            <a:srgbClr val="0D7C8C"/>
          </a:solidFill>
          <a:ln w="12700">
            <a:solidFill>
              <a:srgbClr val="0D7C8C"/>
            </a:solidFill>
            <a:prstDash val="solid"/>
          </a:ln>
        </p:spPr>
      </p:sp>
      <p:sp>
        <p:nvSpPr>
          <p:cNvPr id="8" name="Text 6"/>
          <p:cNvSpPr/>
          <p:nvPr/>
        </p:nvSpPr>
        <p:spPr>
          <a:xfrm>
            <a:off x="640080" y="3703320"/>
            <a:ext cx="7772400" cy="411480"/>
          </a:xfrm>
          <a:prstGeom prst="rect">
            <a:avLst/>
          </a:prstGeom>
          <a:noFill/>
          <a:ln/>
        </p:spPr>
        <p:txBody>
          <a:bodyPr wrap="square" rtlCol="0" anchor="ctr"/>
          <a:lstStyle/>
          <a:p>
            <a:pPr indent="0" marL="0">
              <a:buNone/>
            </a:pPr>
            <a:r>
              <a:rPr lang="en-US" sz="1300" dirty="0">
                <a:solidFill>
                  <a:srgbClr val="AAC6D8"/>
                </a:solidFill>
              </a:rPr>
              <a:t>Cinq nouvelles activités clés en main, immédiatement utilisables en classe.</a:t>
            </a:r>
            <a:endParaRPr lang="en-US" sz="1300" dirty="0"/>
          </a:p>
        </p:txBody>
      </p:sp>
      <p:pic>
        <p:nvPicPr>
          <p:cNvPr id="9" name="Image 0" descr="preencoded.png">    </p:cNvPr>
          <p:cNvPicPr>
            <a:picLocks noChangeAspect="1"/>
          </p:cNvPicPr>
          <p:nvPr/>
        </p:nvPicPr>
        <p:blipFill>
          <a:blip r:embed="rId1"/>
          <a:stretch>
            <a:fillRect/>
          </a:stretch>
        </p:blipFill>
        <p:spPr>
          <a:xfrm>
            <a:off x="7132320" y="2103120"/>
            <a:ext cx="1371600" cy="1371600"/>
          </a:xfrm>
          <a:prstGeom prst="rect">
            <a:avLst/>
          </a:prstGeom>
        </p:spPr>
      </p:pic>
      <p:sp>
        <p:nvSpPr>
          <p:cNvPr id="10" name="Text 7"/>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46 / 60</a:t>
            </a:r>
            <a:endParaRPr lang="en-US" sz="900" dirty="0"/>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Fiches d'activités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Atelier A11 : Lecture enregistrée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Écouter sa propre voix pour progresser</a:t>
            </a:r>
            <a:endParaRPr lang="en-US" sz="1400" dirty="0"/>
          </a:p>
        </p:txBody>
      </p:sp>
      <p:sp>
        <p:nvSpPr>
          <p:cNvPr id="6" name="Shape 4"/>
          <p:cNvSpPr/>
          <p:nvPr/>
        </p:nvSpPr>
        <p:spPr>
          <a:xfrm>
            <a:off x="365760" y="1828800"/>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828800"/>
            <a:ext cx="64008" cy="420624"/>
          </a:xfrm>
          <a:prstGeom prst="rect">
            <a:avLst/>
          </a:prstGeom>
          <a:solidFill>
            <a:srgbClr val="0D7C8C"/>
          </a:solidFill>
          <a:ln w="12700">
            <a:solidFill>
              <a:srgbClr val="0D7C8C"/>
            </a:solidFill>
            <a:prstDash val="solid"/>
          </a:ln>
        </p:spPr>
      </p:sp>
      <p:sp>
        <p:nvSpPr>
          <p:cNvPr id="8" name="Text 6"/>
          <p:cNvSpPr/>
          <p:nvPr/>
        </p:nvSpPr>
        <p:spPr>
          <a:xfrm>
            <a:off x="594360" y="1828800"/>
            <a:ext cx="1463040" cy="420624"/>
          </a:xfrm>
          <a:prstGeom prst="rect">
            <a:avLst/>
          </a:prstGeom>
          <a:noFill/>
          <a:ln/>
        </p:spPr>
        <p:txBody>
          <a:bodyPr wrap="square" lIns="0" tIns="0" rIns="0" bIns="0" rtlCol="0" anchor="ctr"/>
          <a:lstStyle/>
          <a:p>
            <a:pPr indent="0" marL="0">
              <a:buNone/>
            </a:pPr>
            <a:r>
              <a:rPr lang="en-US" sz="1200" b="1" dirty="0">
                <a:solidFill>
                  <a:srgbClr val="0D7C8C"/>
                </a:solidFill>
              </a:rPr>
              <a:t>Objectif :</a:t>
            </a:r>
            <a:endParaRPr lang="en-US" sz="1200" dirty="0"/>
          </a:p>
        </p:txBody>
      </p:sp>
      <p:sp>
        <p:nvSpPr>
          <p:cNvPr id="9" name="Text 7"/>
          <p:cNvSpPr/>
          <p:nvPr/>
        </p:nvSpPr>
        <p:spPr>
          <a:xfrm>
            <a:off x="2103120" y="1828800"/>
            <a:ext cx="6492240" cy="420624"/>
          </a:xfrm>
          <a:prstGeom prst="rect">
            <a:avLst/>
          </a:prstGeom>
          <a:noFill/>
          <a:ln/>
        </p:spPr>
        <p:txBody>
          <a:bodyPr wrap="square" lIns="0" tIns="0" rIns="0" bIns="0" rtlCol="0" anchor="ctr"/>
          <a:lstStyle/>
          <a:p>
            <a:pPr indent="0" marL="0">
              <a:buNone/>
            </a:pPr>
            <a:r>
              <a:rPr lang="en-US" sz="1200" dirty="0">
                <a:solidFill>
                  <a:srgbClr val="1B2A4A"/>
                </a:solidFill>
              </a:rPr>
              <a:t>Développer la conscience de l'expression et de la vitesse par rétroaction audio</a:t>
            </a:r>
            <a:endParaRPr lang="en-US" sz="1200" dirty="0"/>
          </a:p>
        </p:txBody>
      </p:sp>
      <p:sp>
        <p:nvSpPr>
          <p:cNvPr id="10" name="Shape 8"/>
          <p:cNvSpPr/>
          <p:nvPr/>
        </p:nvSpPr>
        <p:spPr>
          <a:xfrm>
            <a:off x="365760" y="2304288"/>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1" name="Shape 9"/>
          <p:cNvSpPr/>
          <p:nvPr/>
        </p:nvSpPr>
        <p:spPr>
          <a:xfrm>
            <a:off x="365760" y="2304288"/>
            <a:ext cx="64008" cy="420624"/>
          </a:xfrm>
          <a:prstGeom prst="rect">
            <a:avLst/>
          </a:prstGeom>
          <a:solidFill>
            <a:srgbClr val="0D7C8C"/>
          </a:solidFill>
          <a:ln w="12700">
            <a:solidFill>
              <a:srgbClr val="0D7C8C"/>
            </a:solidFill>
            <a:prstDash val="solid"/>
          </a:ln>
        </p:spPr>
      </p:sp>
      <p:sp>
        <p:nvSpPr>
          <p:cNvPr id="12" name="Text 10"/>
          <p:cNvSpPr/>
          <p:nvPr/>
        </p:nvSpPr>
        <p:spPr>
          <a:xfrm>
            <a:off x="594360" y="2304288"/>
            <a:ext cx="1463040" cy="420624"/>
          </a:xfrm>
          <a:prstGeom prst="rect">
            <a:avLst/>
          </a:prstGeom>
          <a:noFill/>
          <a:ln/>
        </p:spPr>
        <p:txBody>
          <a:bodyPr wrap="square" lIns="0" tIns="0" rIns="0" bIns="0" rtlCol="0" anchor="ctr"/>
          <a:lstStyle/>
          <a:p>
            <a:pPr indent="0" marL="0">
              <a:buNone/>
            </a:pPr>
            <a:r>
              <a:rPr lang="en-US" sz="1200" b="1" dirty="0">
                <a:solidFill>
                  <a:srgbClr val="0D7C8C"/>
                </a:solidFill>
              </a:rPr>
              <a:t>Durée :</a:t>
            </a:r>
            <a:endParaRPr lang="en-US" sz="1200" dirty="0"/>
          </a:p>
        </p:txBody>
      </p:sp>
      <p:sp>
        <p:nvSpPr>
          <p:cNvPr id="13" name="Text 11"/>
          <p:cNvSpPr/>
          <p:nvPr/>
        </p:nvSpPr>
        <p:spPr>
          <a:xfrm>
            <a:off x="2103120" y="2304288"/>
            <a:ext cx="6492240" cy="420624"/>
          </a:xfrm>
          <a:prstGeom prst="rect">
            <a:avLst/>
          </a:prstGeom>
          <a:noFill/>
          <a:ln/>
        </p:spPr>
        <p:txBody>
          <a:bodyPr wrap="square" lIns="0" tIns="0" rIns="0" bIns="0" rtlCol="0" anchor="ctr"/>
          <a:lstStyle/>
          <a:p>
            <a:pPr indent="0" marL="0">
              <a:buNone/>
            </a:pPr>
            <a:r>
              <a:rPr lang="en-US" sz="1200" dirty="0">
                <a:solidFill>
                  <a:srgbClr val="1B2A4A"/>
                </a:solidFill>
              </a:rPr>
              <a:t>20 minutes — en autonomie ou avec l'enseignant</a:t>
            </a:r>
            <a:endParaRPr lang="en-US" sz="1200" dirty="0"/>
          </a:p>
        </p:txBody>
      </p:sp>
      <p:sp>
        <p:nvSpPr>
          <p:cNvPr id="14" name="Shape 12"/>
          <p:cNvSpPr/>
          <p:nvPr/>
        </p:nvSpPr>
        <p:spPr>
          <a:xfrm>
            <a:off x="365760" y="2779776"/>
            <a:ext cx="8412480" cy="420624"/>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5" name="Shape 13"/>
          <p:cNvSpPr/>
          <p:nvPr/>
        </p:nvSpPr>
        <p:spPr>
          <a:xfrm>
            <a:off x="365760" y="2779776"/>
            <a:ext cx="64008" cy="420624"/>
          </a:xfrm>
          <a:prstGeom prst="rect">
            <a:avLst/>
          </a:prstGeom>
          <a:solidFill>
            <a:srgbClr val="0D7C8C"/>
          </a:solidFill>
          <a:ln w="12700">
            <a:solidFill>
              <a:srgbClr val="0D7C8C"/>
            </a:solidFill>
            <a:prstDash val="solid"/>
          </a:ln>
        </p:spPr>
      </p:sp>
      <p:sp>
        <p:nvSpPr>
          <p:cNvPr id="16" name="Text 14"/>
          <p:cNvSpPr/>
          <p:nvPr/>
        </p:nvSpPr>
        <p:spPr>
          <a:xfrm>
            <a:off x="594360" y="2779776"/>
            <a:ext cx="1463040" cy="420624"/>
          </a:xfrm>
          <a:prstGeom prst="rect">
            <a:avLst/>
          </a:prstGeom>
          <a:noFill/>
          <a:ln/>
        </p:spPr>
        <p:txBody>
          <a:bodyPr wrap="square" lIns="0" tIns="0" rIns="0" bIns="0" rtlCol="0" anchor="ctr"/>
          <a:lstStyle/>
          <a:p>
            <a:pPr indent="0" marL="0">
              <a:buNone/>
            </a:pPr>
            <a:r>
              <a:rPr lang="en-US" sz="1200" b="1" dirty="0">
                <a:solidFill>
                  <a:srgbClr val="0D7C8C"/>
                </a:solidFill>
              </a:rPr>
              <a:t>Matériel :</a:t>
            </a:r>
            <a:endParaRPr lang="en-US" sz="1200" dirty="0"/>
          </a:p>
        </p:txBody>
      </p:sp>
      <p:sp>
        <p:nvSpPr>
          <p:cNvPr id="17" name="Text 15"/>
          <p:cNvSpPr/>
          <p:nvPr/>
        </p:nvSpPr>
        <p:spPr>
          <a:xfrm>
            <a:off x="2103120" y="2779776"/>
            <a:ext cx="6492240" cy="420624"/>
          </a:xfrm>
          <a:prstGeom prst="rect">
            <a:avLst/>
          </a:prstGeom>
          <a:noFill/>
          <a:ln/>
        </p:spPr>
        <p:txBody>
          <a:bodyPr wrap="square" lIns="0" tIns="0" rIns="0" bIns="0" rtlCol="0" anchor="ctr"/>
          <a:lstStyle/>
          <a:p>
            <a:pPr indent="0" marL="0">
              <a:buNone/>
            </a:pPr>
            <a:r>
              <a:rPr lang="en-US" sz="1200" dirty="0">
                <a:solidFill>
                  <a:srgbClr val="1B2A4A"/>
                </a:solidFill>
              </a:rPr>
              <a:t>Tablette / smartphone avec enregistreur, texte calibré, grille d'auto-évaluation</a:t>
            </a:r>
            <a:endParaRPr lang="en-US" sz="1200" dirty="0"/>
          </a:p>
        </p:txBody>
      </p:sp>
      <p:sp>
        <p:nvSpPr>
          <p:cNvPr id="18" name="Shape 16"/>
          <p:cNvSpPr/>
          <p:nvPr/>
        </p:nvSpPr>
        <p:spPr>
          <a:xfrm>
            <a:off x="365760" y="3429000"/>
            <a:ext cx="2011680" cy="15087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19" name="Image 0" descr="preencoded.png">    </p:cNvPr>
          <p:cNvPicPr>
            <a:picLocks noChangeAspect="1"/>
          </p:cNvPicPr>
          <p:nvPr/>
        </p:nvPicPr>
        <p:blipFill>
          <a:blip r:embed="rId1"/>
          <a:stretch>
            <a:fillRect/>
          </a:stretch>
        </p:blipFill>
        <p:spPr>
          <a:xfrm>
            <a:off x="1051560" y="3520440"/>
            <a:ext cx="594360" cy="594360"/>
          </a:xfrm>
          <a:prstGeom prst="rect">
            <a:avLst/>
          </a:prstGeom>
        </p:spPr>
      </p:pic>
      <p:sp>
        <p:nvSpPr>
          <p:cNvPr id="20" name="Text 17"/>
          <p:cNvSpPr/>
          <p:nvPr/>
        </p:nvSpPr>
        <p:spPr>
          <a:xfrm>
            <a:off x="457200" y="4160520"/>
            <a:ext cx="1828800" cy="347472"/>
          </a:xfrm>
          <a:prstGeom prst="rect">
            <a:avLst/>
          </a:prstGeom>
          <a:noFill/>
          <a:ln/>
        </p:spPr>
        <p:txBody>
          <a:bodyPr wrap="square" lIns="0" tIns="0" rIns="0" bIns="0" rtlCol="0" anchor="ctr"/>
          <a:lstStyle/>
          <a:p>
            <a:pPr algn="ctr" indent="0" marL="0">
              <a:buNone/>
            </a:pPr>
            <a:r>
              <a:rPr lang="en-US" sz="1200" b="1" dirty="0">
                <a:solidFill>
                  <a:srgbClr val="FFFFFF"/>
                </a:solidFill>
              </a:rPr>
              <a:t>1. Préparer</a:t>
            </a:r>
            <a:endParaRPr lang="en-US" sz="1200" dirty="0"/>
          </a:p>
        </p:txBody>
      </p:sp>
      <p:sp>
        <p:nvSpPr>
          <p:cNvPr id="21" name="Text 18"/>
          <p:cNvSpPr/>
          <p:nvPr/>
        </p:nvSpPr>
        <p:spPr>
          <a:xfrm>
            <a:off x="475488" y="4507992"/>
            <a:ext cx="1792224" cy="365760"/>
          </a:xfrm>
          <a:prstGeom prst="rect">
            <a:avLst/>
          </a:prstGeom>
          <a:noFill/>
          <a:ln/>
        </p:spPr>
        <p:txBody>
          <a:bodyPr wrap="square" lIns="0" tIns="0" rIns="0" bIns="0" rtlCol="0" anchor="ctr"/>
          <a:lstStyle/>
          <a:p>
            <a:pPr algn="ctr" indent="0" marL="0">
              <a:buNone/>
            </a:pPr>
            <a:r>
              <a:rPr lang="en-US" sz="900" dirty="0">
                <a:solidFill>
                  <a:srgbClr val="AAC6D8"/>
                </a:solidFill>
              </a:rPr>
              <a:t>Choisir un texte de 80–100 mots. Le lire silencieusement une fois.</a:t>
            </a:r>
            <a:endParaRPr lang="en-US" sz="900" dirty="0"/>
          </a:p>
        </p:txBody>
      </p:sp>
      <p:sp>
        <p:nvSpPr>
          <p:cNvPr id="22" name="Shape 19"/>
          <p:cNvSpPr/>
          <p:nvPr/>
        </p:nvSpPr>
        <p:spPr>
          <a:xfrm>
            <a:off x="2514600" y="3429000"/>
            <a:ext cx="2011680" cy="15087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23" name="Image 1" descr="preencoded.png">    </p:cNvPr>
          <p:cNvPicPr>
            <a:picLocks noChangeAspect="1"/>
          </p:cNvPicPr>
          <p:nvPr/>
        </p:nvPicPr>
        <p:blipFill>
          <a:blip r:embed="rId2"/>
          <a:stretch>
            <a:fillRect/>
          </a:stretch>
        </p:blipFill>
        <p:spPr>
          <a:xfrm>
            <a:off x="3200400" y="3520440"/>
            <a:ext cx="594360" cy="594360"/>
          </a:xfrm>
          <a:prstGeom prst="rect">
            <a:avLst/>
          </a:prstGeom>
        </p:spPr>
      </p:pic>
      <p:sp>
        <p:nvSpPr>
          <p:cNvPr id="24" name="Text 20"/>
          <p:cNvSpPr/>
          <p:nvPr/>
        </p:nvSpPr>
        <p:spPr>
          <a:xfrm>
            <a:off x="2606040" y="4160520"/>
            <a:ext cx="1828800" cy="347472"/>
          </a:xfrm>
          <a:prstGeom prst="rect">
            <a:avLst/>
          </a:prstGeom>
          <a:noFill/>
          <a:ln/>
        </p:spPr>
        <p:txBody>
          <a:bodyPr wrap="square" lIns="0" tIns="0" rIns="0" bIns="0" rtlCol="0" anchor="ctr"/>
          <a:lstStyle/>
          <a:p>
            <a:pPr algn="ctr" indent="0" marL="0">
              <a:buNone/>
            </a:pPr>
            <a:r>
              <a:rPr lang="en-US" sz="1200" b="1" dirty="0">
                <a:solidFill>
                  <a:srgbClr val="FFFFFF"/>
                </a:solidFill>
              </a:rPr>
              <a:t>2. Enregistrer</a:t>
            </a:r>
            <a:endParaRPr lang="en-US" sz="1200" dirty="0"/>
          </a:p>
        </p:txBody>
      </p:sp>
      <p:sp>
        <p:nvSpPr>
          <p:cNvPr id="25" name="Text 21"/>
          <p:cNvSpPr/>
          <p:nvPr/>
        </p:nvSpPr>
        <p:spPr>
          <a:xfrm>
            <a:off x="2624328" y="4507992"/>
            <a:ext cx="1792224" cy="365760"/>
          </a:xfrm>
          <a:prstGeom prst="rect">
            <a:avLst/>
          </a:prstGeom>
          <a:noFill/>
          <a:ln/>
        </p:spPr>
        <p:txBody>
          <a:bodyPr wrap="square" lIns="0" tIns="0" rIns="0" bIns="0" rtlCol="0" anchor="ctr"/>
          <a:lstStyle/>
          <a:p>
            <a:pPr algn="ctr" indent="0" marL="0">
              <a:buNone/>
            </a:pPr>
            <a:r>
              <a:rPr lang="en-US" sz="900" dirty="0">
                <a:solidFill>
                  <a:srgbClr val="AAC6D8"/>
                </a:solidFill>
              </a:rPr>
              <a:t>Lire à voix haute en se chronométrant. Enregistrer sur la tablette.</a:t>
            </a:r>
            <a:endParaRPr lang="en-US" sz="900" dirty="0"/>
          </a:p>
        </p:txBody>
      </p:sp>
      <p:sp>
        <p:nvSpPr>
          <p:cNvPr id="26" name="Shape 22"/>
          <p:cNvSpPr/>
          <p:nvPr/>
        </p:nvSpPr>
        <p:spPr>
          <a:xfrm>
            <a:off x="4663440" y="3429000"/>
            <a:ext cx="2011680" cy="15087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27" name="Image 2" descr="preencoded.png">    </p:cNvPr>
          <p:cNvPicPr>
            <a:picLocks noChangeAspect="1"/>
          </p:cNvPicPr>
          <p:nvPr/>
        </p:nvPicPr>
        <p:blipFill>
          <a:blip r:embed="rId3"/>
          <a:stretch>
            <a:fillRect/>
          </a:stretch>
        </p:blipFill>
        <p:spPr>
          <a:xfrm>
            <a:off x="5349240" y="3520440"/>
            <a:ext cx="594360" cy="594360"/>
          </a:xfrm>
          <a:prstGeom prst="rect">
            <a:avLst/>
          </a:prstGeom>
        </p:spPr>
      </p:pic>
      <p:sp>
        <p:nvSpPr>
          <p:cNvPr id="28" name="Text 23"/>
          <p:cNvSpPr/>
          <p:nvPr/>
        </p:nvSpPr>
        <p:spPr>
          <a:xfrm>
            <a:off x="4754880" y="4160520"/>
            <a:ext cx="1828800" cy="347472"/>
          </a:xfrm>
          <a:prstGeom prst="rect">
            <a:avLst/>
          </a:prstGeom>
          <a:noFill/>
          <a:ln/>
        </p:spPr>
        <p:txBody>
          <a:bodyPr wrap="square" lIns="0" tIns="0" rIns="0" bIns="0" rtlCol="0" anchor="ctr"/>
          <a:lstStyle/>
          <a:p>
            <a:pPr algn="ctr" indent="0" marL="0">
              <a:buNone/>
            </a:pPr>
            <a:r>
              <a:rPr lang="en-US" sz="1200" b="1" dirty="0">
                <a:solidFill>
                  <a:srgbClr val="FFFFFF"/>
                </a:solidFill>
              </a:rPr>
              <a:t>3. Écouter</a:t>
            </a:r>
            <a:endParaRPr lang="en-US" sz="1200" dirty="0"/>
          </a:p>
        </p:txBody>
      </p:sp>
      <p:sp>
        <p:nvSpPr>
          <p:cNvPr id="29" name="Text 24"/>
          <p:cNvSpPr/>
          <p:nvPr/>
        </p:nvSpPr>
        <p:spPr>
          <a:xfrm>
            <a:off x="4773168" y="4507992"/>
            <a:ext cx="1792224" cy="365760"/>
          </a:xfrm>
          <a:prstGeom prst="rect">
            <a:avLst/>
          </a:prstGeom>
          <a:noFill/>
          <a:ln/>
        </p:spPr>
        <p:txBody>
          <a:bodyPr wrap="square" lIns="0" tIns="0" rIns="0" bIns="0" rtlCol="0" anchor="ctr"/>
          <a:lstStyle/>
          <a:p>
            <a:pPr algn="ctr" indent="0" marL="0">
              <a:buNone/>
            </a:pPr>
            <a:r>
              <a:rPr lang="en-US" sz="900" dirty="0">
                <a:solidFill>
                  <a:srgbClr val="AAC6D8"/>
                </a:solidFill>
              </a:rPr>
              <a:t>Réécouter l'enregistrement. Remplir la grille d'auto-évaluation.</a:t>
            </a:r>
            <a:endParaRPr lang="en-US" sz="900" dirty="0"/>
          </a:p>
        </p:txBody>
      </p:sp>
      <p:sp>
        <p:nvSpPr>
          <p:cNvPr id="30" name="Shape 25"/>
          <p:cNvSpPr/>
          <p:nvPr/>
        </p:nvSpPr>
        <p:spPr>
          <a:xfrm>
            <a:off x="6812280" y="3429000"/>
            <a:ext cx="2011680" cy="15087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pic>
        <p:nvPicPr>
          <p:cNvPr id="31" name="Image 3" descr="preencoded.png">    </p:cNvPr>
          <p:cNvPicPr>
            <a:picLocks noChangeAspect="1"/>
          </p:cNvPicPr>
          <p:nvPr/>
        </p:nvPicPr>
        <p:blipFill>
          <a:blip r:embed="rId4"/>
          <a:stretch>
            <a:fillRect/>
          </a:stretch>
        </p:blipFill>
        <p:spPr>
          <a:xfrm>
            <a:off x="7498080" y="3520440"/>
            <a:ext cx="594360" cy="594360"/>
          </a:xfrm>
          <a:prstGeom prst="rect">
            <a:avLst/>
          </a:prstGeom>
        </p:spPr>
      </p:pic>
      <p:sp>
        <p:nvSpPr>
          <p:cNvPr id="32" name="Text 26"/>
          <p:cNvSpPr/>
          <p:nvPr/>
        </p:nvSpPr>
        <p:spPr>
          <a:xfrm>
            <a:off x="6903720" y="4160520"/>
            <a:ext cx="1828800" cy="347472"/>
          </a:xfrm>
          <a:prstGeom prst="rect">
            <a:avLst/>
          </a:prstGeom>
          <a:noFill/>
          <a:ln/>
        </p:spPr>
        <p:txBody>
          <a:bodyPr wrap="square" lIns="0" tIns="0" rIns="0" bIns="0" rtlCol="0" anchor="ctr"/>
          <a:lstStyle/>
          <a:p>
            <a:pPr algn="ctr" indent="0" marL="0">
              <a:buNone/>
            </a:pPr>
            <a:r>
              <a:rPr lang="en-US" sz="1200" b="1" dirty="0">
                <a:solidFill>
                  <a:srgbClr val="FFFFFF"/>
                </a:solidFill>
              </a:rPr>
              <a:t>4. Rejouer</a:t>
            </a:r>
            <a:endParaRPr lang="en-US" sz="1200" dirty="0"/>
          </a:p>
        </p:txBody>
      </p:sp>
      <p:sp>
        <p:nvSpPr>
          <p:cNvPr id="33" name="Text 27"/>
          <p:cNvSpPr/>
          <p:nvPr/>
        </p:nvSpPr>
        <p:spPr>
          <a:xfrm>
            <a:off x="6922008" y="4507992"/>
            <a:ext cx="1792224" cy="365760"/>
          </a:xfrm>
          <a:prstGeom prst="rect">
            <a:avLst/>
          </a:prstGeom>
          <a:noFill/>
          <a:ln/>
        </p:spPr>
        <p:txBody>
          <a:bodyPr wrap="square" lIns="0" tIns="0" rIns="0" bIns="0" rtlCol="0" anchor="ctr"/>
          <a:lstStyle/>
          <a:p>
            <a:pPr algn="ctr" indent="0" marL="0">
              <a:buNone/>
            </a:pPr>
            <a:r>
              <a:rPr lang="en-US" sz="900" dirty="0">
                <a:solidFill>
                  <a:srgbClr val="AAC6D8"/>
                </a:solidFill>
              </a:rPr>
              <a:t>Relire une 2e fois en cherchant à améliorer un point identifié. Comparer.</a:t>
            </a:r>
            <a:endParaRPr lang="en-US" sz="900" dirty="0"/>
          </a:p>
        </p:txBody>
      </p:sp>
      <p:sp>
        <p:nvSpPr>
          <p:cNvPr id="34" name="Text 28"/>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47 / 60</a:t>
            </a:r>
            <a:endParaRPr lang="en-US" sz="900" dirty="0"/>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Fiches d'activités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Atelier A12 : Lecture en tandem</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Deux élèves, un texte, une progression mutuelle</a:t>
            </a:r>
            <a:endParaRPr lang="en-US" sz="1400" dirty="0"/>
          </a:p>
        </p:txBody>
      </p:sp>
      <p:sp>
        <p:nvSpPr>
          <p:cNvPr id="6" name="Shape 4"/>
          <p:cNvSpPr/>
          <p:nvPr/>
        </p:nvSpPr>
        <p:spPr>
          <a:xfrm>
            <a:off x="365760" y="1737360"/>
            <a:ext cx="4937760" cy="3154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502920" y="1801368"/>
            <a:ext cx="4663440" cy="347472"/>
          </a:xfrm>
          <a:prstGeom prst="rect">
            <a:avLst/>
          </a:prstGeom>
          <a:noFill/>
          <a:ln/>
        </p:spPr>
        <p:txBody>
          <a:bodyPr wrap="square" rtlCol="0" anchor="ctr"/>
          <a:lstStyle/>
          <a:p>
            <a:pPr indent="0" marL="0">
              <a:buNone/>
            </a:pPr>
            <a:r>
              <a:rPr lang="en-US" sz="1300" b="1" dirty="0">
                <a:solidFill>
                  <a:srgbClr val="1B2A4A"/>
                </a:solidFill>
              </a:rPr>
              <a:t>Déroulement</a:t>
            </a:r>
            <a:endParaRPr lang="en-US" sz="1300" dirty="0"/>
          </a:p>
        </p:txBody>
      </p:sp>
      <p:sp>
        <p:nvSpPr>
          <p:cNvPr id="8" name="Text 6"/>
          <p:cNvSpPr/>
          <p:nvPr/>
        </p:nvSpPr>
        <p:spPr>
          <a:xfrm>
            <a:off x="502920" y="2240280"/>
            <a:ext cx="4663440" cy="420624"/>
          </a:xfrm>
          <a:prstGeom prst="rect">
            <a:avLst/>
          </a:prstGeom>
          <a:noFill/>
          <a:ln/>
        </p:spPr>
        <p:txBody>
          <a:bodyPr wrap="square" rtlCol="0" anchor="ctr"/>
          <a:lstStyle/>
          <a:p>
            <a:pPr marL="342900" indent="-342900">
              <a:buSzPct val="100000"/>
              <a:buChar char="•"/>
            </a:pPr>
            <a:r>
              <a:rPr lang="en-US" sz="1100" dirty="0">
                <a:solidFill>
                  <a:srgbClr val="6B7280"/>
                </a:solidFill>
              </a:rPr>
              <a:t>Jumeler un lecteur fort (Tuteur) avec un lecteur plus faible (Tutoré).</a:t>
            </a:r>
            <a:endParaRPr lang="en-US" sz="1100" dirty="0"/>
          </a:p>
        </p:txBody>
      </p:sp>
      <p:sp>
        <p:nvSpPr>
          <p:cNvPr id="9" name="Text 7"/>
          <p:cNvSpPr/>
          <p:nvPr/>
        </p:nvSpPr>
        <p:spPr>
          <a:xfrm>
            <a:off x="502920" y="2734056"/>
            <a:ext cx="4663440" cy="420624"/>
          </a:xfrm>
          <a:prstGeom prst="rect">
            <a:avLst/>
          </a:prstGeom>
          <a:noFill/>
          <a:ln/>
        </p:spPr>
        <p:txBody>
          <a:bodyPr wrap="square" rtlCol="0" anchor="ctr"/>
          <a:lstStyle/>
          <a:p>
            <a:pPr marL="342900" indent="-342900">
              <a:buSzPct val="100000"/>
              <a:buChar char="•"/>
            </a:pPr>
            <a:r>
              <a:rPr lang="en-US" sz="1100" dirty="0">
                <a:solidFill>
                  <a:srgbClr val="6B7280"/>
                </a:solidFill>
              </a:rPr>
              <a:t>Le Tuteur lit d'abord une phrase / un paragraphe à voix haute.</a:t>
            </a:r>
            <a:endParaRPr lang="en-US" sz="1100" dirty="0"/>
          </a:p>
        </p:txBody>
      </p:sp>
      <p:sp>
        <p:nvSpPr>
          <p:cNvPr id="10" name="Text 8"/>
          <p:cNvSpPr/>
          <p:nvPr/>
        </p:nvSpPr>
        <p:spPr>
          <a:xfrm>
            <a:off x="502920" y="3227832"/>
            <a:ext cx="4663440" cy="420624"/>
          </a:xfrm>
          <a:prstGeom prst="rect">
            <a:avLst/>
          </a:prstGeom>
          <a:noFill/>
          <a:ln/>
        </p:spPr>
        <p:txBody>
          <a:bodyPr wrap="square" rtlCol="0" anchor="ctr"/>
          <a:lstStyle/>
          <a:p>
            <a:pPr marL="342900" indent="-342900">
              <a:buSzPct val="100000"/>
              <a:buChar char="•"/>
            </a:pPr>
            <a:r>
              <a:rPr lang="en-US" sz="1100" dirty="0">
                <a:solidFill>
                  <a:srgbClr val="6B7280"/>
                </a:solidFill>
              </a:rPr>
              <a:t>Le Tutoré relit le même passage immédiatement (effet écho).</a:t>
            </a:r>
            <a:endParaRPr lang="en-US" sz="1100" dirty="0"/>
          </a:p>
        </p:txBody>
      </p:sp>
      <p:sp>
        <p:nvSpPr>
          <p:cNvPr id="11" name="Text 9"/>
          <p:cNvSpPr/>
          <p:nvPr/>
        </p:nvSpPr>
        <p:spPr>
          <a:xfrm>
            <a:off x="502920" y="3721608"/>
            <a:ext cx="4663440" cy="420624"/>
          </a:xfrm>
          <a:prstGeom prst="rect">
            <a:avLst/>
          </a:prstGeom>
          <a:noFill/>
          <a:ln/>
        </p:spPr>
        <p:txBody>
          <a:bodyPr wrap="square" rtlCol="0" anchor="ctr"/>
          <a:lstStyle/>
          <a:p>
            <a:pPr marL="342900" indent="-342900">
              <a:buSzPct val="100000"/>
              <a:buChar char="•"/>
            </a:pPr>
            <a:r>
              <a:rPr lang="en-US" sz="1100" dirty="0">
                <a:solidFill>
                  <a:srgbClr val="6B7280"/>
                </a:solidFill>
              </a:rPr>
              <a:t>Alterner les rôles après 5 minutes.</a:t>
            </a:r>
            <a:endParaRPr lang="en-US" sz="1100" dirty="0"/>
          </a:p>
        </p:txBody>
      </p:sp>
      <p:sp>
        <p:nvSpPr>
          <p:cNvPr id="12" name="Text 10"/>
          <p:cNvSpPr/>
          <p:nvPr/>
        </p:nvSpPr>
        <p:spPr>
          <a:xfrm>
            <a:off x="502920" y="4215384"/>
            <a:ext cx="4663440" cy="420624"/>
          </a:xfrm>
          <a:prstGeom prst="rect">
            <a:avLst/>
          </a:prstGeom>
          <a:noFill/>
          <a:ln/>
        </p:spPr>
        <p:txBody>
          <a:bodyPr wrap="square" rtlCol="0" anchor="ctr"/>
          <a:lstStyle/>
          <a:p>
            <a:pPr marL="342900" indent="-342900">
              <a:buSzPct val="100000"/>
              <a:buChar char="•"/>
            </a:pPr>
            <a:r>
              <a:rPr lang="en-US" sz="1100" dirty="0">
                <a:solidFill>
                  <a:srgbClr val="6B7280"/>
                </a:solidFill>
              </a:rPr>
              <a:t>Le Tuteur donne un retour positif et une piste d'amélioration.</a:t>
            </a:r>
            <a:endParaRPr lang="en-US" sz="1100" dirty="0"/>
          </a:p>
        </p:txBody>
      </p:sp>
      <p:sp>
        <p:nvSpPr>
          <p:cNvPr id="13" name="Shape 11"/>
          <p:cNvSpPr/>
          <p:nvPr/>
        </p:nvSpPr>
        <p:spPr>
          <a:xfrm>
            <a:off x="5486400" y="1737360"/>
            <a:ext cx="3291840" cy="141732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14" name="Text 12"/>
          <p:cNvSpPr/>
          <p:nvPr/>
        </p:nvSpPr>
        <p:spPr>
          <a:xfrm>
            <a:off x="5577840" y="1801368"/>
            <a:ext cx="3108960" cy="347472"/>
          </a:xfrm>
          <a:prstGeom prst="rect">
            <a:avLst/>
          </a:prstGeom>
          <a:noFill/>
          <a:ln/>
        </p:spPr>
        <p:txBody>
          <a:bodyPr wrap="square" rtlCol="0" anchor="ctr"/>
          <a:lstStyle/>
          <a:p>
            <a:pPr indent="0" marL="0">
              <a:buNone/>
            </a:pPr>
            <a:r>
              <a:rPr lang="en-US" sz="1200" b="1" dirty="0">
                <a:solidFill>
                  <a:srgbClr val="FFFFFF"/>
                </a:solidFill>
              </a:rPr>
              <a:t>Bénéfices prouvés</a:t>
            </a:r>
            <a:endParaRPr lang="en-US" sz="1200" dirty="0"/>
          </a:p>
        </p:txBody>
      </p:sp>
      <p:sp>
        <p:nvSpPr>
          <p:cNvPr id="15" name="Text 13"/>
          <p:cNvSpPr/>
          <p:nvPr/>
        </p:nvSpPr>
        <p:spPr>
          <a:xfrm>
            <a:off x="5577840" y="2231136"/>
            <a:ext cx="3108960" cy="292608"/>
          </a:xfrm>
          <a:prstGeom prst="rect">
            <a:avLst/>
          </a:prstGeom>
          <a:noFill/>
          <a:ln/>
        </p:spPr>
        <p:txBody>
          <a:bodyPr wrap="square" rtlCol="0" anchor="ctr"/>
          <a:lstStyle/>
          <a:p>
            <a:pPr indent="0" marL="0">
              <a:buNone/>
            </a:pPr>
            <a:r>
              <a:rPr lang="en-US" sz="1100" dirty="0">
                <a:solidFill>
                  <a:srgbClr val="FFFFFF"/>
                </a:solidFill>
              </a:rPr>
              <a:t>↑ Fluence du tutoré</a:t>
            </a:r>
            <a:endParaRPr lang="en-US" sz="1100" dirty="0"/>
          </a:p>
        </p:txBody>
      </p:sp>
      <p:sp>
        <p:nvSpPr>
          <p:cNvPr id="16" name="Text 14"/>
          <p:cNvSpPr/>
          <p:nvPr/>
        </p:nvSpPr>
        <p:spPr>
          <a:xfrm>
            <a:off x="5577840" y="2551176"/>
            <a:ext cx="3108960" cy="292608"/>
          </a:xfrm>
          <a:prstGeom prst="rect">
            <a:avLst/>
          </a:prstGeom>
          <a:noFill/>
          <a:ln/>
        </p:spPr>
        <p:txBody>
          <a:bodyPr wrap="square" rtlCol="0" anchor="ctr"/>
          <a:lstStyle/>
          <a:p>
            <a:pPr indent="0" marL="0">
              <a:buNone/>
            </a:pPr>
            <a:r>
              <a:rPr lang="en-US" sz="1100" dirty="0">
                <a:solidFill>
                  <a:srgbClr val="FFFFFF"/>
                </a:solidFill>
              </a:rPr>
              <a:t>↑ Consolidation chez le tuteur</a:t>
            </a:r>
            <a:endParaRPr lang="en-US" sz="1100" dirty="0"/>
          </a:p>
        </p:txBody>
      </p:sp>
      <p:sp>
        <p:nvSpPr>
          <p:cNvPr id="17" name="Text 15"/>
          <p:cNvSpPr/>
          <p:nvPr/>
        </p:nvSpPr>
        <p:spPr>
          <a:xfrm>
            <a:off x="5577840" y="2871216"/>
            <a:ext cx="3108960" cy="292608"/>
          </a:xfrm>
          <a:prstGeom prst="rect">
            <a:avLst/>
          </a:prstGeom>
          <a:noFill/>
          <a:ln/>
        </p:spPr>
        <p:txBody>
          <a:bodyPr wrap="square" rtlCol="0" anchor="ctr"/>
          <a:lstStyle/>
          <a:p>
            <a:pPr indent="0" marL="0">
              <a:buNone/>
            </a:pPr>
            <a:r>
              <a:rPr lang="en-US" sz="1100" dirty="0">
                <a:solidFill>
                  <a:srgbClr val="FFFFFF"/>
                </a:solidFill>
              </a:rPr>
              <a:t>↑ Empathie &amp; coopération</a:t>
            </a:r>
            <a:endParaRPr lang="en-US" sz="1100" dirty="0"/>
          </a:p>
        </p:txBody>
      </p:sp>
      <p:sp>
        <p:nvSpPr>
          <p:cNvPr id="18" name="Shape 16"/>
          <p:cNvSpPr/>
          <p:nvPr/>
        </p:nvSpPr>
        <p:spPr>
          <a:xfrm>
            <a:off x="5486400" y="3273552"/>
            <a:ext cx="3291840" cy="1618488"/>
          </a:xfrm>
          <a:prstGeom prst="rect">
            <a:avLst/>
          </a:prstGeom>
          <a:solidFill>
            <a:srgbClr val="163D28"/>
          </a:solidFill>
          <a:ln w="12700">
            <a:solidFill>
              <a:srgbClr val="163D28"/>
            </a:solidFill>
            <a:prstDash val="solid"/>
          </a:ln>
          <a:effectLst>
            <a:outerShdw sx="100000" sy="100000" kx="0" ky="0" algn="bl" rotWithShape="0" blurRad="101600" dist="38100" dir="8100000">
              <a:srgbClr val="000000">
                <a:alpha val="12000"/>
              </a:srgbClr>
            </a:outerShdw>
          </a:effectLst>
        </p:spPr>
      </p:sp>
      <p:sp>
        <p:nvSpPr>
          <p:cNvPr id="19" name="Text 17"/>
          <p:cNvSpPr/>
          <p:nvPr/>
        </p:nvSpPr>
        <p:spPr>
          <a:xfrm>
            <a:off x="5577840" y="3337560"/>
            <a:ext cx="3108960" cy="347472"/>
          </a:xfrm>
          <a:prstGeom prst="rect">
            <a:avLst/>
          </a:prstGeom>
          <a:noFill/>
          <a:ln/>
        </p:spPr>
        <p:txBody>
          <a:bodyPr wrap="square" rtlCol="0" anchor="ctr"/>
          <a:lstStyle/>
          <a:p>
            <a:pPr indent="0" marL="0">
              <a:buNone/>
            </a:pPr>
            <a:r>
              <a:rPr lang="en-US" sz="1200" b="1" dirty="0">
                <a:solidFill>
                  <a:srgbClr val="E8A020"/>
                </a:solidFill>
              </a:rPr>
              <a:t>Points de vigilance</a:t>
            </a:r>
            <a:endParaRPr lang="en-US" sz="1200" dirty="0"/>
          </a:p>
        </p:txBody>
      </p:sp>
      <p:pic>
        <p:nvPicPr>
          <p:cNvPr id="20" name="Image 0" descr="preencoded.png">    </p:cNvPr>
          <p:cNvPicPr>
            <a:picLocks noChangeAspect="1"/>
          </p:cNvPicPr>
          <p:nvPr/>
        </p:nvPicPr>
        <p:blipFill>
          <a:blip r:embed="rId1"/>
          <a:stretch>
            <a:fillRect/>
          </a:stretch>
        </p:blipFill>
        <p:spPr>
          <a:xfrm>
            <a:off x="5577840" y="3767328"/>
            <a:ext cx="256032" cy="256032"/>
          </a:xfrm>
          <a:prstGeom prst="rect">
            <a:avLst/>
          </a:prstGeom>
        </p:spPr>
      </p:pic>
      <p:sp>
        <p:nvSpPr>
          <p:cNvPr id="21" name="Text 18"/>
          <p:cNvSpPr/>
          <p:nvPr/>
        </p:nvSpPr>
        <p:spPr>
          <a:xfrm>
            <a:off x="5925312" y="3749040"/>
            <a:ext cx="2743200" cy="292608"/>
          </a:xfrm>
          <a:prstGeom prst="rect">
            <a:avLst/>
          </a:prstGeom>
          <a:noFill/>
          <a:ln/>
        </p:spPr>
        <p:txBody>
          <a:bodyPr wrap="square" rtlCol="0" anchor="ctr"/>
          <a:lstStyle/>
          <a:p>
            <a:pPr indent="0" marL="0">
              <a:buNone/>
            </a:pPr>
            <a:r>
              <a:rPr lang="en-US" sz="1000" dirty="0">
                <a:solidFill>
                  <a:srgbClr val="FFFFFF"/>
                </a:solidFill>
              </a:rPr>
              <a:t>Ne pas humilier le tutoré</a:t>
            </a:r>
            <a:endParaRPr lang="en-US" sz="1000" dirty="0"/>
          </a:p>
        </p:txBody>
      </p:sp>
      <p:pic>
        <p:nvPicPr>
          <p:cNvPr id="22" name="Image 1" descr="preencoded.png">    </p:cNvPr>
          <p:cNvPicPr>
            <a:picLocks noChangeAspect="1"/>
          </p:cNvPicPr>
          <p:nvPr/>
        </p:nvPicPr>
        <p:blipFill>
          <a:blip r:embed="rId2"/>
          <a:stretch>
            <a:fillRect/>
          </a:stretch>
        </p:blipFill>
        <p:spPr>
          <a:xfrm>
            <a:off x="5577840" y="4114800"/>
            <a:ext cx="256032" cy="256032"/>
          </a:xfrm>
          <a:prstGeom prst="rect">
            <a:avLst/>
          </a:prstGeom>
        </p:spPr>
      </p:pic>
      <p:sp>
        <p:nvSpPr>
          <p:cNvPr id="23" name="Text 19"/>
          <p:cNvSpPr/>
          <p:nvPr/>
        </p:nvSpPr>
        <p:spPr>
          <a:xfrm>
            <a:off x="5925312" y="4096512"/>
            <a:ext cx="2743200" cy="292608"/>
          </a:xfrm>
          <a:prstGeom prst="rect">
            <a:avLst/>
          </a:prstGeom>
          <a:noFill/>
          <a:ln/>
        </p:spPr>
        <p:txBody>
          <a:bodyPr wrap="square" rtlCol="0" anchor="ctr"/>
          <a:lstStyle/>
          <a:p>
            <a:pPr indent="0" marL="0">
              <a:buNone/>
            </a:pPr>
            <a:r>
              <a:rPr lang="en-US" sz="1000" dirty="0">
                <a:solidFill>
                  <a:srgbClr val="FFFFFF"/>
                </a:solidFill>
              </a:rPr>
              <a:t>Varier les duos régulièrement</a:t>
            </a:r>
            <a:endParaRPr lang="en-US" sz="1000" dirty="0"/>
          </a:p>
        </p:txBody>
      </p:sp>
      <p:pic>
        <p:nvPicPr>
          <p:cNvPr id="24" name="Image 2" descr="preencoded.png">    </p:cNvPr>
          <p:cNvPicPr>
            <a:picLocks noChangeAspect="1"/>
          </p:cNvPicPr>
          <p:nvPr/>
        </p:nvPicPr>
        <p:blipFill>
          <a:blip r:embed="rId3"/>
          <a:stretch>
            <a:fillRect/>
          </a:stretch>
        </p:blipFill>
        <p:spPr>
          <a:xfrm>
            <a:off x="5577840" y="4462272"/>
            <a:ext cx="256032" cy="256032"/>
          </a:xfrm>
          <a:prstGeom prst="rect">
            <a:avLst/>
          </a:prstGeom>
        </p:spPr>
      </p:pic>
      <p:sp>
        <p:nvSpPr>
          <p:cNvPr id="25" name="Text 20"/>
          <p:cNvSpPr/>
          <p:nvPr/>
        </p:nvSpPr>
        <p:spPr>
          <a:xfrm>
            <a:off x="5925312" y="4443984"/>
            <a:ext cx="2743200" cy="292608"/>
          </a:xfrm>
          <a:prstGeom prst="rect">
            <a:avLst/>
          </a:prstGeom>
          <a:noFill/>
          <a:ln/>
        </p:spPr>
        <p:txBody>
          <a:bodyPr wrap="square" rtlCol="0" anchor="ctr"/>
          <a:lstStyle/>
          <a:p>
            <a:pPr indent="0" marL="0">
              <a:buNone/>
            </a:pPr>
            <a:r>
              <a:rPr lang="en-US" sz="1000" dirty="0">
                <a:solidFill>
                  <a:srgbClr val="FFFFFF"/>
                </a:solidFill>
              </a:rPr>
              <a:t>Former le tuteur à donner un retour bienveillant</a:t>
            </a:r>
            <a:endParaRPr lang="en-US" sz="1000" dirty="0"/>
          </a:p>
        </p:txBody>
      </p:sp>
      <p:sp>
        <p:nvSpPr>
          <p:cNvPr id="26" name="Text 21"/>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48 / 60</a:t>
            </a:r>
            <a:endParaRPr lang="en-US" sz="900" dirty="0"/>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Fiches d'activités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Atelier A13 : Défi MPM de la semaine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Rituels de lecture pour entretenir la motivation</a:t>
            </a:r>
            <a:endParaRPr lang="en-US" sz="1400" dirty="0"/>
          </a:p>
        </p:txBody>
      </p:sp>
      <p:sp>
        <p:nvSpPr>
          <p:cNvPr id="6" name="Shape 4"/>
          <p:cNvSpPr/>
          <p:nvPr/>
        </p:nvSpPr>
        <p:spPr>
          <a:xfrm>
            <a:off x="365760" y="1737360"/>
            <a:ext cx="8412480" cy="475488"/>
          </a:xfrm>
          <a:prstGeom prst="rect">
            <a:avLst/>
          </a:prstGeom>
          <a:solidFill>
            <a:srgbClr val="1B2A4A"/>
          </a:solidFill>
          <a:ln w="12700">
            <a:solidFill>
              <a:srgbClr val="1B2A4A"/>
            </a:solidFill>
            <a:prstDash val="solid"/>
          </a:ln>
        </p:spPr>
      </p:sp>
      <p:sp>
        <p:nvSpPr>
          <p:cNvPr id="7" name="Text 5"/>
          <p:cNvSpPr/>
          <p:nvPr/>
        </p:nvSpPr>
        <p:spPr>
          <a:xfrm>
            <a:off x="457200" y="1737360"/>
            <a:ext cx="8229600" cy="475488"/>
          </a:xfrm>
          <a:prstGeom prst="rect">
            <a:avLst/>
          </a:prstGeom>
          <a:noFill/>
          <a:ln/>
        </p:spPr>
        <p:txBody>
          <a:bodyPr wrap="square" lIns="0" tIns="0" rIns="0" bIns="0" rtlCol="0" anchor="ctr"/>
          <a:lstStyle/>
          <a:p>
            <a:pPr algn="ctr" indent="0" marL="0">
              <a:buNone/>
            </a:pPr>
            <a:r>
              <a:rPr lang="en-US" sz="1200" b="1" dirty="0">
                <a:solidFill>
                  <a:srgbClr val="FFFFFF"/>
                </a:solidFill>
              </a:rPr>
              <a:t>Chaque lundi : nouveau texte · Chaque vendredi : mesure MPM · Affichage des progrès en classe</a:t>
            </a:r>
            <a:endParaRPr lang="en-US" sz="1200" dirty="0"/>
          </a:p>
        </p:txBody>
      </p:sp>
      <p:sp>
        <p:nvSpPr>
          <p:cNvPr id="8" name="Shape 6"/>
          <p:cNvSpPr/>
          <p:nvPr/>
        </p:nvSpPr>
        <p:spPr>
          <a:xfrm>
            <a:off x="320040" y="2359152"/>
            <a:ext cx="1600200" cy="251460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9" name="Text 7"/>
          <p:cNvSpPr/>
          <p:nvPr/>
        </p:nvSpPr>
        <p:spPr>
          <a:xfrm>
            <a:off x="320040" y="2395728"/>
            <a:ext cx="1600200" cy="365760"/>
          </a:xfrm>
          <a:prstGeom prst="rect">
            <a:avLst/>
          </a:prstGeom>
          <a:noFill/>
          <a:ln/>
        </p:spPr>
        <p:txBody>
          <a:bodyPr wrap="square" lIns="0" tIns="0" rIns="0" bIns="0" rtlCol="0" anchor="ctr"/>
          <a:lstStyle/>
          <a:p>
            <a:pPr algn="ctr" indent="0" marL="0">
              <a:buNone/>
            </a:pPr>
            <a:r>
              <a:rPr lang="en-US" sz="1200" b="1" dirty="0">
                <a:solidFill>
                  <a:srgbClr val="FFFFFF"/>
                </a:solidFill>
              </a:rPr>
              <a:t>Lundi</a:t>
            </a:r>
            <a:endParaRPr lang="en-US" sz="1200" dirty="0"/>
          </a:p>
        </p:txBody>
      </p:sp>
      <p:sp>
        <p:nvSpPr>
          <p:cNvPr id="10" name="Shape 8"/>
          <p:cNvSpPr/>
          <p:nvPr/>
        </p:nvSpPr>
        <p:spPr>
          <a:xfrm>
            <a:off x="502920" y="2798064"/>
            <a:ext cx="1234440" cy="0"/>
          </a:xfrm>
          <a:prstGeom prst="line">
            <a:avLst/>
          </a:prstGeom>
          <a:noFill/>
          <a:ln w="12700">
            <a:solidFill>
              <a:srgbClr val="000000"/>
            </a:solidFill>
            <a:prstDash val="solid"/>
          </a:ln>
        </p:spPr>
      </p:sp>
      <p:pic>
        <p:nvPicPr>
          <p:cNvPr id="11" name="Image 0" descr="preencoded.png">    </p:cNvPr>
          <p:cNvPicPr>
            <a:picLocks noChangeAspect="1"/>
          </p:cNvPicPr>
          <p:nvPr/>
        </p:nvPicPr>
        <p:blipFill>
          <a:blip r:embed="rId1"/>
          <a:stretch>
            <a:fillRect/>
          </a:stretch>
        </p:blipFill>
        <p:spPr>
          <a:xfrm>
            <a:off x="822960" y="2852928"/>
            <a:ext cx="566928" cy="566928"/>
          </a:xfrm>
          <a:prstGeom prst="rect">
            <a:avLst/>
          </a:prstGeom>
        </p:spPr>
      </p:pic>
      <p:sp>
        <p:nvSpPr>
          <p:cNvPr id="12" name="Text 9"/>
          <p:cNvSpPr/>
          <p:nvPr/>
        </p:nvSpPr>
        <p:spPr>
          <a:xfrm>
            <a:off x="411480" y="3493008"/>
            <a:ext cx="1417320" cy="822960"/>
          </a:xfrm>
          <a:prstGeom prst="rect">
            <a:avLst/>
          </a:prstGeom>
          <a:noFill/>
          <a:ln/>
        </p:spPr>
        <p:txBody>
          <a:bodyPr wrap="square" lIns="0" tIns="0" rIns="0" bIns="0" rtlCol="0" anchor="ctr"/>
          <a:lstStyle/>
          <a:p>
            <a:pPr algn="ctr" indent="0" marL="0">
              <a:buNone/>
            </a:pPr>
            <a:r>
              <a:rPr lang="en-US" sz="900" dirty="0">
                <a:solidFill>
                  <a:srgbClr val="FFFFFF"/>
                </a:solidFill>
              </a:rPr>
              <a:t>Découverte du texte</a:t>
            </a:r>
            <a:endParaRPr lang="en-US" sz="900" dirty="0"/>
          </a:p>
          <a:p>
            <a:pPr algn="ctr" indent="0" marL="0">
              <a:buNone/>
            </a:pPr>
            <a:r>
              <a:rPr lang="en-US" sz="900" dirty="0">
                <a:solidFill>
                  <a:srgbClr val="FFFFFF"/>
                </a:solidFill>
              </a:rPr>
              <a:t>(lecture silencieuse)</a:t>
            </a:r>
            <a:endParaRPr lang="en-US" sz="900" dirty="0"/>
          </a:p>
        </p:txBody>
      </p:sp>
      <p:sp>
        <p:nvSpPr>
          <p:cNvPr id="13" name="Shape 10"/>
          <p:cNvSpPr/>
          <p:nvPr/>
        </p:nvSpPr>
        <p:spPr>
          <a:xfrm>
            <a:off x="2039112" y="2359152"/>
            <a:ext cx="1600200" cy="251460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sp>
        <p:nvSpPr>
          <p:cNvPr id="14" name="Text 11"/>
          <p:cNvSpPr/>
          <p:nvPr/>
        </p:nvSpPr>
        <p:spPr>
          <a:xfrm>
            <a:off x="2039112" y="2395728"/>
            <a:ext cx="1600200" cy="365760"/>
          </a:xfrm>
          <a:prstGeom prst="rect">
            <a:avLst/>
          </a:prstGeom>
          <a:noFill/>
          <a:ln/>
        </p:spPr>
        <p:txBody>
          <a:bodyPr wrap="square" lIns="0" tIns="0" rIns="0" bIns="0" rtlCol="0" anchor="ctr"/>
          <a:lstStyle/>
          <a:p>
            <a:pPr algn="ctr" indent="0" marL="0">
              <a:buNone/>
            </a:pPr>
            <a:r>
              <a:rPr lang="en-US" sz="1200" b="1" dirty="0">
                <a:solidFill>
                  <a:srgbClr val="FFFFFF"/>
                </a:solidFill>
              </a:rPr>
              <a:t>Mardi</a:t>
            </a:r>
            <a:endParaRPr lang="en-US" sz="1200" dirty="0"/>
          </a:p>
        </p:txBody>
      </p:sp>
      <p:sp>
        <p:nvSpPr>
          <p:cNvPr id="15" name="Shape 12"/>
          <p:cNvSpPr/>
          <p:nvPr/>
        </p:nvSpPr>
        <p:spPr>
          <a:xfrm>
            <a:off x="2221992" y="2798064"/>
            <a:ext cx="1234440" cy="0"/>
          </a:xfrm>
          <a:prstGeom prst="line">
            <a:avLst/>
          </a:prstGeom>
          <a:noFill/>
          <a:ln w="12700">
            <a:solidFill>
              <a:srgbClr val="000000"/>
            </a:solidFill>
            <a:prstDash val="solid"/>
          </a:ln>
        </p:spPr>
      </p:sp>
      <p:pic>
        <p:nvPicPr>
          <p:cNvPr id="16" name="Image 1" descr="preencoded.png">    </p:cNvPr>
          <p:cNvPicPr>
            <a:picLocks noChangeAspect="1"/>
          </p:cNvPicPr>
          <p:nvPr/>
        </p:nvPicPr>
        <p:blipFill>
          <a:blip r:embed="rId2"/>
          <a:stretch>
            <a:fillRect/>
          </a:stretch>
        </p:blipFill>
        <p:spPr>
          <a:xfrm>
            <a:off x="2542032" y="2852928"/>
            <a:ext cx="566928" cy="566928"/>
          </a:xfrm>
          <a:prstGeom prst="rect">
            <a:avLst/>
          </a:prstGeom>
        </p:spPr>
      </p:pic>
      <p:sp>
        <p:nvSpPr>
          <p:cNvPr id="17" name="Text 13"/>
          <p:cNvSpPr/>
          <p:nvPr/>
        </p:nvSpPr>
        <p:spPr>
          <a:xfrm>
            <a:off x="2130552" y="3493008"/>
            <a:ext cx="1417320" cy="822960"/>
          </a:xfrm>
          <a:prstGeom prst="rect">
            <a:avLst/>
          </a:prstGeom>
          <a:noFill/>
          <a:ln/>
        </p:spPr>
        <p:txBody>
          <a:bodyPr wrap="square" lIns="0" tIns="0" rIns="0" bIns="0" rtlCol="0" anchor="ctr"/>
          <a:lstStyle/>
          <a:p>
            <a:pPr algn="ctr" indent="0" marL="0">
              <a:buNone/>
            </a:pPr>
            <a:r>
              <a:rPr lang="en-US" sz="900" dirty="0">
                <a:solidFill>
                  <a:srgbClr val="FFFFFF"/>
                </a:solidFill>
              </a:rPr>
              <a:t>Lecture à voix haute</a:t>
            </a:r>
            <a:endParaRPr lang="en-US" sz="900" dirty="0"/>
          </a:p>
          <a:p>
            <a:pPr algn="ctr" indent="0" marL="0">
              <a:buNone/>
            </a:pPr>
            <a:r>
              <a:rPr lang="en-US" sz="900" dirty="0">
                <a:solidFill>
                  <a:srgbClr val="FFFFFF"/>
                </a:solidFill>
              </a:rPr>
              <a:t>avec l'enseignant</a:t>
            </a:r>
            <a:endParaRPr lang="en-US" sz="900" dirty="0"/>
          </a:p>
        </p:txBody>
      </p:sp>
      <p:sp>
        <p:nvSpPr>
          <p:cNvPr id="18" name="Shape 14"/>
          <p:cNvSpPr/>
          <p:nvPr/>
        </p:nvSpPr>
        <p:spPr>
          <a:xfrm>
            <a:off x="3758184" y="2359152"/>
            <a:ext cx="1600200" cy="2514600"/>
          </a:xfrm>
          <a:prstGeom prst="rect">
            <a:avLst/>
          </a:prstGeom>
          <a:solidFill>
            <a:srgbClr val="1A7A4A"/>
          </a:solidFill>
          <a:ln w="12700">
            <a:solidFill>
              <a:srgbClr val="1A7A4A"/>
            </a:solidFill>
            <a:prstDash val="solid"/>
          </a:ln>
          <a:effectLst>
            <a:outerShdw sx="100000" sy="100000" kx="0" ky="0" algn="bl" rotWithShape="0" blurRad="101600" dist="38100" dir="8100000">
              <a:srgbClr val="000000">
                <a:alpha val="12000"/>
              </a:srgbClr>
            </a:outerShdw>
          </a:effectLst>
        </p:spPr>
      </p:sp>
      <p:sp>
        <p:nvSpPr>
          <p:cNvPr id="19" name="Text 15"/>
          <p:cNvSpPr/>
          <p:nvPr/>
        </p:nvSpPr>
        <p:spPr>
          <a:xfrm>
            <a:off x="3758184" y="2395728"/>
            <a:ext cx="1600200" cy="365760"/>
          </a:xfrm>
          <a:prstGeom prst="rect">
            <a:avLst/>
          </a:prstGeom>
          <a:noFill/>
          <a:ln/>
        </p:spPr>
        <p:txBody>
          <a:bodyPr wrap="square" lIns="0" tIns="0" rIns="0" bIns="0" rtlCol="0" anchor="ctr"/>
          <a:lstStyle/>
          <a:p>
            <a:pPr algn="ctr" indent="0" marL="0">
              <a:buNone/>
            </a:pPr>
            <a:r>
              <a:rPr lang="en-US" sz="1200" b="1" dirty="0">
                <a:solidFill>
                  <a:srgbClr val="FFFFFF"/>
                </a:solidFill>
              </a:rPr>
              <a:t>Mercredi</a:t>
            </a:r>
            <a:endParaRPr lang="en-US" sz="1200" dirty="0"/>
          </a:p>
        </p:txBody>
      </p:sp>
      <p:sp>
        <p:nvSpPr>
          <p:cNvPr id="20" name="Shape 16"/>
          <p:cNvSpPr/>
          <p:nvPr/>
        </p:nvSpPr>
        <p:spPr>
          <a:xfrm>
            <a:off x="3941064" y="2798064"/>
            <a:ext cx="1234440" cy="0"/>
          </a:xfrm>
          <a:prstGeom prst="line">
            <a:avLst/>
          </a:prstGeom>
          <a:noFill/>
          <a:ln w="12700">
            <a:solidFill>
              <a:srgbClr val="000000"/>
            </a:solidFill>
            <a:prstDash val="solid"/>
          </a:ln>
        </p:spPr>
      </p:sp>
      <p:pic>
        <p:nvPicPr>
          <p:cNvPr id="21" name="Image 2" descr="preencoded.png">    </p:cNvPr>
          <p:cNvPicPr>
            <a:picLocks noChangeAspect="1"/>
          </p:cNvPicPr>
          <p:nvPr/>
        </p:nvPicPr>
        <p:blipFill>
          <a:blip r:embed="rId3"/>
          <a:stretch>
            <a:fillRect/>
          </a:stretch>
        </p:blipFill>
        <p:spPr>
          <a:xfrm>
            <a:off x="4261104" y="2852928"/>
            <a:ext cx="566928" cy="566928"/>
          </a:xfrm>
          <a:prstGeom prst="rect">
            <a:avLst/>
          </a:prstGeom>
        </p:spPr>
      </p:pic>
      <p:sp>
        <p:nvSpPr>
          <p:cNvPr id="22" name="Text 17"/>
          <p:cNvSpPr/>
          <p:nvPr/>
        </p:nvSpPr>
        <p:spPr>
          <a:xfrm>
            <a:off x="3849624" y="3493008"/>
            <a:ext cx="1417320" cy="822960"/>
          </a:xfrm>
          <a:prstGeom prst="rect">
            <a:avLst/>
          </a:prstGeom>
          <a:noFill/>
          <a:ln/>
        </p:spPr>
        <p:txBody>
          <a:bodyPr wrap="square" lIns="0" tIns="0" rIns="0" bIns="0" rtlCol="0" anchor="ctr"/>
          <a:lstStyle/>
          <a:p>
            <a:pPr algn="ctr" indent="0" marL="0">
              <a:buNone/>
            </a:pPr>
            <a:r>
              <a:rPr lang="en-US" sz="900" dirty="0">
                <a:solidFill>
                  <a:srgbClr val="FFFFFF"/>
                </a:solidFill>
              </a:rPr>
              <a:t>Répétition en binôme</a:t>
            </a:r>
            <a:endParaRPr lang="en-US" sz="900" dirty="0"/>
          </a:p>
          <a:p>
            <a:pPr algn="ctr" indent="0" marL="0">
              <a:buNone/>
            </a:pPr>
            <a:r>
              <a:rPr lang="en-US" sz="900" dirty="0">
                <a:solidFill>
                  <a:srgbClr val="FFFFFF"/>
                </a:solidFill>
              </a:rPr>
              <a:t>ou autonome</a:t>
            </a:r>
            <a:endParaRPr lang="en-US" sz="900" dirty="0"/>
          </a:p>
        </p:txBody>
      </p:sp>
      <p:sp>
        <p:nvSpPr>
          <p:cNvPr id="23" name="Shape 18"/>
          <p:cNvSpPr/>
          <p:nvPr/>
        </p:nvSpPr>
        <p:spPr>
          <a:xfrm>
            <a:off x="5477256" y="2359152"/>
            <a:ext cx="1600200" cy="2514600"/>
          </a:xfrm>
          <a:prstGeom prst="rect">
            <a:avLst/>
          </a:prstGeom>
          <a:solidFill>
            <a:srgbClr val="5B2D8E"/>
          </a:solidFill>
          <a:ln w="12700">
            <a:solidFill>
              <a:srgbClr val="5B2D8E"/>
            </a:solidFill>
            <a:prstDash val="solid"/>
          </a:ln>
          <a:effectLst>
            <a:outerShdw sx="100000" sy="100000" kx="0" ky="0" algn="bl" rotWithShape="0" blurRad="101600" dist="38100" dir="8100000">
              <a:srgbClr val="000000">
                <a:alpha val="12000"/>
              </a:srgbClr>
            </a:outerShdw>
          </a:effectLst>
        </p:spPr>
      </p:sp>
      <p:sp>
        <p:nvSpPr>
          <p:cNvPr id="24" name="Text 19"/>
          <p:cNvSpPr/>
          <p:nvPr/>
        </p:nvSpPr>
        <p:spPr>
          <a:xfrm>
            <a:off x="5477256" y="2395728"/>
            <a:ext cx="1600200" cy="365760"/>
          </a:xfrm>
          <a:prstGeom prst="rect">
            <a:avLst/>
          </a:prstGeom>
          <a:noFill/>
          <a:ln/>
        </p:spPr>
        <p:txBody>
          <a:bodyPr wrap="square" lIns="0" tIns="0" rIns="0" bIns="0" rtlCol="0" anchor="ctr"/>
          <a:lstStyle/>
          <a:p>
            <a:pPr algn="ctr" indent="0" marL="0">
              <a:buNone/>
            </a:pPr>
            <a:r>
              <a:rPr lang="en-US" sz="1200" b="1" dirty="0">
                <a:solidFill>
                  <a:srgbClr val="FFFFFF"/>
                </a:solidFill>
              </a:rPr>
              <a:t>Jeudi</a:t>
            </a:r>
            <a:endParaRPr lang="en-US" sz="1200" dirty="0"/>
          </a:p>
        </p:txBody>
      </p:sp>
      <p:sp>
        <p:nvSpPr>
          <p:cNvPr id="25" name="Shape 20"/>
          <p:cNvSpPr/>
          <p:nvPr/>
        </p:nvSpPr>
        <p:spPr>
          <a:xfrm>
            <a:off x="5660136" y="2798064"/>
            <a:ext cx="1234440" cy="0"/>
          </a:xfrm>
          <a:prstGeom prst="line">
            <a:avLst/>
          </a:prstGeom>
          <a:noFill/>
          <a:ln w="12700">
            <a:solidFill>
              <a:srgbClr val="000000"/>
            </a:solidFill>
            <a:prstDash val="solid"/>
          </a:ln>
        </p:spPr>
      </p:sp>
      <p:pic>
        <p:nvPicPr>
          <p:cNvPr id="26" name="Image 3" descr="preencoded.png">    </p:cNvPr>
          <p:cNvPicPr>
            <a:picLocks noChangeAspect="1"/>
          </p:cNvPicPr>
          <p:nvPr/>
        </p:nvPicPr>
        <p:blipFill>
          <a:blip r:embed="rId4"/>
          <a:stretch>
            <a:fillRect/>
          </a:stretch>
        </p:blipFill>
        <p:spPr>
          <a:xfrm>
            <a:off x="5980176" y="2852928"/>
            <a:ext cx="566928" cy="566928"/>
          </a:xfrm>
          <a:prstGeom prst="rect">
            <a:avLst/>
          </a:prstGeom>
        </p:spPr>
      </p:pic>
      <p:sp>
        <p:nvSpPr>
          <p:cNvPr id="27" name="Text 21"/>
          <p:cNvSpPr/>
          <p:nvPr/>
        </p:nvSpPr>
        <p:spPr>
          <a:xfrm>
            <a:off x="5568696" y="3493008"/>
            <a:ext cx="1417320" cy="822960"/>
          </a:xfrm>
          <a:prstGeom prst="rect">
            <a:avLst/>
          </a:prstGeom>
          <a:noFill/>
          <a:ln/>
        </p:spPr>
        <p:txBody>
          <a:bodyPr wrap="square" lIns="0" tIns="0" rIns="0" bIns="0" rtlCol="0" anchor="ctr"/>
          <a:lstStyle/>
          <a:p>
            <a:pPr algn="ctr" indent="0" marL="0">
              <a:buNone/>
            </a:pPr>
            <a:r>
              <a:rPr lang="en-US" sz="900" dirty="0">
                <a:solidFill>
                  <a:srgbClr val="FFFFFF"/>
                </a:solidFill>
              </a:rPr>
              <a:t>Lecture enregistrée</a:t>
            </a:r>
            <a:endParaRPr lang="en-US" sz="900" dirty="0"/>
          </a:p>
          <a:p>
            <a:pPr algn="ctr" indent="0" marL="0">
              <a:buNone/>
            </a:pPr>
            <a:r>
              <a:rPr lang="en-US" sz="900" dirty="0">
                <a:solidFill>
                  <a:srgbClr val="FFFFFF"/>
                </a:solidFill>
              </a:rPr>
              <a:t>(auto-écoute)</a:t>
            </a:r>
            <a:endParaRPr lang="en-US" sz="900" dirty="0"/>
          </a:p>
        </p:txBody>
      </p:sp>
      <p:sp>
        <p:nvSpPr>
          <p:cNvPr id="28" name="Shape 22"/>
          <p:cNvSpPr/>
          <p:nvPr/>
        </p:nvSpPr>
        <p:spPr>
          <a:xfrm>
            <a:off x="7196328" y="2359152"/>
            <a:ext cx="1600200" cy="2514600"/>
          </a:xfrm>
          <a:prstGeom prst="rect">
            <a:avLst/>
          </a:prstGeom>
          <a:solidFill>
            <a:srgbClr val="E8A020"/>
          </a:solidFill>
          <a:ln w="12700">
            <a:solidFill>
              <a:srgbClr val="E8A020"/>
            </a:solidFill>
            <a:prstDash val="solid"/>
          </a:ln>
          <a:effectLst>
            <a:outerShdw sx="100000" sy="100000" kx="0" ky="0" algn="bl" rotWithShape="0" blurRad="101600" dist="38100" dir="8100000">
              <a:srgbClr val="000000">
                <a:alpha val="12000"/>
              </a:srgbClr>
            </a:outerShdw>
          </a:effectLst>
        </p:spPr>
      </p:sp>
      <p:sp>
        <p:nvSpPr>
          <p:cNvPr id="29" name="Text 23"/>
          <p:cNvSpPr/>
          <p:nvPr/>
        </p:nvSpPr>
        <p:spPr>
          <a:xfrm>
            <a:off x="7196328" y="2395728"/>
            <a:ext cx="1600200" cy="365760"/>
          </a:xfrm>
          <a:prstGeom prst="rect">
            <a:avLst/>
          </a:prstGeom>
          <a:noFill/>
          <a:ln/>
        </p:spPr>
        <p:txBody>
          <a:bodyPr wrap="square" lIns="0" tIns="0" rIns="0" bIns="0" rtlCol="0" anchor="ctr"/>
          <a:lstStyle/>
          <a:p>
            <a:pPr algn="ctr" indent="0" marL="0">
              <a:buNone/>
            </a:pPr>
            <a:r>
              <a:rPr lang="en-US" sz="1200" b="1" dirty="0">
                <a:solidFill>
                  <a:srgbClr val="FFFFFF"/>
                </a:solidFill>
              </a:rPr>
              <a:t>Vendredi</a:t>
            </a:r>
            <a:endParaRPr lang="en-US" sz="1200" dirty="0"/>
          </a:p>
        </p:txBody>
      </p:sp>
      <p:sp>
        <p:nvSpPr>
          <p:cNvPr id="30" name="Shape 24"/>
          <p:cNvSpPr/>
          <p:nvPr/>
        </p:nvSpPr>
        <p:spPr>
          <a:xfrm>
            <a:off x="7379208" y="2798064"/>
            <a:ext cx="1234440" cy="0"/>
          </a:xfrm>
          <a:prstGeom prst="line">
            <a:avLst/>
          </a:prstGeom>
          <a:noFill/>
          <a:ln w="12700">
            <a:solidFill>
              <a:srgbClr val="000000"/>
            </a:solidFill>
            <a:prstDash val="solid"/>
          </a:ln>
        </p:spPr>
      </p:sp>
      <p:pic>
        <p:nvPicPr>
          <p:cNvPr id="31" name="Image 4" descr="preencoded.png">    </p:cNvPr>
          <p:cNvPicPr>
            <a:picLocks noChangeAspect="1"/>
          </p:cNvPicPr>
          <p:nvPr/>
        </p:nvPicPr>
        <p:blipFill>
          <a:blip r:embed="rId5"/>
          <a:stretch>
            <a:fillRect/>
          </a:stretch>
        </p:blipFill>
        <p:spPr>
          <a:xfrm>
            <a:off x="7699248" y="2852928"/>
            <a:ext cx="566928" cy="566928"/>
          </a:xfrm>
          <a:prstGeom prst="rect">
            <a:avLst/>
          </a:prstGeom>
        </p:spPr>
      </p:pic>
      <p:sp>
        <p:nvSpPr>
          <p:cNvPr id="32" name="Text 25"/>
          <p:cNvSpPr/>
          <p:nvPr/>
        </p:nvSpPr>
        <p:spPr>
          <a:xfrm>
            <a:off x="7287768" y="3493008"/>
            <a:ext cx="1417320" cy="822960"/>
          </a:xfrm>
          <a:prstGeom prst="rect">
            <a:avLst/>
          </a:prstGeom>
          <a:noFill/>
          <a:ln/>
        </p:spPr>
        <p:txBody>
          <a:bodyPr wrap="square" lIns="0" tIns="0" rIns="0" bIns="0" rtlCol="0" anchor="ctr"/>
          <a:lstStyle/>
          <a:p>
            <a:pPr algn="ctr" indent="0" marL="0">
              <a:buNone/>
            </a:pPr>
            <a:r>
              <a:rPr lang="en-US" sz="900" dirty="0">
                <a:solidFill>
                  <a:srgbClr val="FFFFFF"/>
                </a:solidFill>
              </a:rPr>
              <a:t>Mesure MPM</a:t>
            </a:r>
            <a:endParaRPr lang="en-US" sz="900" dirty="0"/>
          </a:p>
          <a:p>
            <a:pPr algn="ctr" indent="0" marL="0">
              <a:buNone/>
            </a:pPr>
            <a:r>
              <a:rPr lang="en-US" sz="900" dirty="0">
                <a:solidFill>
                  <a:srgbClr val="FFFFFF"/>
                </a:solidFill>
              </a:rPr>
              <a:t>+ graphique de suivi</a:t>
            </a:r>
            <a:endParaRPr lang="en-US" sz="900" dirty="0"/>
          </a:p>
        </p:txBody>
      </p:sp>
      <p:sp>
        <p:nvSpPr>
          <p:cNvPr id="33" name="Shape 26"/>
          <p:cNvSpPr/>
          <p:nvPr/>
        </p:nvSpPr>
        <p:spPr>
          <a:xfrm>
            <a:off x="365760" y="4956048"/>
            <a:ext cx="8412480" cy="91440"/>
          </a:xfrm>
          <a:prstGeom prst="rect">
            <a:avLst/>
          </a:prstGeom>
          <a:solidFill>
            <a:srgbClr val="0D7C8C"/>
          </a:solidFill>
          <a:ln w="12700">
            <a:solidFill>
              <a:srgbClr val="0D7C8C"/>
            </a:solidFill>
            <a:prstDash val="solid"/>
          </a:ln>
        </p:spPr>
      </p:sp>
      <p:sp>
        <p:nvSpPr>
          <p:cNvPr id="34" name="Text 27"/>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49 / 60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Introduction — Pourquoi la fluence ?</a:t>
            </a:r>
            <a:endParaRPr lang="en-US" sz="1100" dirty="0"/>
          </a:p>
        </p:txBody>
      </p:sp>
      <p:sp>
        <p:nvSpPr>
          <p:cNvPr id="4" name="Text 2"/>
          <p:cNvSpPr/>
          <p:nvPr/>
        </p:nvSpPr>
        <p:spPr>
          <a:xfrm>
            <a:off x="457200" y="640080"/>
            <a:ext cx="8229600" cy="640080"/>
          </a:xfrm>
          <a:prstGeom prst="rect">
            <a:avLst/>
          </a:prstGeom>
          <a:noFill/>
          <a:ln/>
        </p:spPr>
        <p:txBody>
          <a:bodyPr wrap="square" rtlCol="0" anchor="ctr"/>
          <a:lstStyle/>
          <a:p>
            <a:pPr indent="0" marL="0">
              <a:buNone/>
            </a:pPr>
            <a:r>
              <a:rPr lang="en-US" sz="3000" b="1" dirty="0">
                <a:solidFill>
                  <a:srgbClr val="FFFFFF"/>
                </a:solidFill>
              </a:rPr>
              <a:t>Pourquoi enseigner la fluence ?</a:t>
            </a:r>
            <a:endParaRPr lang="en-US" sz="3000" dirty="0"/>
          </a:p>
        </p:txBody>
      </p:sp>
      <p:sp>
        <p:nvSpPr>
          <p:cNvPr id="5" name="Shape 3"/>
          <p:cNvSpPr/>
          <p:nvPr/>
        </p:nvSpPr>
        <p:spPr>
          <a:xfrm>
            <a:off x="457200" y="1463040"/>
            <a:ext cx="2560320" cy="137160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6" name="Text 4"/>
          <p:cNvSpPr/>
          <p:nvPr/>
        </p:nvSpPr>
        <p:spPr>
          <a:xfrm>
            <a:off x="457200" y="1508760"/>
            <a:ext cx="2560320" cy="731520"/>
          </a:xfrm>
          <a:prstGeom prst="rect">
            <a:avLst/>
          </a:prstGeom>
          <a:noFill/>
          <a:ln/>
        </p:spPr>
        <p:txBody>
          <a:bodyPr wrap="square" lIns="0" tIns="0" rIns="0" bIns="0" rtlCol="0" anchor="ctr"/>
          <a:lstStyle/>
          <a:p>
            <a:pPr algn="ctr" indent="0" marL="0">
              <a:buNone/>
            </a:pPr>
            <a:r>
              <a:rPr lang="en-US" sz="3600" b="1" dirty="0">
                <a:solidFill>
                  <a:srgbClr val="E8A020"/>
                </a:solidFill>
              </a:rPr>
              <a:t>80%</a:t>
            </a:r>
            <a:endParaRPr lang="en-US" sz="3600" dirty="0"/>
          </a:p>
        </p:txBody>
      </p:sp>
      <p:sp>
        <p:nvSpPr>
          <p:cNvPr id="7" name="Text 5"/>
          <p:cNvSpPr/>
          <p:nvPr/>
        </p:nvSpPr>
        <p:spPr>
          <a:xfrm>
            <a:off x="548640" y="2194560"/>
            <a:ext cx="2377440" cy="594360"/>
          </a:xfrm>
          <a:prstGeom prst="rect">
            <a:avLst/>
          </a:prstGeom>
          <a:noFill/>
          <a:ln/>
        </p:spPr>
        <p:txBody>
          <a:bodyPr wrap="square" lIns="0" tIns="0" rIns="0" bIns="0" rtlCol="0" anchor="ctr"/>
          <a:lstStyle/>
          <a:p>
            <a:pPr algn="ctr" indent="0" marL="0">
              <a:buNone/>
            </a:pPr>
            <a:r>
              <a:rPr lang="en-US" sz="1100" dirty="0">
                <a:solidFill>
                  <a:srgbClr val="FFFFFF"/>
                </a:solidFill>
              </a:rPr>
              <a:t>des difficultés en compréhension</a:t>
            </a:r>
            <a:endParaRPr lang="en-US" sz="1100" dirty="0"/>
          </a:p>
          <a:p>
            <a:pPr algn="ctr" indent="0" marL="0">
              <a:buNone/>
            </a:pPr>
            <a:r>
              <a:rPr lang="en-US" sz="1100" dirty="0">
                <a:solidFill>
                  <a:srgbClr val="FFFFFF"/>
                </a:solidFill>
              </a:rPr>
              <a:t>sont liées à un faible décodage</a:t>
            </a:r>
            <a:endParaRPr lang="en-US" sz="1100" dirty="0"/>
          </a:p>
        </p:txBody>
      </p:sp>
      <p:sp>
        <p:nvSpPr>
          <p:cNvPr id="8" name="Shape 6"/>
          <p:cNvSpPr/>
          <p:nvPr/>
        </p:nvSpPr>
        <p:spPr>
          <a:xfrm>
            <a:off x="3291840" y="1463040"/>
            <a:ext cx="2560320" cy="137160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9" name="Text 7"/>
          <p:cNvSpPr/>
          <p:nvPr/>
        </p:nvSpPr>
        <p:spPr>
          <a:xfrm>
            <a:off x="3291840" y="1508760"/>
            <a:ext cx="2560320" cy="731520"/>
          </a:xfrm>
          <a:prstGeom prst="rect">
            <a:avLst/>
          </a:prstGeom>
          <a:noFill/>
          <a:ln/>
        </p:spPr>
        <p:txBody>
          <a:bodyPr wrap="square" lIns="0" tIns="0" rIns="0" bIns="0" rtlCol="0" anchor="ctr"/>
          <a:lstStyle/>
          <a:p>
            <a:pPr algn="ctr" indent="0" marL="0">
              <a:buNone/>
            </a:pPr>
            <a:r>
              <a:rPr lang="en-US" sz="3600" b="1" dirty="0">
                <a:solidFill>
                  <a:srgbClr val="E8A020"/>
                </a:solidFill>
              </a:rPr>
              <a:t>3×</a:t>
            </a:r>
            <a:endParaRPr lang="en-US" sz="3600" dirty="0"/>
          </a:p>
        </p:txBody>
      </p:sp>
      <p:sp>
        <p:nvSpPr>
          <p:cNvPr id="10" name="Text 8"/>
          <p:cNvSpPr/>
          <p:nvPr/>
        </p:nvSpPr>
        <p:spPr>
          <a:xfrm>
            <a:off x="3383280" y="2194560"/>
            <a:ext cx="2377440" cy="594360"/>
          </a:xfrm>
          <a:prstGeom prst="rect">
            <a:avLst/>
          </a:prstGeom>
          <a:noFill/>
          <a:ln/>
        </p:spPr>
        <p:txBody>
          <a:bodyPr wrap="square" lIns="0" tIns="0" rIns="0" bIns="0" rtlCol="0" anchor="ctr"/>
          <a:lstStyle/>
          <a:p>
            <a:pPr algn="ctr" indent="0" marL="0">
              <a:buNone/>
            </a:pPr>
            <a:r>
              <a:rPr lang="en-US" sz="1100" dirty="0">
                <a:solidFill>
                  <a:srgbClr val="FFFFFF"/>
                </a:solidFill>
              </a:rPr>
              <a:t>plus de compréhension chez</a:t>
            </a:r>
            <a:endParaRPr lang="en-US" sz="1100" dirty="0"/>
          </a:p>
          <a:p>
            <a:pPr algn="ctr" indent="0" marL="0">
              <a:buNone/>
            </a:pPr>
            <a:r>
              <a:rPr lang="en-US" sz="1100" dirty="0">
                <a:solidFill>
                  <a:srgbClr val="FFFFFF"/>
                </a:solidFill>
              </a:rPr>
              <a:t>les lecteurs fluides</a:t>
            </a:r>
            <a:endParaRPr lang="en-US" sz="1100" dirty="0"/>
          </a:p>
        </p:txBody>
      </p:sp>
      <p:sp>
        <p:nvSpPr>
          <p:cNvPr id="11" name="Shape 9"/>
          <p:cNvSpPr/>
          <p:nvPr/>
        </p:nvSpPr>
        <p:spPr>
          <a:xfrm>
            <a:off x="6126480" y="1463040"/>
            <a:ext cx="2560320" cy="1371600"/>
          </a:xfrm>
          <a:prstGeom prst="rect">
            <a:avLst/>
          </a:prstGeom>
          <a:solidFill>
            <a:srgbClr val="0D7C8C"/>
          </a:solidFill>
          <a:ln w="12700">
            <a:solidFill>
              <a:srgbClr val="0D7C8C"/>
            </a:solidFill>
            <a:prstDash val="solid"/>
          </a:ln>
          <a:effectLst>
            <a:outerShdw sx="100000" sy="100000" kx="0" ky="0" algn="bl" rotWithShape="0" blurRad="101600" dist="38100" dir="8100000">
              <a:srgbClr val="000000">
                <a:alpha val="12000"/>
              </a:srgbClr>
            </a:outerShdw>
          </a:effectLst>
        </p:spPr>
      </p:sp>
      <p:sp>
        <p:nvSpPr>
          <p:cNvPr id="12" name="Text 10"/>
          <p:cNvSpPr/>
          <p:nvPr/>
        </p:nvSpPr>
        <p:spPr>
          <a:xfrm>
            <a:off x="6126480" y="1508760"/>
            <a:ext cx="2560320" cy="731520"/>
          </a:xfrm>
          <a:prstGeom prst="rect">
            <a:avLst/>
          </a:prstGeom>
          <a:noFill/>
          <a:ln/>
        </p:spPr>
        <p:txBody>
          <a:bodyPr wrap="square" lIns="0" tIns="0" rIns="0" bIns="0" rtlCol="0" anchor="ctr"/>
          <a:lstStyle/>
          <a:p>
            <a:pPr algn="ctr" indent="0" marL="0">
              <a:buNone/>
            </a:pPr>
            <a:r>
              <a:rPr lang="en-US" sz="3600" b="1" dirty="0">
                <a:solidFill>
                  <a:srgbClr val="E8A020"/>
                </a:solidFill>
              </a:rPr>
              <a:t>CE1</a:t>
            </a:r>
            <a:endParaRPr lang="en-US" sz="3600" dirty="0"/>
          </a:p>
        </p:txBody>
      </p:sp>
      <p:sp>
        <p:nvSpPr>
          <p:cNvPr id="13" name="Text 11"/>
          <p:cNvSpPr/>
          <p:nvPr/>
        </p:nvSpPr>
        <p:spPr>
          <a:xfrm>
            <a:off x="6217920" y="2194560"/>
            <a:ext cx="2377440" cy="594360"/>
          </a:xfrm>
          <a:prstGeom prst="rect">
            <a:avLst/>
          </a:prstGeom>
          <a:noFill/>
          <a:ln/>
        </p:spPr>
        <p:txBody>
          <a:bodyPr wrap="square" lIns="0" tIns="0" rIns="0" bIns="0" rtlCol="0" anchor="ctr"/>
          <a:lstStyle/>
          <a:p>
            <a:pPr algn="ctr" indent="0" marL="0">
              <a:buNone/>
            </a:pPr>
            <a:r>
              <a:rPr lang="en-US" sz="1100" dirty="0">
                <a:solidFill>
                  <a:srgbClr val="FFFFFF"/>
                </a:solidFill>
              </a:rPr>
              <a:t>âge critique pour</a:t>
            </a:r>
            <a:endParaRPr lang="en-US" sz="1100" dirty="0"/>
          </a:p>
          <a:p>
            <a:pPr algn="ctr" indent="0" marL="0">
              <a:buNone/>
            </a:pPr>
            <a:r>
              <a:rPr lang="en-US" sz="1100" dirty="0">
                <a:solidFill>
                  <a:srgbClr val="FFFFFF"/>
                </a:solidFill>
              </a:rPr>
              <a:t>l'automatisation du décodage</a:t>
            </a:r>
            <a:endParaRPr lang="en-US" sz="1100" dirty="0"/>
          </a:p>
        </p:txBody>
      </p:sp>
      <p:sp>
        <p:nvSpPr>
          <p:cNvPr id="14" name="Text 12"/>
          <p:cNvSpPr/>
          <p:nvPr/>
        </p:nvSpPr>
        <p:spPr>
          <a:xfrm>
            <a:off x="457200" y="3017520"/>
            <a:ext cx="8229600" cy="457200"/>
          </a:xfrm>
          <a:prstGeom prst="rect">
            <a:avLst/>
          </a:prstGeom>
          <a:noFill/>
          <a:ln/>
        </p:spPr>
        <p:txBody>
          <a:bodyPr wrap="square" rtlCol="0" anchor="ctr"/>
          <a:lstStyle/>
          <a:p>
            <a:pPr algn="ctr" indent="0" marL="0">
              <a:buNone/>
            </a:pPr>
            <a:r>
              <a:rPr lang="en-US" sz="1400" dirty="0">
                <a:solidFill>
                  <a:srgbClr val="E8A020"/>
                </a:solidFill>
              </a:rPr>
              <a:t>La fluence libère les ressources cognitives pour comprendre, analyser et interpréter.</a:t>
            </a:r>
            <a:endParaRPr lang="en-US" sz="1400" dirty="0"/>
          </a:p>
        </p:txBody>
      </p:sp>
      <p:sp>
        <p:nvSpPr>
          <p:cNvPr id="15" name="Shape 13"/>
          <p:cNvSpPr/>
          <p:nvPr/>
        </p:nvSpPr>
        <p:spPr>
          <a:xfrm>
            <a:off x="457200" y="3611880"/>
            <a:ext cx="8229600" cy="320040"/>
          </a:xfrm>
          <a:prstGeom prst="rect">
            <a:avLst/>
          </a:prstGeom>
          <a:solidFill>
            <a:srgbClr val="1E3A5A"/>
          </a:solidFill>
          <a:ln w="12700">
            <a:solidFill>
              <a:srgbClr val="1E3A5A"/>
            </a:solidFill>
            <a:prstDash val="solid"/>
          </a:ln>
        </p:spPr>
      </p:sp>
      <p:pic>
        <p:nvPicPr>
          <p:cNvPr id="16" name="Image 0" descr="preencoded.png">    </p:cNvPr>
          <p:cNvPicPr>
            <a:picLocks noChangeAspect="1"/>
          </p:cNvPicPr>
          <p:nvPr/>
        </p:nvPicPr>
        <p:blipFill>
          <a:blip r:embed="rId1"/>
          <a:stretch>
            <a:fillRect/>
          </a:stretch>
        </p:blipFill>
        <p:spPr>
          <a:xfrm>
            <a:off x="548640" y="3630168"/>
            <a:ext cx="256032" cy="256032"/>
          </a:xfrm>
          <a:prstGeom prst="rect">
            <a:avLst/>
          </a:prstGeom>
        </p:spPr>
      </p:pic>
      <p:sp>
        <p:nvSpPr>
          <p:cNvPr id="17" name="Text 14"/>
          <p:cNvSpPr/>
          <p:nvPr/>
        </p:nvSpPr>
        <p:spPr>
          <a:xfrm>
            <a:off x="960120" y="3611880"/>
            <a:ext cx="7498080" cy="320040"/>
          </a:xfrm>
          <a:prstGeom prst="rect">
            <a:avLst/>
          </a:prstGeom>
          <a:noFill/>
          <a:ln/>
        </p:spPr>
        <p:txBody>
          <a:bodyPr wrap="square" lIns="0" tIns="0" rIns="0" bIns="0" rtlCol="0" anchor="ctr"/>
          <a:lstStyle/>
          <a:p>
            <a:pPr indent="0" marL="0">
              <a:buNone/>
            </a:pPr>
            <a:r>
              <a:rPr lang="en-US" sz="1200" dirty="0">
                <a:solidFill>
                  <a:srgbClr val="FFFFFF"/>
                </a:solidFill>
              </a:rPr>
              <a:t>Automatiser le décodage → accéder au sens</a:t>
            </a:r>
            <a:endParaRPr lang="en-US" sz="1200" dirty="0"/>
          </a:p>
        </p:txBody>
      </p:sp>
      <p:sp>
        <p:nvSpPr>
          <p:cNvPr id="18" name="Shape 15"/>
          <p:cNvSpPr/>
          <p:nvPr/>
        </p:nvSpPr>
        <p:spPr>
          <a:xfrm>
            <a:off x="457200" y="3995928"/>
            <a:ext cx="8229600" cy="320040"/>
          </a:xfrm>
          <a:prstGeom prst="rect">
            <a:avLst/>
          </a:prstGeom>
          <a:solidFill>
            <a:srgbClr val="1E3A5A"/>
          </a:solidFill>
          <a:ln w="12700">
            <a:solidFill>
              <a:srgbClr val="1E3A5A"/>
            </a:solidFill>
            <a:prstDash val="solid"/>
          </a:ln>
        </p:spPr>
      </p:sp>
      <p:pic>
        <p:nvPicPr>
          <p:cNvPr id="19" name="Image 1" descr="preencoded.png">    </p:cNvPr>
          <p:cNvPicPr>
            <a:picLocks noChangeAspect="1"/>
          </p:cNvPicPr>
          <p:nvPr/>
        </p:nvPicPr>
        <p:blipFill>
          <a:blip r:embed="rId2"/>
          <a:stretch>
            <a:fillRect/>
          </a:stretch>
        </p:blipFill>
        <p:spPr>
          <a:xfrm>
            <a:off x="548640" y="4014216"/>
            <a:ext cx="256032" cy="256032"/>
          </a:xfrm>
          <a:prstGeom prst="rect">
            <a:avLst/>
          </a:prstGeom>
        </p:spPr>
      </p:pic>
      <p:sp>
        <p:nvSpPr>
          <p:cNvPr id="20" name="Text 16"/>
          <p:cNvSpPr/>
          <p:nvPr/>
        </p:nvSpPr>
        <p:spPr>
          <a:xfrm>
            <a:off x="960120" y="3995928"/>
            <a:ext cx="7498080" cy="320040"/>
          </a:xfrm>
          <a:prstGeom prst="rect">
            <a:avLst/>
          </a:prstGeom>
          <a:noFill/>
          <a:ln/>
        </p:spPr>
        <p:txBody>
          <a:bodyPr wrap="square" lIns="0" tIns="0" rIns="0" bIns="0" rtlCol="0" anchor="ctr"/>
          <a:lstStyle/>
          <a:p>
            <a:pPr indent="0" marL="0">
              <a:buNone/>
            </a:pPr>
            <a:r>
              <a:rPr lang="en-US" sz="1200" dirty="0">
                <a:solidFill>
                  <a:srgbClr val="FFFFFF"/>
                </a:solidFill>
              </a:rPr>
              <a:t>Réduire la charge cognitive → mieux comprendre</a:t>
            </a:r>
            <a:endParaRPr lang="en-US" sz="1200" dirty="0"/>
          </a:p>
        </p:txBody>
      </p:sp>
      <p:sp>
        <p:nvSpPr>
          <p:cNvPr id="21" name="Shape 17"/>
          <p:cNvSpPr/>
          <p:nvPr/>
        </p:nvSpPr>
        <p:spPr>
          <a:xfrm>
            <a:off x="457200" y="4379976"/>
            <a:ext cx="8229600" cy="320040"/>
          </a:xfrm>
          <a:prstGeom prst="rect">
            <a:avLst/>
          </a:prstGeom>
          <a:solidFill>
            <a:srgbClr val="1E3A5A"/>
          </a:solidFill>
          <a:ln w="12700">
            <a:solidFill>
              <a:srgbClr val="1E3A5A"/>
            </a:solidFill>
            <a:prstDash val="solid"/>
          </a:ln>
        </p:spPr>
      </p:sp>
      <p:pic>
        <p:nvPicPr>
          <p:cNvPr id="22" name="Image 2" descr="preencoded.png">    </p:cNvPr>
          <p:cNvPicPr>
            <a:picLocks noChangeAspect="1"/>
          </p:cNvPicPr>
          <p:nvPr/>
        </p:nvPicPr>
        <p:blipFill>
          <a:blip r:embed="rId3"/>
          <a:stretch>
            <a:fillRect/>
          </a:stretch>
        </p:blipFill>
        <p:spPr>
          <a:xfrm>
            <a:off x="548640" y="4398264"/>
            <a:ext cx="256032" cy="256032"/>
          </a:xfrm>
          <a:prstGeom prst="rect">
            <a:avLst/>
          </a:prstGeom>
        </p:spPr>
      </p:pic>
      <p:sp>
        <p:nvSpPr>
          <p:cNvPr id="23" name="Text 18"/>
          <p:cNvSpPr/>
          <p:nvPr/>
        </p:nvSpPr>
        <p:spPr>
          <a:xfrm>
            <a:off x="960120" y="4379976"/>
            <a:ext cx="7498080" cy="320040"/>
          </a:xfrm>
          <a:prstGeom prst="rect">
            <a:avLst/>
          </a:prstGeom>
          <a:noFill/>
          <a:ln/>
        </p:spPr>
        <p:txBody>
          <a:bodyPr wrap="square" lIns="0" tIns="0" rIns="0" bIns="0" rtlCol="0" anchor="ctr"/>
          <a:lstStyle/>
          <a:p>
            <a:pPr indent="0" marL="0">
              <a:buNone/>
            </a:pPr>
            <a:r>
              <a:rPr lang="en-US" sz="1200" dirty="0">
                <a:solidFill>
                  <a:srgbClr val="FFFFFF"/>
                </a:solidFill>
              </a:rPr>
              <a:t>Renforcer la confiance en soi → motivation à lire</a:t>
            </a:r>
            <a:endParaRPr lang="en-US" sz="1200" dirty="0"/>
          </a:p>
        </p:txBody>
      </p:sp>
      <p:sp>
        <p:nvSpPr>
          <p:cNvPr id="24" name="Text 19"/>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 / 45</a:t>
            </a:r>
            <a:endParaRPr lang="en-US" sz="900" dirty="0"/>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Fiches d'activités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Atelier A14 : Lecture de poésie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Le rythme poétique comme levier de la fluence</a:t>
            </a:r>
            <a:endParaRPr lang="en-US" sz="1400" dirty="0"/>
          </a:p>
        </p:txBody>
      </p:sp>
      <p:sp>
        <p:nvSpPr>
          <p:cNvPr id="6" name="Shape 4"/>
          <p:cNvSpPr/>
          <p:nvPr/>
        </p:nvSpPr>
        <p:spPr>
          <a:xfrm>
            <a:off x="320040" y="1828800"/>
            <a:ext cx="2788920" cy="306324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20040" y="1828800"/>
            <a:ext cx="2788920" cy="438912"/>
          </a:xfrm>
          <a:prstGeom prst="rect">
            <a:avLst/>
          </a:prstGeom>
          <a:solidFill>
            <a:srgbClr val="5B2D8E"/>
          </a:solidFill>
          <a:ln w="12700">
            <a:solidFill>
              <a:srgbClr val="5B2D8E"/>
            </a:solidFill>
            <a:prstDash val="solid"/>
          </a:ln>
        </p:spPr>
      </p:sp>
      <p:sp>
        <p:nvSpPr>
          <p:cNvPr id="8" name="Text 6"/>
          <p:cNvSpPr/>
          <p:nvPr/>
        </p:nvSpPr>
        <p:spPr>
          <a:xfrm>
            <a:off x="411480" y="1828800"/>
            <a:ext cx="2606040" cy="438912"/>
          </a:xfrm>
          <a:prstGeom prst="rect">
            <a:avLst/>
          </a:prstGeom>
          <a:noFill/>
          <a:ln/>
        </p:spPr>
        <p:txBody>
          <a:bodyPr wrap="square" lIns="0" tIns="0" rIns="0" bIns="0" rtlCol="0" anchor="ctr"/>
          <a:lstStyle/>
          <a:p>
            <a:pPr indent="0" marL="0">
              <a:buNone/>
            </a:pPr>
            <a:r>
              <a:rPr lang="en-US" sz="1100" b="1" dirty="0">
                <a:solidFill>
                  <a:srgbClr val="FFFFFF"/>
                </a:solidFill>
              </a:rPr>
              <a:t>Pourquoi la poésie ?</a:t>
            </a:r>
            <a:endParaRPr lang="en-US" sz="1100" dirty="0"/>
          </a:p>
        </p:txBody>
      </p:sp>
      <p:sp>
        <p:nvSpPr>
          <p:cNvPr id="9" name="Text 7"/>
          <p:cNvSpPr/>
          <p:nvPr/>
        </p:nvSpPr>
        <p:spPr>
          <a:xfrm>
            <a:off x="457200" y="235915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Structure rythmique naturelle → facilite la prosodie</a:t>
            </a:r>
            <a:endParaRPr lang="en-US" sz="1000" dirty="0"/>
          </a:p>
        </p:txBody>
      </p:sp>
      <p:sp>
        <p:nvSpPr>
          <p:cNvPr id="10" name="Text 8"/>
          <p:cNvSpPr/>
          <p:nvPr/>
        </p:nvSpPr>
        <p:spPr>
          <a:xfrm>
            <a:off x="457200" y="295351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Textes courts → idéaux pour la répétition délibérée</a:t>
            </a:r>
            <a:endParaRPr lang="en-US" sz="1000" dirty="0"/>
          </a:p>
        </p:txBody>
      </p:sp>
      <p:sp>
        <p:nvSpPr>
          <p:cNvPr id="11" name="Text 9"/>
          <p:cNvSpPr/>
          <p:nvPr/>
        </p:nvSpPr>
        <p:spPr>
          <a:xfrm>
            <a:off x="457200" y="354787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Rime et cadence → aide la mémorisation du décodage</a:t>
            </a:r>
            <a:endParaRPr lang="en-US" sz="1000" dirty="0"/>
          </a:p>
        </p:txBody>
      </p:sp>
      <p:sp>
        <p:nvSpPr>
          <p:cNvPr id="12" name="Text 10"/>
          <p:cNvSpPr/>
          <p:nvPr/>
        </p:nvSpPr>
        <p:spPr>
          <a:xfrm>
            <a:off x="457200" y="414223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Liberté d'interprétation → libère l'expression</a:t>
            </a:r>
            <a:endParaRPr lang="en-US" sz="1000" dirty="0"/>
          </a:p>
        </p:txBody>
      </p:sp>
      <p:sp>
        <p:nvSpPr>
          <p:cNvPr id="13" name="Shape 11"/>
          <p:cNvSpPr/>
          <p:nvPr/>
        </p:nvSpPr>
        <p:spPr>
          <a:xfrm>
            <a:off x="3246120" y="1828800"/>
            <a:ext cx="2788920" cy="306324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4" name="Shape 12"/>
          <p:cNvSpPr/>
          <p:nvPr/>
        </p:nvSpPr>
        <p:spPr>
          <a:xfrm>
            <a:off x="3246120" y="1828800"/>
            <a:ext cx="2788920" cy="438912"/>
          </a:xfrm>
          <a:prstGeom prst="rect">
            <a:avLst/>
          </a:prstGeom>
          <a:solidFill>
            <a:srgbClr val="1B2A4A"/>
          </a:solidFill>
          <a:ln w="12700">
            <a:solidFill>
              <a:srgbClr val="1B2A4A"/>
            </a:solidFill>
            <a:prstDash val="solid"/>
          </a:ln>
        </p:spPr>
      </p:sp>
      <p:sp>
        <p:nvSpPr>
          <p:cNvPr id="15" name="Text 13"/>
          <p:cNvSpPr/>
          <p:nvPr/>
        </p:nvSpPr>
        <p:spPr>
          <a:xfrm>
            <a:off x="3337560" y="1828800"/>
            <a:ext cx="2606040" cy="438912"/>
          </a:xfrm>
          <a:prstGeom prst="rect">
            <a:avLst/>
          </a:prstGeom>
          <a:noFill/>
          <a:ln/>
        </p:spPr>
        <p:txBody>
          <a:bodyPr wrap="square" lIns="0" tIns="0" rIns="0" bIns="0" rtlCol="0" anchor="ctr"/>
          <a:lstStyle/>
          <a:p>
            <a:pPr indent="0" marL="0">
              <a:buNone/>
            </a:pPr>
            <a:r>
              <a:rPr lang="en-US" sz="1100" b="1" dirty="0">
                <a:solidFill>
                  <a:srgbClr val="FFFFFF"/>
                </a:solidFill>
              </a:rPr>
              <a:t>Déroulement (3 séances)</a:t>
            </a:r>
            <a:endParaRPr lang="en-US" sz="1100" dirty="0"/>
          </a:p>
        </p:txBody>
      </p:sp>
      <p:sp>
        <p:nvSpPr>
          <p:cNvPr id="16" name="Text 14"/>
          <p:cNvSpPr/>
          <p:nvPr/>
        </p:nvSpPr>
        <p:spPr>
          <a:xfrm>
            <a:off x="3383280" y="235915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S1 : Lire et comprendre le poème (images, mots inconnus)</a:t>
            </a:r>
            <a:endParaRPr lang="en-US" sz="1000" dirty="0"/>
          </a:p>
        </p:txBody>
      </p:sp>
      <p:sp>
        <p:nvSpPr>
          <p:cNvPr id="17" name="Text 15"/>
          <p:cNvSpPr/>
          <p:nvPr/>
        </p:nvSpPr>
        <p:spPr>
          <a:xfrm>
            <a:off x="3383280" y="295351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S2 : Répéter à voix haute par vers, en marquant le rythme</a:t>
            </a:r>
            <a:endParaRPr lang="en-US" sz="1000" dirty="0"/>
          </a:p>
        </p:txBody>
      </p:sp>
      <p:sp>
        <p:nvSpPr>
          <p:cNvPr id="18" name="Text 16"/>
          <p:cNvSpPr/>
          <p:nvPr/>
        </p:nvSpPr>
        <p:spPr>
          <a:xfrm>
            <a:off x="3383280" y="354787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S3 : Récitation expressive devant la classe ou enregistrée</a:t>
            </a:r>
            <a:endParaRPr lang="en-US" sz="1000" dirty="0"/>
          </a:p>
        </p:txBody>
      </p:sp>
      <p:sp>
        <p:nvSpPr>
          <p:cNvPr id="19" name="Shape 17"/>
          <p:cNvSpPr/>
          <p:nvPr/>
        </p:nvSpPr>
        <p:spPr>
          <a:xfrm>
            <a:off x="6172200" y="1828800"/>
            <a:ext cx="2788920" cy="306324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20" name="Shape 18"/>
          <p:cNvSpPr/>
          <p:nvPr/>
        </p:nvSpPr>
        <p:spPr>
          <a:xfrm>
            <a:off x="6172200" y="1828800"/>
            <a:ext cx="2788920" cy="438912"/>
          </a:xfrm>
          <a:prstGeom prst="rect">
            <a:avLst/>
          </a:prstGeom>
          <a:solidFill>
            <a:srgbClr val="0D7C8C"/>
          </a:solidFill>
          <a:ln w="12700">
            <a:solidFill>
              <a:srgbClr val="0D7C8C"/>
            </a:solidFill>
            <a:prstDash val="solid"/>
          </a:ln>
        </p:spPr>
      </p:sp>
      <p:sp>
        <p:nvSpPr>
          <p:cNvPr id="21" name="Text 19"/>
          <p:cNvSpPr/>
          <p:nvPr/>
        </p:nvSpPr>
        <p:spPr>
          <a:xfrm>
            <a:off x="6263640" y="1828800"/>
            <a:ext cx="2606040" cy="438912"/>
          </a:xfrm>
          <a:prstGeom prst="rect">
            <a:avLst/>
          </a:prstGeom>
          <a:noFill/>
          <a:ln/>
        </p:spPr>
        <p:txBody>
          <a:bodyPr wrap="square" lIns="0" tIns="0" rIns="0" bIns="0" rtlCol="0" anchor="ctr"/>
          <a:lstStyle/>
          <a:p>
            <a:pPr indent="0" marL="0">
              <a:buNone/>
            </a:pPr>
            <a:r>
              <a:rPr lang="en-US" sz="1100" b="1" dirty="0">
                <a:solidFill>
                  <a:srgbClr val="FFFFFF"/>
                </a:solidFill>
              </a:rPr>
              <a:t>Critères d'évaluation</a:t>
            </a:r>
            <a:endParaRPr lang="en-US" sz="1100" dirty="0"/>
          </a:p>
        </p:txBody>
      </p:sp>
      <p:sp>
        <p:nvSpPr>
          <p:cNvPr id="22" name="Text 20"/>
          <p:cNvSpPr/>
          <p:nvPr/>
        </p:nvSpPr>
        <p:spPr>
          <a:xfrm>
            <a:off x="6309360" y="235915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Respect de la prosodie (syllabes, pauses)</a:t>
            </a:r>
            <a:endParaRPr lang="en-US" sz="1000" dirty="0"/>
          </a:p>
        </p:txBody>
      </p:sp>
      <p:sp>
        <p:nvSpPr>
          <p:cNvPr id="23" name="Text 21"/>
          <p:cNvSpPr/>
          <p:nvPr/>
        </p:nvSpPr>
        <p:spPr>
          <a:xfrm>
            <a:off x="6309360" y="295351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Intonation adaptée au sens du poème</a:t>
            </a:r>
            <a:endParaRPr lang="en-US" sz="1000" dirty="0"/>
          </a:p>
        </p:txBody>
      </p:sp>
      <p:sp>
        <p:nvSpPr>
          <p:cNvPr id="24" name="Text 22"/>
          <p:cNvSpPr/>
          <p:nvPr/>
        </p:nvSpPr>
        <p:spPr>
          <a:xfrm>
            <a:off x="6309360" y="354787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Volume et articulation audibles</a:t>
            </a:r>
            <a:endParaRPr lang="en-US" sz="1000" dirty="0"/>
          </a:p>
        </p:txBody>
      </p:sp>
      <p:sp>
        <p:nvSpPr>
          <p:cNvPr id="25" name="Text 23"/>
          <p:cNvSpPr/>
          <p:nvPr/>
        </p:nvSpPr>
        <p:spPr>
          <a:xfrm>
            <a:off x="6309360" y="4142232"/>
            <a:ext cx="2514600" cy="530352"/>
          </a:xfrm>
          <a:prstGeom prst="rect">
            <a:avLst/>
          </a:prstGeom>
          <a:noFill/>
          <a:ln/>
        </p:spPr>
        <p:txBody>
          <a:bodyPr wrap="square" rtlCol="0" anchor="ctr"/>
          <a:lstStyle/>
          <a:p>
            <a:pPr marL="342900" indent="-342900">
              <a:buSzPct val="100000"/>
              <a:buChar char="•"/>
            </a:pPr>
            <a:r>
              <a:rPr lang="en-US" sz="1000" dirty="0">
                <a:solidFill>
                  <a:srgbClr val="6B7280"/>
                </a:solidFill>
              </a:rPr>
              <a:t>Mémorisation (si applicable)</a:t>
            </a:r>
            <a:endParaRPr lang="en-US" sz="1000" dirty="0"/>
          </a:p>
        </p:txBody>
      </p:sp>
      <p:sp>
        <p:nvSpPr>
          <p:cNvPr id="26" name="Text 24"/>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50 / 60</a:t>
            </a:r>
            <a:endParaRPr lang="en-US" sz="900" dirty="0"/>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0D7C8C"/>
          </a:solidFill>
          <a:ln w="12700">
            <a:solidFill>
              <a:srgbClr val="0D7C8C"/>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Fiches d'activités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Atelier A15 : La course de lecture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Un jeu de plateau pour automatiser le décodage</a:t>
            </a:r>
            <a:endParaRPr lang="en-US" sz="1400" dirty="0"/>
          </a:p>
        </p:txBody>
      </p:sp>
      <p:sp>
        <p:nvSpPr>
          <p:cNvPr id="6" name="Shape 4"/>
          <p:cNvSpPr/>
          <p:nvPr/>
        </p:nvSpPr>
        <p:spPr>
          <a:xfrm>
            <a:off x="365760" y="1737360"/>
            <a:ext cx="8412480" cy="457200"/>
          </a:xfrm>
          <a:prstGeom prst="rect">
            <a:avLst/>
          </a:prstGeom>
          <a:solidFill>
            <a:srgbClr val="FFF3CD"/>
          </a:solidFill>
          <a:ln w="12700">
            <a:solidFill>
              <a:srgbClr val="E8A020"/>
            </a:solidFill>
            <a:prstDash val="solid"/>
          </a:ln>
        </p:spPr>
      </p:sp>
      <p:pic>
        <p:nvPicPr>
          <p:cNvPr id="7" name="Image 0" descr="preencoded.png">    </p:cNvPr>
          <p:cNvPicPr>
            <a:picLocks noChangeAspect="1"/>
          </p:cNvPicPr>
          <p:nvPr/>
        </p:nvPicPr>
        <p:blipFill>
          <a:blip r:embed="rId1"/>
          <a:stretch>
            <a:fillRect/>
          </a:stretch>
        </p:blipFill>
        <p:spPr>
          <a:xfrm>
            <a:off x="502920" y="1783080"/>
            <a:ext cx="347472" cy="347472"/>
          </a:xfrm>
          <a:prstGeom prst="rect">
            <a:avLst/>
          </a:prstGeom>
        </p:spPr>
      </p:pic>
      <p:sp>
        <p:nvSpPr>
          <p:cNvPr id="8" name="Text 5"/>
          <p:cNvSpPr/>
          <p:nvPr/>
        </p:nvSpPr>
        <p:spPr>
          <a:xfrm>
            <a:off x="960120" y="1783080"/>
            <a:ext cx="7589520" cy="347472"/>
          </a:xfrm>
          <a:prstGeom prst="rect">
            <a:avLst/>
          </a:prstGeom>
          <a:noFill/>
          <a:ln/>
        </p:spPr>
        <p:txBody>
          <a:bodyPr wrap="square" lIns="0" tIns="0" rIns="0" bIns="0" rtlCol="0" anchor="ctr"/>
          <a:lstStyle/>
          <a:p>
            <a:pPr indent="0" marL="0">
              <a:buNone/>
            </a:pPr>
            <a:r>
              <a:rPr lang="en-US" sz="1100" dirty="0">
                <a:solidFill>
                  <a:srgbClr val="7A5000"/>
                </a:solidFill>
              </a:rPr>
              <a:t>Principe : plateau de 30 cases · chaque case contient un mot ou une syllabe difficile · avancer en lisant correctement.</a:t>
            </a:r>
            <a:endParaRPr lang="en-US" sz="1100" dirty="0"/>
          </a:p>
        </p:txBody>
      </p:sp>
      <p:sp>
        <p:nvSpPr>
          <p:cNvPr id="9" name="Shape 6"/>
          <p:cNvSpPr/>
          <p:nvPr/>
        </p:nvSpPr>
        <p:spPr>
          <a:xfrm>
            <a:off x="320040" y="2359152"/>
            <a:ext cx="1353312" cy="475488"/>
          </a:xfrm>
          <a:prstGeom prst="rect">
            <a:avLst/>
          </a:prstGeom>
          <a:solidFill>
            <a:srgbClr val="E8A020"/>
          </a:solidFill>
          <a:ln w="12700">
            <a:solidFill>
              <a:srgbClr val="E8ECF0"/>
            </a:solidFill>
            <a:prstDash val="solid"/>
          </a:ln>
        </p:spPr>
      </p:sp>
      <p:sp>
        <p:nvSpPr>
          <p:cNvPr id="10" name="Text 7"/>
          <p:cNvSpPr/>
          <p:nvPr/>
        </p:nvSpPr>
        <p:spPr>
          <a:xfrm>
            <a:off x="320040" y="2359152"/>
            <a:ext cx="1353312" cy="475488"/>
          </a:xfrm>
          <a:prstGeom prst="rect">
            <a:avLst/>
          </a:prstGeom>
          <a:noFill/>
          <a:ln/>
        </p:spPr>
        <p:txBody>
          <a:bodyPr wrap="square" lIns="0" tIns="0" rIns="0" bIns="0" rtlCol="0" anchor="ctr"/>
          <a:lstStyle/>
          <a:p>
            <a:pPr algn="ctr" indent="0" marL="0">
              <a:buNone/>
            </a:pPr>
            <a:r>
              <a:rPr lang="en-US" sz="1000" b="1" dirty="0">
                <a:solidFill>
                  <a:srgbClr val="FFFFFF"/>
                </a:solidFill>
              </a:rPr>
              <a:t>mais</a:t>
            </a:r>
            <a:endParaRPr lang="en-US" sz="1000" dirty="0"/>
          </a:p>
        </p:txBody>
      </p:sp>
      <p:sp>
        <p:nvSpPr>
          <p:cNvPr id="11" name="Shape 8"/>
          <p:cNvSpPr/>
          <p:nvPr/>
        </p:nvSpPr>
        <p:spPr>
          <a:xfrm>
            <a:off x="1737360" y="2359152"/>
            <a:ext cx="1353312" cy="475488"/>
          </a:xfrm>
          <a:prstGeom prst="rect">
            <a:avLst/>
          </a:prstGeom>
          <a:solidFill>
            <a:srgbClr val="F0F4F8"/>
          </a:solidFill>
          <a:ln w="12700">
            <a:solidFill>
              <a:srgbClr val="E8ECF0"/>
            </a:solidFill>
            <a:prstDash val="solid"/>
          </a:ln>
        </p:spPr>
      </p:sp>
      <p:sp>
        <p:nvSpPr>
          <p:cNvPr id="12" name="Text 9"/>
          <p:cNvSpPr/>
          <p:nvPr/>
        </p:nvSpPr>
        <p:spPr>
          <a:xfrm>
            <a:off x="1737360" y="2359152"/>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alors</a:t>
            </a:r>
            <a:endParaRPr lang="en-US" sz="900" dirty="0"/>
          </a:p>
        </p:txBody>
      </p:sp>
      <p:sp>
        <p:nvSpPr>
          <p:cNvPr id="13" name="Shape 10"/>
          <p:cNvSpPr/>
          <p:nvPr/>
        </p:nvSpPr>
        <p:spPr>
          <a:xfrm>
            <a:off x="3154680" y="2359152"/>
            <a:ext cx="1353312" cy="475488"/>
          </a:xfrm>
          <a:prstGeom prst="rect">
            <a:avLst/>
          </a:prstGeom>
          <a:solidFill>
            <a:srgbClr val="FFFFFF"/>
          </a:solidFill>
          <a:ln w="12700">
            <a:solidFill>
              <a:srgbClr val="E8ECF0"/>
            </a:solidFill>
            <a:prstDash val="solid"/>
          </a:ln>
        </p:spPr>
      </p:sp>
      <p:sp>
        <p:nvSpPr>
          <p:cNvPr id="14" name="Text 11"/>
          <p:cNvSpPr/>
          <p:nvPr/>
        </p:nvSpPr>
        <p:spPr>
          <a:xfrm>
            <a:off x="3154680" y="2359152"/>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cependant</a:t>
            </a:r>
            <a:endParaRPr lang="en-US" sz="900" dirty="0"/>
          </a:p>
        </p:txBody>
      </p:sp>
      <p:sp>
        <p:nvSpPr>
          <p:cNvPr id="15" name="Shape 12"/>
          <p:cNvSpPr/>
          <p:nvPr/>
        </p:nvSpPr>
        <p:spPr>
          <a:xfrm>
            <a:off x="4572000" y="2359152"/>
            <a:ext cx="1353312" cy="475488"/>
          </a:xfrm>
          <a:prstGeom prst="rect">
            <a:avLst/>
          </a:prstGeom>
          <a:solidFill>
            <a:srgbClr val="F0F4F8"/>
          </a:solidFill>
          <a:ln w="12700">
            <a:solidFill>
              <a:srgbClr val="E8ECF0"/>
            </a:solidFill>
            <a:prstDash val="solid"/>
          </a:ln>
        </p:spPr>
      </p:sp>
      <p:sp>
        <p:nvSpPr>
          <p:cNvPr id="16" name="Text 13"/>
          <p:cNvSpPr/>
          <p:nvPr/>
        </p:nvSpPr>
        <p:spPr>
          <a:xfrm>
            <a:off x="4572000" y="2359152"/>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lorsque</a:t>
            </a:r>
            <a:endParaRPr lang="en-US" sz="900" dirty="0"/>
          </a:p>
        </p:txBody>
      </p:sp>
      <p:sp>
        <p:nvSpPr>
          <p:cNvPr id="17" name="Shape 14"/>
          <p:cNvSpPr/>
          <p:nvPr/>
        </p:nvSpPr>
        <p:spPr>
          <a:xfrm>
            <a:off x="5989320" y="2359152"/>
            <a:ext cx="1353312" cy="475488"/>
          </a:xfrm>
          <a:prstGeom prst="rect">
            <a:avLst/>
          </a:prstGeom>
          <a:solidFill>
            <a:srgbClr val="FFFFFF"/>
          </a:solidFill>
          <a:ln w="12700">
            <a:solidFill>
              <a:srgbClr val="E8ECF0"/>
            </a:solidFill>
            <a:prstDash val="solid"/>
          </a:ln>
        </p:spPr>
      </p:sp>
      <p:sp>
        <p:nvSpPr>
          <p:cNvPr id="18" name="Text 15"/>
          <p:cNvSpPr/>
          <p:nvPr/>
        </p:nvSpPr>
        <p:spPr>
          <a:xfrm>
            <a:off x="5989320" y="2359152"/>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pourtant</a:t>
            </a:r>
            <a:endParaRPr lang="en-US" sz="900" dirty="0"/>
          </a:p>
        </p:txBody>
      </p:sp>
      <p:sp>
        <p:nvSpPr>
          <p:cNvPr id="19" name="Shape 16"/>
          <p:cNvSpPr/>
          <p:nvPr/>
        </p:nvSpPr>
        <p:spPr>
          <a:xfrm>
            <a:off x="7406640" y="2359152"/>
            <a:ext cx="1353312" cy="475488"/>
          </a:xfrm>
          <a:prstGeom prst="rect">
            <a:avLst/>
          </a:prstGeom>
          <a:solidFill>
            <a:srgbClr val="F0F4F8"/>
          </a:solidFill>
          <a:ln w="12700">
            <a:solidFill>
              <a:srgbClr val="E8ECF0"/>
            </a:solidFill>
            <a:prstDash val="solid"/>
          </a:ln>
        </p:spPr>
      </p:sp>
      <p:sp>
        <p:nvSpPr>
          <p:cNvPr id="20" name="Text 17"/>
          <p:cNvSpPr/>
          <p:nvPr/>
        </p:nvSpPr>
        <p:spPr>
          <a:xfrm>
            <a:off x="7406640" y="2359152"/>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puisque</a:t>
            </a:r>
            <a:endParaRPr lang="en-US" sz="900" dirty="0"/>
          </a:p>
        </p:txBody>
      </p:sp>
      <p:sp>
        <p:nvSpPr>
          <p:cNvPr id="21" name="Shape 18"/>
          <p:cNvSpPr/>
          <p:nvPr/>
        </p:nvSpPr>
        <p:spPr>
          <a:xfrm>
            <a:off x="320040" y="2889504"/>
            <a:ext cx="1353312" cy="475488"/>
          </a:xfrm>
          <a:prstGeom prst="rect">
            <a:avLst/>
          </a:prstGeom>
          <a:solidFill>
            <a:srgbClr val="FFFFFF"/>
          </a:solidFill>
          <a:ln w="12700">
            <a:solidFill>
              <a:srgbClr val="E8ECF0"/>
            </a:solidFill>
            <a:prstDash val="solid"/>
          </a:ln>
        </p:spPr>
      </p:sp>
      <p:sp>
        <p:nvSpPr>
          <p:cNvPr id="22" name="Text 19"/>
          <p:cNvSpPr/>
          <p:nvPr/>
        </p:nvSpPr>
        <p:spPr>
          <a:xfrm>
            <a:off x="32004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désormais</a:t>
            </a:r>
            <a:endParaRPr lang="en-US" sz="900" dirty="0"/>
          </a:p>
        </p:txBody>
      </p:sp>
      <p:sp>
        <p:nvSpPr>
          <p:cNvPr id="23" name="Shape 20"/>
          <p:cNvSpPr/>
          <p:nvPr/>
        </p:nvSpPr>
        <p:spPr>
          <a:xfrm>
            <a:off x="1737360" y="2889504"/>
            <a:ext cx="1353312" cy="475488"/>
          </a:xfrm>
          <a:prstGeom prst="rect">
            <a:avLst/>
          </a:prstGeom>
          <a:solidFill>
            <a:srgbClr val="F0F4F8"/>
          </a:solidFill>
          <a:ln w="12700">
            <a:solidFill>
              <a:srgbClr val="E8ECF0"/>
            </a:solidFill>
            <a:prstDash val="solid"/>
          </a:ln>
        </p:spPr>
      </p:sp>
      <p:sp>
        <p:nvSpPr>
          <p:cNvPr id="24" name="Text 21"/>
          <p:cNvSpPr/>
          <p:nvPr/>
        </p:nvSpPr>
        <p:spPr>
          <a:xfrm>
            <a:off x="173736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autrefois</a:t>
            </a:r>
            <a:endParaRPr lang="en-US" sz="900" dirty="0"/>
          </a:p>
        </p:txBody>
      </p:sp>
      <p:sp>
        <p:nvSpPr>
          <p:cNvPr id="25" name="Shape 22"/>
          <p:cNvSpPr/>
          <p:nvPr/>
        </p:nvSpPr>
        <p:spPr>
          <a:xfrm>
            <a:off x="3154680" y="2889504"/>
            <a:ext cx="1353312" cy="475488"/>
          </a:xfrm>
          <a:prstGeom prst="rect">
            <a:avLst/>
          </a:prstGeom>
          <a:solidFill>
            <a:srgbClr val="FFFFFF"/>
          </a:solidFill>
          <a:ln w="12700">
            <a:solidFill>
              <a:srgbClr val="E8ECF0"/>
            </a:solidFill>
            <a:prstDash val="solid"/>
          </a:ln>
        </p:spPr>
      </p:sp>
      <p:sp>
        <p:nvSpPr>
          <p:cNvPr id="26" name="Text 23"/>
          <p:cNvSpPr/>
          <p:nvPr/>
        </p:nvSpPr>
        <p:spPr>
          <a:xfrm>
            <a:off x="315468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néanmoins</a:t>
            </a:r>
            <a:endParaRPr lang="en-US" sz="900" dirty="0"/>
          </a:p>
        </p:txBody>
      </p:sp>
      <p:sp>
        <p:nvSpPr>
          <p:cNvPr id="27" name="Shape 24"/>
          <p:cNvSpPr/>
          <p:nvPr/>
        </p:nvSpPr>
        <p:spPr>
          <a:xfrm>
            <a:off x="4572000" y="2889504"/>
            <a:ext cx="1353312" cy="475488"/>
          </a:xfrm>
          <a:prstGeom prst="rect">
            <a:avLst/>
          </a:prstGeom>
          <a:solidFill>
            <a:srgbClr val="F0F4F8"/>
          </a:solidFill>
          <a:ln w="12700">
            <a:solidFill>
              <a:srgbClr val="E8ECF0"/>
            </a:solidFill>
            <a:prstDash val="solid"/>
          </a:ln>
        </p:spPr>
      </p:sp>
      <p:sp>
        <p:nvSpPr>
          <p:cNvPr id="28" name="Text 25"/>
          <p:cNvSpPr/>
          <p:nvPr/>
        </p:nvSpPr>
        <p:spPr>
          <a:xfrm>
            <a:off x="457200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parfois</a:t>
            </a:r>
            <a:endParaRPr lang="en-US" sz="900" dirty="0"/>
          </a:p>
        </p:txBody>
      </p:sp>
      <p:sp>
        <p:nvSpPr>
          <p:cNvPr id="29" name="Shape 26"/>
          <p:cNvSpPr/>
          <p:nvPr/>
        </p:nvSpPr>
        <p:spPr>
          <a:xfrm>
            <a:off x="5989320" y="2889504"/>
            <a:ext cx="1353312" cy="475488"/>
          </a:xfrm>
          <a:prstGeom prst="rect">
            <a:avLst/>
          </a:prstGeom>
          <a:solidFill>
            <a:srgbClr val="FFFFFF"/>
          </a:solidFill>
          <a:ln w="12700">
            <a:solidFill>
              <a:srgbClr val="E8ECF0"/>
            </a:solidFill>
            <a:prstDash val="solid"/>
          </a:ln>
        </p:spPr>
      </p:sp>
      <p:sp>
        <p:nvSpPr>
          <p:cNvPr id="30" name="Text 27"/>
          <p:cNvSpPr/>
          <p:nvPr/>
        </p:nvSpPr>
        <p:spPr>
          <a:xfrm>
            <a:off x="598932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souvent</a:t>
            </a:r>
            <a:endParaRPr lang="en-US" sz="900" dirty="0"/>
          </a:p>
        </p:txBody>
      </p:sp>
      <p:sp>
        <p:nvSpPr>
          <p:cNvPr id="31" name="Shape 28"/>
          <p:cNvSpPr/>
          <p:nvPr/>
        </p:nvSpPr>
        <p:spPr>
          <a:xfrm>
            <a:off x="7406640" y="2889504"/>
            <a:ext cx="1353312" cy="475488"/>
          </a:xfrm>
          <a:prstGeom prst="rect">
            <a:avLst/>
          </a:prstGeom>
          <a:solidFill>
            <a:srgbClr val="F0F4F8"/>
          </a:solidFill>
          <a:ln w="12700">
            <a:solidFill>
              <a:srgbClr val="E8ECF0"/>
            </a:solidFill>
            <a:prstDash val="solid"/>
          </a:ln>
        </p:spPr>
      </p:sp>
      <p:sp>
        <p:nvSpPr>
          <p:cNvPr id="32" name="Text 29"/>
          <p:cNvSpPr/>
          <p:nvPr/>
        </p:nvSpPr>
        <p:spPr>
          <a:xfrm>
            <a:off x="7406640" y="2889504"/>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jamais</a:t>
            </a:r>
            <a:endParaRPr lang="en-US" sz="900" dirty="0"/>
          </a:p>
        </p:txBody>
      </p:sp>
      <p:sp>
        <p:nvSpPr>
          <p:cNvPr id="33" name="Shape 30"/>
          <p:cNvSpPr/>
          <p:nvPr/>
        </p:nvSpPr>
        <p:spPr>
          <a:xfrm>
            <a:off x="320040" y="3419856"/>
            <a:ext cx="1353312" cy="475488"/>
          </a:xfrm>
          <a:prstGeom prst="rect">
            <a:avLst/>
          </a:prstGeom>
          <a:solidFill>
            <a:srgbClr val="FFFFFF"/>
          </a:solidFill>
          <a:ln w="12700">
            <a:solidFill>
              <a:srgbClr val="E8ECF0"/>
            </a:solidFill>
            <a:prstDash val="solid"/>
          </a:ln>
        </p:spPr>
      </p:sp>
      <p:sp>
        <p:nvSpPr>
          <p:cNvPr id="34" name="Text 31"/>
          <p:cNvSpPr/>
          <p:nvPr/>
        </p:nvSpPr>
        <p:spPr>
          <a:xfrm>
            <a:off x="32004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toutefois</a:t>
            </a:r>
            <a:endParaRPr lang="en-US" sz="900" dirty="0"/>
          </a:p>
        </p:txBody>
      </p:sp>
      <p:sp>
        <p:nvSpPr>
          <p:cNvPr id="35" name="Shape 32"/>
          <p:cNvSpPr/>
          <p:nvPr/>
        </p:nvSpPr>
        <p:spPr>
          <a:xfrm>
            <a:off x="1737360" y="3419856"/>
            <a:ext cx="1353312" cy="475488"/>
          </a:xfrm>
          <a:prstGeom prst="rect">
            <a:avLst/>
          </a:prstGeom>
          <a:solidFill>
            <a:srgbClr val="F0F4F8"/>
          </a:solidFill>
          <a:ln w="12700">
            <a:solidFill>
              <a:srgbClr val="E8ECF0"/>
            </a:solidFill>
            <a:prstDash val="solid"/>
          </a:ln>
        </p:spPr>
      </p:sp>
      <p:sp>
        <p:nvSpPr>
          <p:cNvPr id="36" name="Text 33"/>
          <p:cNvSpPr/>
          <p:nvPr/>
        </p:nvSpPr>
        <p:spPr>
          <a:xfrm>
            <a:off x="173736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d'abord</a:t>
            </a:r>
            <a:endParaRPr lang="en-US" sz="900" dirty="0"/>
          </a:p>
        </p:txBody>
      </p:sp>
      <p:sp>
        <p:nvSpPr>
          <p:cNvPr id="37" name="Shape 34"/>
          <p:cNvSpPr/>
          <p:nvPr/>
        </p:nvSpPr>
        <p:spPr>
          <a:xfrm>
            <a:off x="3154680" y="3419856"/>
            <a:ext cx="1353312" cy="475488"/>
          </a:xfrm>
          <a:prstGeom prst="rect">
            <a:avLst/>
          </a:prstGeom>
          <a:solidFill>
            <a:srgbClr val="FFFFFF"/>
          </a:solidFill>
          <a:ln w="12700">
            <a:solidFill>
              <a:srgbClr val="E8ECF0"/>
            </a:solidFill>
            <a:prstDash val="solid"/>
          </a:ln>
        </p:spPr>
      </p:sp>
      <p:sp>
        <p:nvSpPr>
          <p:cNvPr id="38" name="Text 35"/>
          <p:cNvSpPr/>
          <p:nvPr/>
        </p:nvSpPr>
        <p:spPr>
          <a:xfrm>
            <a:off x="315468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ensuite</a:t>
            </a:r>
            <a:endParaRPr lang="en-US" sz="900" dirty="0"/>
          </a:p>
        </p:txBody>
      </p:sp>
      <p:sp>
        <p:nvSpPr>
          <p:cNvPr id="39" name="Shape 36"/>
          <p:cNvSpPr/>
          <p:nvPr/>
        </p:nvSpPr>
        <p:spPr>
          <a:xfrm>
            <a:off x="4572000" y="3419856"/>
            <a:ext cx="1353312" cy="475488"/>
          </a:xfrm>
          <a:prstGeom prst="rect">
            <a:avLst/>
          </a:prstGeom>
          <a:solidFill>
            <a:srgbClr val="F0F4F8"/>
          </a:solidFill>
          <a:ln w="12700">
            <a:solidFill>
              <a:srgbClr val="E8ECF0"/>
            </a:solidFill>
            <a:prstDash val="solid"/>
          </a:ln>
        </p:spPr>
      </p:sp>
      <p:sp>
        <p:nvSpPr>
          <p:cNvPr id="40" name="Text 37"/>
          <p:cNvSpPr/>
          <p:nvPr/>
        </p:nvSpPr>
        <p:spPr>
          <a:xfrm>
            <a:off x="457200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enfin</a:t>
            </a:r>
            <a:endParaRPr lang="en-US" sz="900" dirty="0"/>
          </a:p>
        </p:txBody>
      </p:sp>
      <p:sp>
        <p:nvSpPr>
          <p:cNvPr id="41" name="Shape 38"/>
          <p:cNvSpPr/>
          <p:nvPr/>
        </p:nvSpPr>
        <p:spPr>
          <a:xfrm>
            <a:off x="5989320" y="3419856"/>
            <a:ext cx="1353312" cy="475488"/>
          </a:xfrm>
          <a:prstGeom prst="rect">
            <a:avLst/>
          </a:prstGeom>
          <a:solidFill>
            <a:srgbClr val="FFFFFF"/>
          </a:solidFill>
          <a:ln w="12700">
            <a:solidFill>
              <a:srgbClr val="E8ECF0"/>
            </a:solidFill>
            <a:prstDash val="solid"/>
          </a:ln>
        </p:spPr>
      </p:sp>
      <p:sp>
        <p:nvSpPr>
          <p:cNvPr id="42" name="Text 39"/>
          <p:cNvSpPr/>
          <p:nvPr/>
        </p:nvSpPr>
        <p:spPr>
          <a:xfrm>
            <a:off x="598932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depuis</a:t>
            </a:r>
            <a:endParaRPr lang="en-US" sz="900" dirty="0"/>
          </a:p>
        </p:txBody>
      </p:sp>
      <p:sp>
        <p:nvSpPr>
          <p:cNvPr id="43" name="Shape 40"/>
          <p:cNvSpPr/>
          <p:nvPr/>
        </p:nvSpPr>
        <p:spPr>
          <a:xfrm>
            <a:off x="7406640" y="3419856"/>
            <a:ext cx="1353312" cy="475488"/>
          </a:xfrm>
          <a:prstGeom prst="rect">
            <a:avLst/>
          </a:prstGeom>
          <a:solidFill>
            <a:srgbClr val="F0F4F8"/>
          </a:solidFill>
          <a:ln w="12700">
            <a:solidFill>
              <a:srgbClr val="E8ECF0"/>
            </a:solidFill>
            <a:prstDash val="solid"/>
          </a:ln>
        </p:spPr>
      </p:sp>
      <p:sp>
        <p:nvSpPr>
          <p:cNvPr id="44" name="Text 41"/>
          <p:cNvSpPr/>
          <p:nvPr/>
        </p:nvSpPr>
        <p:spPr>
          <a:xfrm>
            <a:off x="7406640" y="3419856"/>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avant</a:t>
            </a:r>
            <a:endParaRPr lang="en-US" sz="900" dirty="0"/>
          </a:p>
        </p:txBody>
      </p:sp>
      <p:sp>
        <p:nvSpPr>
          <p:cNvPr id="45" name="Shape 42"/>
          <p:cNvSpPr/>
          <p:nvPr/>
        </p:nvSpPr>
        <p:spPr>
          <a:xfrm>
            <a:off x="320040" y="3950208"/>
            <a:ext cx="1353312" cy="475488"/>
          </a:xfrm>
          <a:prstGeom prst="rect">
            <a:avLst/>
          </a:prstGeom>
          <a:solidFill>
            <a:srgbClr val="FFFFFF"/>
          </a:solidFill>
          <a:ln w="12700">
            <a:solidFill>
              <a:srgbClr val="E8ECF0"/>
            </a:solidFill>
            <a:prstDash val="solid"/>
          </a:ln>
        </p:spPr>
      </p:sp>
      <p:sp>
        <p:nvSpPr>
          <p:cNvPr id="46" name="Text 43"/>
          <p:cNvSpPr/>
          <p:nvPr/>
        </p:nvSpPr>
        <p:spPr>
          <a:xfrm>
            <a:off x="32004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après</a:t>
            </a:r>
            <a:endParaRPr lang="en-US" sz="900" dirty="0"/>
          </a:p>
        </p:txBody>
      </p:sp>
      <p:sp>
        <p:nvSpPr>
          <p:cNvPr id="47" name="Shape 44"/>
          <p:cNvSpPr/>
          <p:nvPr/>
        </p:nvSpPr>
        <p:spPr>
          <a:xfrm>
            <a:off x="1737360" y="3950208"/>
            <a:ext cx="1353312" cy="475488"/>
          </a:xfrm>
          <a:prstGeom prst="rect">
            <a:avLst/>
          </a:prstGeom>
          <a:solidFill>
            <a:srgbClr val="F0F4F8"/>
          </a:solidFill>
          <a:ln w="12700">
            <a:solidFill>
              <a:srgbClr val="E8ECF0"/>
            </a:solidFill>
            <a:prstDash val="solid"/>
          </a:ln>
        </p:spPr>
      </p:sp>
      <p:sp>
        <p:nvSpPr>
          <p:cNvPr id="48" name="Text 45"/>
          <p:cNvSpPr/>
          <p:nvPr/>
        </p:nvSpPr>
        <p:spPr>
          <a:xfrm>
            <a:off x="173736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pendant</a:t>
            </a:r>
            <a:endParaRPr lang="en-US" sz="900" dirty="0"/>
          </a:p>
        </p:txBody>
      </p:sp>
      <p:sp>
        <p:nvSpPr>
          <p:cNvPr id="49" name="Shape 46"/>
          <p:cNvSpPr/>
          <p:nvPr/>
        </p:nvSpPr>
        <p:spPr>
          <a:xfrm>
            <a:off x="3154680" y="3950208"/>
            <a:ext cx="1353312" cy="475488"/>
          </a:xfrm>
          <a:prstGeom prst="rect">
            <a:avLst/>
          </a:prstGeom>
          <a:solidFill>
            <a:srgbClr val="FFFFFF"/>
          </a:solidFill>
          <a:ln w="12700">
            <a:solidFill>
              <a:srgbClr val="E8ECF0"/>
            </a:solidFill>
            <a:prstDash val="solid"/>
          </a:ln>
        </p:spPr>
      </p:sp>
      <p:sp>
        <p:nvSpPr>
          <p:cNvPr id="50" name="Text 47"/>
          <p:cNvSpPr/>
          <p:nvPr/>
        </p:nvSpPr>
        <p:spPr>
          <a:xfrm>
            <a:off x="315468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sans</a:t>
            </a:r>
            <a:endParaRPr lang="en-US" sz="900" dirty="0"/>
          </a:p>
        </p:txBody>
      </p:sp>
      <p:sp>
        <p:nvSpPr>
          <p:cNvPr id="51" name="Shape 48"/>
          <p:cNvSpPr/>
          <p:nvPr/>
        </p:nvSpPr>
        <p:spPr>
          <a:xfrm>
            <a:off x="4572000" y="3950208"/>
            <a:ext cx="1353312" cy="475488"/>
          </a:xfrm>
          <a:prstGeom prst="rect">
            <a:avLst/>
          </a:prstGeom>
          <a:solidFill>
            <a:srgbClr val="F0F4F8"/>
          </a:solidFill>
          <a:ln w="12700">
            <a:solidFill>
              <a:srgbClr val="E8ECF0"/>
            </a:solidFill>
            <a:prstDash val="solid"/>
          </a:ln>
        </p:spPr>
      </p:sp>
      <p:sp>
        <p:nvSpPr>
          <p:cNvPr id="52" name="Text 49"/>
          <p:cNvSpPr/>
          <p:nvPr/>
        </p:nvSpPr>
        <p:spPr>
          <a:xfrm>
            <a:off x="457200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pour</a:t>
            </a:r>
            <a:endParaRPr lang="en-US" sz="900" dirty="0"/>
          </a:p>
        </p:txBody>
      </p:sp>
      <p:sp>
        <p:nvSpPr>
          <p:cNvPr id="53" name="Shape 50"/>
          <p:cNvSpPr/>
          <p:nvPr/>
        </p:nvSpPr>
        <p:spPr>
          <a:xfrm>
            <a:off x="5989320" y="3950208"/>
            <a:ext cx="1353312" cy="475488"/>
          </a:xfrm>
          <a:prstGeom prst="rect">
            <a:avLst/>
          </a:prstGeom>
          <a:solidFill>
            <a:srgbClr val="FFFFFF"/>
          </a:solidFill>
          <a:ln w="12700">
            <a:solidFill>
              <a:srgbClr val="E8ECF0"/>
            </a:solidFill>
            <a:prstDash val="solid"/>
          </a:ln>
        </p:spPr>
      </p:sp>
      <p:sp>
        <p:nvSpPr>
          <p:cNvPr id="54" name="Text 51"/>
          <p:cNvSpPr/>
          <p:nvPr/>
        </p:nvSpPr>
        <p:spPr>
          <a:xfrm>
            <a:off x="598932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avec</a:t>
            </a:r>
            <a:endParaRPr lang="en-US" sz="900" dirty="0"/>
          </a:p>
        </p:txBody>
      </p:sp>
      <p:sp>
        <p:nvSpPr>
          <p:cNvPr id="55" name="Shape 52"/>
          <p:cNvSpPr/>
          <p:nvPr/>
        </p:nvSpPr>
        <p:spPr>
          <a:xfrm>
            <a:off x="7406640" y="3950208"/>
            <a:ext cx="1353312" cy="475488"/>
          </a:xfrm>
          <a:prstGeom prst="rect">
            <a:avLst/>
          </a:prstGeom>
          <a:solidFill>
            <a:srgbClr val="F0F4F8"/>
          </a:solidFill>
          <a:ln w="12700">
            <a:solidFill>
              <a:srgbClr val="E8ECF0"/>
            </a:solidFill>
            <a:prstDash val="solid"/>
          </a:ln>
        </p:spPr>
      </p:sp>
      <p:sp>
        <p:nvSpPr>
          <p:cNvPr id="56" name="Text 53"/>
          <p:cNvSpPr/>
          <p:nvPr/>
        </p:nvSpPr>
        <p:spPr>
          <a:xfrm>
            <a:off x="7406640" y="3950208"/>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sous</a:t>
            </a:r>
            <a:endParaRPr lang="en-US" sz="900" dirty="0"/>
          </a:p>
        </p:txBody>
      </p:sp>
      <p:sp>
        <p:nvSpPr>
          <p:cNvPr id="57" name="Shape 54"/>
          <p:cNvSpPr/>
          <p:nvPr/>
        </p:nvSpPr>
        <p:spPr>
          <a:xfrm>
            <a:off x="320040" y="4480560"/>
            <a:ext cx="1353312" cy="475488"/>
          </a:xfrm>
          <a:prstGeom prst="rect">
            <a:avLst/>
          </a:prstGeom>
          <a:solidFill>
            <a:srgbClr val="FFFFFF"/>
          </a:solidFill>
          <a:ln w="12700">
            <a:solidFill>
              <a:srgbClr val="E8ECF0"/>
            </a:solidFill>
            <a:prstDash val="solid"/>
          </a:ln>
        </p:spPr>
      </p:sp>
      <p:sp>
        <p:nvSpPr>
          <p:cNvPr id="58" name="Text 55"/>
          <p:cNvSpPr/>
          <p:nvPr/>
        </p:nvSpPr>
        <p:spPr>
          <a:xfrm>
            <a:off x="320040" y="4480560"/>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entre</a:t>
            </a:r>
            <a:endParaRPr lang="en-US" sz="900" dirty="0"/>
          </a:p>
        </p:txBody>
      </p:sp>
      <p:sp>
        <p:nvSpPr>
          <p:cNvPr id="59" name="Shape 56"/>
          <p:cNvSpPr/>
          <p:nvPr/>
        </p:nvSpPr>
        <p:spPr>
          <a:xfrm>
            <a:off x="1737360" y="4480560"/>
            <a:ext cx="1353312" cy="475488"/>
          </a:xfrm>
          <a:prstGeom prst="rect">
            <a:avLst/>
          </a:prstGeom>
          <a:solidFill>
            <a:srgbClr val="F0F4F8"/>
          </a:solidFill>
          <a:ln w="12700">
            <a:solidFill>
              <a:srgbClr val="E8ECF0"/>
            </a:solidFill>
            <a:prstDash val="solid"/>
          </a:ln>
        </p:spPr>
      </p:sp>
      <p:sp>
        <p:nvSpPr>
          <p:cNvPr id="60" name="Text 57"/>
          <p:cNvSpPr/>
          <p:nvPr/>
        </p:nvSpPr>
        <p:spPr>
          <a:xfrm>
            <a:off x="1737360" y="4480560"/>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START ✦</a:t>
            </a:r>
            <a:endParaRPr lang="en-US" sz="900" dirty="0"/>
          </a:p>
        </p:txBody>
      </p:sp>
      <p:sp>
        <p:nvSpPr>
          <p:cNvPr id="61" name="Shape 58"/>
          <p:cNvSpPr/>
          <p:nvPr/>
        </p:nvSpPr>
        <p:spPr>
          <a:xfrm>
            <a:off x="3154680" y="4480560"/>
            <a:ext cx="1353312" cy="475488"/>
          </a:xfrm>
          <a:prstGeom prst="rect">
            <a:avLst/>
          </a:prstGeom>
          <a:solidFill>
            <a:srgbClr val="FFFFFF"/>
          </a:solidFill>
          <a:ln w="12700">
            <a:solidFill>
              <a:srgbClr val="E8ECF0"/>
            </a:solidFill>
            <a:prstDash val="solid"/>
          </a:ln>
        </p:spPr>
      </p:sp>
      <p:sp>
        <p:nvSpPr>
          <p:cNvPr id="62" name="Text 59"/>
          <p:cNvSpPr/>
          <p:nvPr/>
        </p:nvSpPr>
        <p:spPr>
          <a:xfrm>
            <a:off x="3154680" y="4480560"/>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ici</a:t>
            </a:r>
            <a:endParaRPr lang="en-US" sz="900" dirty="0"/>
          </a:p>
        </p:txBody>
      </p:sp>
      <p:sp>
        <p:nvSpPr>
          <p:cNvPr id="63" name="Shape 60"/>
          <p:cNvSpPr/>
          <p:nvPr/>
        </p:nvSpPr>
        <p:spPr>
          <a:xfrm>
            <a:off x="4572000" y="4480560"/>
            <a:ext cx="1353312" cy="475488"/>
          </a:xfrm>
          <a:prstGeom prst="rect">
            <a:avLst/>
          </a:prstGeom>
          <a:solidFill>
            <a:srgbClr val="F0F4F8"/>
          </a:solidFill>
          <a:ln w="12700">
            <a:solidFill>
              <a:srgbClr val="E8ECF0"/>
            </a:solidFill>
            <a:prstDash val="solid"/>
          </a:ln>
        </p:spPr>
      </p:sp>
      <p:sp>
        <p:nvSpPr>
          <p:cNvPr id="64" name="Text 61"/>
          <p:cNvSpPr/>
          <p:nvPr/>
        </p:nvSpPr>
        <p:spPr>
          <a:xfrm>
            <a:off x="4572000" y="4480560"/>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là-bas</a:t>
            </a:r>
            <a:endParaRPr lang="en-US" sz="900" dirty="0"/>
          </a:p>
        </p:txBody>
      </p:sp>
      <p:sp>
        <p:nvSpPr>
          <p:cNvPr id="65" name="Shape 62"/>
          <p:cNvSpPr/>
          <p:nvPr/>
        </p:nvSpPr>
        <p:spPr>
          <a:xfrm>
            <a:off x="5989320" y="4480560"/>
            <a:ext cx="1353312" cy="475488"/>
          </a:xfrm>
          <a:prstGeom prst="rect">
            <a:avLst/>
          </a:prstGeom>
          <a:solidFill>
            <a:srgbClr val="FFFFFF"/>
          </a:solidFill>
          <a:ln w="12700">
            <a:solidFill>
              <a:srgbClr val="E8ECF0"/>
            </a:solidFill>
            <a:prstDash val="solid"/>
          </a:ln>
        </p:spPr>
      </p:sp>
      <p:sp>
        <p:nvSpPr>
          <p:cNvPr id="66" name="Text 63"/>
          <p:cNvSpPr/>
          <p:nvPr/>
        </p:nvSpPr>
        <p:spPr>
          <a:xfrm>
            <a:off x="5989320" y="4480560"/>
            <a:ext cx="1353312" cy="475488"/>
          </a:xfrm>
          <a:prstGeom prst="rect">
            <a:avLst/>
          </a:prstGeom>
          <a:noFill/>
          <a:ln/>
        </p:spPr>
        <p:txBody>
          <a:bodyPr wrap="square" lIns="0" tIns="0" rIns="0" bIns="0" rtlCol="0" anchor="ctr"/>
          <a:lstStyle/>
          <a:p>
            <a:pPr algn="ctr" indent="0" marL="0">
              <a:buNone/>
            </a:pPr>
            <a:r>
              <a:rPr lang="en-US" sz="900" dirty="0">
                <a:solidFill>
                  <a:srgbClr val="1B2A4A"/>
                </a:solidFill>
              </a:rPr>
              <a:t>ailleurs</a:t>
            </a:r>
            <a:endParaRPr lang="en-US" sz="900" dirty="0"/>
          </a:p>
        </p:txBody>
      </p:sp>
      <p:sp>
        <p:nvSpPr>
          <p:cNvPr id="67" name="Shape 64"/>
          <p:cNvSpPr/>
          <p:nvPr/>
        </p:nvSpPr>
        <p:spPr>
          <a:xfrm>
            <a:off x="7406640" y="4480560"/>
            <a:ext cx="1353312" cy="475488"/>
          </a:xfrm>
          <a:prstGeom prst="rect">
            <a:avLst/>
          </a:prstGeom>
          <a:solidFill>
            <a:srgbClr val="E8A020"/>
          </a:solidFill>
          <a:ln w="12700">
            <a:solidFill>
              <a:srgbClr val="E8ECF0"/>
            </a:solidFill>
            <a:prstDash val="solid"/>
          </a:ln>
        </p:spPr>
      </p:sp>
      <p:sp>
        <p:nvSpPr>
          <p:cNvPr id="68" name="Text 65"/>
          <p:cNvSpPr/>
          <p:nvPr/>
        </p:nvSpPr>
        <p:spPr>
          <a:xfrm>
            <a:off x="7406640" y="4480560"/>
            <a:ext cx="1353312" cy="475488"/>
          </a:xfrm>
          <a:prstGeom prst="rect">
            <a:avLst/>
          </a:prstGeom>
          <a:noFill/>
          <a:ln/>
        </p:spPr>
        <p:txBody>
          <a:bodyPr wrap="square" lIns="0" tIns="0" rIns="0" bIns="0" rtlCol="0" anchor="ctr"/>
          <a:lstStyle/>
          <a:p>
            <a:pPr algn="ctr" indent="0" marL="0">
              <a:buNone/>
            </a:pPr>
            <a:r>
              <a:rPr lang="en-US" sz="1000" b="1" dirty="0">
                <a:solidFill>
                  <a:srgbClr val="FFFFFF"/>
                </a:solidFill>
              </a:rPr>
              <a:t>ARRIVÉE 🏆</a:t>
            </a:r>
            <a:endParaRPr lang="en-US" sz="1000" dirty="0"/>
          </a:p>
        </p:txBody>
      </p:sp>
      <p:sp>
        <p:nvSpPr>
          <p:cNvPr id="69" name="Text 6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51 / 60</a:t>
            </a:r>
            <a:endParaRPr lang="en-US" sz="900" dirty="0"/>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A0A2A"/>
          </a:solidFill>
          <a:ln w="12700">
            <a:solidFill>
              <a:srgbClr val="1A0A2A"/>
            </a:solidFill>
            <a:prstDash val="solid"/>
          </a:ln>
        </p:spPr>
      </p:sp>
      <p:sp>
        <p:nvSpPr>
          <p:cNvPr id="3" name="Shape 1"/>
          <p:cNvSpPr/>
          <p:nvPr/>
        </p:nvSpPr>
        <p:spPr>
          <a:xfrm>
            <a:off x="0" y="0"/>
            <a:ext cx="457200" cy="5143500"/>
          </a:xfrm>
          <a:prstGeom prst="rect">
            <a:avLst/>
          </a:prstGeom>
          <a:solidFill>
            <a:srgbClr val="5B2D8E"/>
          </a:solidFill>
          <a:ln w="12700">
            <a:solidFill>
              <a:srgbClr val="5B2D8E"/>
            </a:solidFill>
            <a:prstDash val="solid"/>
          </a:ln>
        </p:spPr>
      </p:sp>
      <p:sp>
        <p:nvSpPr>
          <p:cNvPr id="4" name="Text 2"/>
          <p:cNvSpPr/>
          <p:nvPr/>
        </p:nvSpPr>
        <p:spPr>
          <a:xfrm>
            <a:off x="640080" y="457200"/>
            <a:ext cx="8229600" cy="1005840"/>
          </a:xfrm>
          <a:prstGeom prst="rect">
            <a:avLst/>
          </a:prstGeom>
          <a:noFill/>
          <a:ln/>
        </p:spPr>
        <p:txBody>
          <a:bodyPr wrap="square" rtlCol="0" anchor="ctr"/>
          <a:lstStyle/>
          <a:p>
            <a:pPr indent="0" marL="0">
              <a:buNone/>
            </a:pPr>
            <a:r>
              <a:rPr lang="en-US" sz="5500" b="1" dirty="0">
                <a:solidFill>
                  <a:srgbClr val="000000"/>
                </a:solidFill>
                <a:latin typeface="Calibri" pitchFamily="34" charset="0"/>
                <a:ea typeface="Calibri" pitchFamily="34" charset="-122"/>
                <a:cs typeface="Calibri" pitchFamily="34" charset="-120"/>
              </a:rPr>
              <a:t>ÉVALUATION</a:t>
            </a:r>
            <a:endParaRPr lang="en-US" sz="5500" dirty="0"/>
          </a:p>
        </p:txBody>
      </p:sp>
      <p:sp>
        <p:nvSpPr>
          <p:cNvPr id="5" name="Text 3"/>
          <p:cNvSpPr/>
          <p:nvPr/>
        </p:nvSpPr>
        <p:spPr>
          <a:xfrm>
            <a:off x="640080" y="1280160"/>
            <a:ext cx="7772400" cy="1737360"/>
          </a:xfrm>
          <a:prstGeom prst="rect">
            <a:avLst/>
          </a:prstGeom>
          <a:noFill/>
          <a:ln/>
        </p:spPr>
        <p:txBody>
          <a:bodyPr wrap="square" rtlCol="0" anchor="ctr"/>
          <a:lstStyle/>
          <a:p>
            <a:pPr indent="0" marL="0">
              <a:buNone/>
            </a:pPr>
            <a:r>
              <a:rPr lang="en-US" sz="3800" b="1" dirty="0">
                <a:solidFill>
                  <a:srgbClr val="FFFFFF"/>
                </a:solidFill>
              </a:rPr>
              <a:t>Grilles d'évaluation</a:t>
            </a:r>
            <a:endParaRPr lang="en-US" sz="3800" dirty="0"/>
          </a:p>
          <a:p>
            <a:pPr indent="0" marL="0">
              <a:buNone/>
            </a:pPr>
            <a:r>
              <a:rPr lang="en-US" sz="3800" b="1" dirty="0">
                <a:solidFill>
                  <a:srgbClr val="FFFFFF"/>
                </a:solidFill>
              </a:rPr>
              <a:t>supplémentaires</a:t>
            </a:r>
            <a:endParaRPr lang="en-US" sz="3800" dirty="0"/>
          </a:p>
        </p:txBody>
      </p:sp>
      <p:sp>
        <p:nvSpPr>
          <p:cNvPr id="6" name="Text 4"/>
          <p:cNvSpPr/>
          <p:nvPr/>
        </p:nvSpPr>
        <p:spPr>
          <a:xfrm>
            <a:off x="640080" y="3063240"/>
            <a:ext cx="6400800" cy="365760"/>
          </a:xfrm>
          <a:prstGeom prst="rect">
            <a:avLst/>
          </a:prstGeom>
          <a:noFill/>
          <a:ln/>
        </p:spPr>
        <p:txBody>
          <a:bodyPr wrap="square" rtlCol="0" anchor="ctr"/>
          <a:lstStyle/>
          <a:p>
            <a:pPr indent="0" marL="0">
              <a:buNone/>
            </a:pPr>
            <a:r>
              <a:rPr lang="en-US" sz="1300" dirty="0">
                <a:solidFill>
                  <a:srgbClr val="E8A020"/>
                </a:solidFill>
              </a:rPr>
              <a:t>Outils prêts à photocopier  |  Slides 52 — 55</a:t>
            </a:r>
            <a:endParaRPr lang="en-US" sz="1300" dirty="0"/>
          </a:p>
        </p:txBody>
      </p:sp>
      <p:pic>
        <p:nvPicPr>
          <p:cNvPr id="7" name="Image 0" descr="preencoded.png">    </p:cNvPr>
          <p:cNvPicPr>
            <a:picLocks noChangeAspect="1"/>
          </p:cNvPicPr>
          <p:nvPr/>
        </p:nvPicPr>
        <p:blipFill>
          <a:blip r:embed="rId1"/>
          <a:stretch>
            <a:fillRect/>
          </a:stretch>
        </p:blipFill>
        <p:spPr>
          <a:xfrm>
            <a:off x="7132320" y="2194560"/>
            <a:ext cx="1371600" cy="1371600"/>
          </a:xfrm>
          <a:prstGeom prst="rect">
            <a:avLst/>
          </a:prstGeom>
        </p:spPr>
      </p:pic>
      <p:sp>
        <p:nvSpPr>
          <p:cNvPr id="8" name="Text 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52 / 60</a:t>
            </a:r>
            <a:endParaRPr lang="en-US" sz="900" dirty="0"/>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Grilles d'évaluation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Suivi individuel — 8 semaines</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Tableau de bord de progression MPM par élève</a:t>
            </a:r>
            <a:endParaRPr lang="en-US" sz="1400" dirty="0"/>
          </a:p>
        </p:txBody>
      </p:sp>
      <p:sp>
        <p:nvSpPr>
          <p:cNvPr id="6" name="Shape 4"/>
          <p:cNvSpPr/>
          <p:nvPr/>
        </p:nvSpPr>
        <p:spPr>
          <a:xfrm>
            <a:off x="274320" y="1719072"/>
            <a:ext cx="1645920" cy="402336"/>
          </a:xfrm>
          <a:prstGeom prst="rect">
            <a:avLst/>
          </a:prstGeom>
          <a:solidFill>
            <a:srgbClr val="5B2D8E"/>
          </a:solidFill>
          <a:ln w="12700">
            <a:solidFill>
              <a:srgbClr val="5B2D8E"/>
            </a:solidFill>
            <a:prstDash val="solid"/>
          </a:ln>
        </p:spPr>
      </p:sp>
      <p:sp>
        <p:nvSpPr>
          <p:cNvPr id="7" name="Text 5"/>
          <p:cNvSpPr/>
          <p:nvPr/>
        </p:nvSpPr>
        <p:spPr>
          <a:xfrm>
            <a:off x="274320" y="1719072"/>
            <a:ext cx="1645920" cy="402336"/>
          </a:xfrm>
          <a:prstGeom prst="rect">
            <a:avLst/>
          </a:prstGeom>
          <a:noFill/>
          <a:ln/>
        </p:spPr>
        <p:txBody>
          <a:bodyPr wrap="square" lIns="0" tIns="0" rIns="0" bIns="0" rtlCol="0" anchor="ctr"/>
          <a:lstStyle/>
          <a:p>
            <a:pPr algn="ctr" indent="0" marL="0">
              <a:buNone/>
            </a:pPr>
            <a:r>
              <a:rPr lang="en-US" sz="1100" b="1" dirty="0">
                <a:solidFill>
                  <a:srgbClr val="FFFFFF"/>
                </a:solidFill>
              </a:rPr>
              <a:t>Élève / Critère</a:t>
            </a:r>
            <a:endParaRPr lang="en-US" sz="1100" dirty="0"/>
          </a:p>
        </p:txBody>
      </p:sp>
      <p:sp>
        <p:nvSpPr>
          <p:cNvPr id="8" name="Shape 6"/>
          <p:cNvSpPr/>
          <p:nvPr/>
        </p:nvSpPr>
        <p:spPr>
          <a:xfrm>
            <a:off x="1920240" y="1719072"/>
            <a:ext cx="749808" cy="402336"/>
          </a:xfrm>
          <a:prstGeom prst="rect">
            <a:avLst/>
          </a:prstGeom>
          <a:solidFill>
            <a:srgbClr val="5B2D8E"/>
          </a:solidFill>
          <a:ln w="12700">
            <a:solidFill>
              <a:srgbClr val="5B2D8E"/>
            </a:solidFill>
            <a:prstDash val="solid"/>
          </a:ln>
        </p:spPr>
      </p:sp>
      <p:sp>
        <p:nvSpPr>
          <p:cNvPr id="9" name="Text 7"/>
          <p:cNvSpPr/>
          <p:nvPr/>
        </p:nvSpPr>
        <p:spPr>
          <a:xfrm>
            <a:off x="1920240"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S1</a:t>
            </a:r>
            <a:endParaRPr lang="en-US" sz="900" dirty="0"/>
          </a:p>
        </p:txBody>
      </p:sp>
      <p:sp>
        <p:nvSpPr>
          <p:cNvPr id="10" name="Shape 8"/>
          <p:cNvSpPr/>
          <p:nvPr/>
        </p:nvSpPr>
        <p:spPr>
          <a:xfrm>
            <a:off x="2670048" y="1719072"/>
            <a:ext cx="749808" cy="402336"/>
          </a:xfrm>
          <a:prstGeom prst="rect">
            <a:avLst/>
          </a:prstGeom>
          <a:solidFill>
            <a:srgbClr val="5B2D8E"/>
          </a:solidFill>
          <a:ln w="12700">
            <a:solidFill>
              <a:srgbClr val="5B2D8E"/>
            </a:solidFill>
            <a:prstDash val="solid"/>
          </a:ln>
        </p:spPr>
      </p:sp>
      <p:sp>
        <p:nvSpPr>
          <p:cNvPr id="11" name="Text 9"/>
          <p:cNvSpPr/>
          <p:nvPr/>
        </p:nvSpPr>
        <p:spPr>
          <a:xfrm>
            <a:off x="2670048"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S2</a:t>
            </a:r>
            <a:endParaRPr lang="en-US" sz="900" dirty="0"/>
          </a:p>
        </p:txBody>
      </p:sp>
      <p:sp>
        <p:nvSpPr>
          <p:cNvPr id="12" name="Shape 10"/>
          <p:cNvSpPr/>
          <p:nvPr/>
        </p:nvSpPr>
        <p:spPr>
          <a:xfrm>
            <a:off x="3419856" y="1719072"/>
            <a:ext cx="749808" cy="402336"/>
          </a:xfrm>
          <a:prstGeom prst="rect">
            <a:avLst/>
          </a:prstGeom>
          <a:solidFill>
            <a:srgbClr val="5B2D8E"/>
          </a:solidFill>
          <a:ln w="12700">
            <a:solidFill>
              <a:srgbClr val="5B2D8E"/>
            </a:solidFill>
            <a:prstDash val="solid"/>
          </a:ln>
        </p:spPr>
      </p:sp>
      <p:sp>
        <p:nvSpPr>
          <p:cNvPr id="13" name="Text 11"/>
          <p:cNvSpPr/>
          <p:nvPr/>
        </p:nvSpPr>
        <p:spPr>
          <a:xfrm>
            <a:off x="3419856"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S3</a:t>
            </a:r>
            <a:endParaRPr lang="en-US" sz="900" dirty="0"/>
          </a:p>
        </p:txBody>
      </p:sp>
      <p:sp>
        <p:nvSpPr>
          <p:cNvPr id="14" name="Shape 12"/>
          <p:cNvSpPr/>
          <p:nvPr/>
        </p:nvSpPr>
        <p:spPr>
          <a:xfrm>
            <a:off x="4169664" y="1719072"/>
            <a:ext cx="749808" cy="402336"/>
          </a:xfrm>
          <a:prstGeom prst="rect">
            <a:avLst/>
          </a:prstGeom>
          <a:solidFill>
            <a:srgbClr val="5B2D8E"/>
          </a:solidFill>
          <a:ln w="12700">
            <a:solidFill>
              <a:srgbClr val="5B2D8E"/>
            </a:solidFill>
            <a:prstDash val="solid"/>
          </a:ln>
        </p:spPr>
      </p:sp>
      <p:sp>
        <p:nvSpPr>
          <p:cNvPr id="15" name="Text 13"/>
          <p:cNvSpPr/>
          <p:nvPr/>
        </p:nvSpPr>
        <p:spPr>
          <a:xfrm>
            <a:off x="4169664"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S4</a:t>
            </a:r>
            <a:endParaRPr lang="en-US" sz="900" dirty="0"/>
          </a:p>
        </p:txBody>
      </p:sp>
      <p:sp>
        <p:nvSpPr>
          <p:cNvPr id="16" name="Shape 14"/>
          <p:cNvSpPr/>
          <p:nvPr/>
        </p:nvSpPr>
        <p:spPr>
          <a:xfrm>
            <a:off x="4919472" y="1719072"/>
            <a:ext cx="749808" cy="402336"/>
          </a:xfrm>
          <a:prstGeom prst="rect">
            <a:avLst/>
          </a:prstGeom>
          <a:solidFill>
            <a:srgbClr val="5B2D8E"/>
          </a:solidFill>
          <a:ln w="12700">
            <a:solidFill>
              <a:srgbClr val="5B2D8E"/>
            </a:solidFill>
            <a:prstDash val="solid"/>
          </a:ln>
        </p:spPr>
      </p:sp>
      <p:sp>
        <p:nvSpPr>
          <p:cNvPr id="17" name="Text 15"/>
          <p:cNvSpPr/>
          <p:nvPr/>
        </p:nvSpPr>
        <p:spPr>
          <a:xfrm>
            <a:off x="4919472"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S5</a:t>
            </a:r>
            <a:endParaRPr lang="en-US" sz="900" dirty="0"/>
          </a:p>
        </p:txBody>
      </p:sp>
      <p:sp>
        <p:nvSpPr>
          <p:cNvPr id="18" name="Shape 16"/>
          <p:cNvSpPr/>
          <p:nvPr/>
        </p:nvSpPr>
        <p:spPr>
          <a:xfrm>
            <a:off x="5669280" y="1719072"/>
            <a:ext cx="749808" cy="402336"/>
          </a:xfrm>
          <a:prstGeom prst="rect">
            <a:avLst/>
          </a:prstGeom>
          <a:solidFill>
            <a:srgbClr val="5B2D8E"/>
          </a:solidFill>
          <a:ln w="12700">
            <a:solidFill>
              <a:srgbClr val="5B2D8E"/>
            </a:solidFill>
            <a:prstDash val="solid"/>
          </a:ln>
        </p:spPr>
      </p:sp>
      <p:sp>
        <p:nvSpPr>
          <p:cNvPr id="19" name="Text 17"/>
          <p:cNvSpPr/>
          <p:nvPr/>
        </p:nvSpPr>
        <p:spPr>
          <a:xfrm>
            <a:off x="5669280"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S6</a:t>
            </a:r>
            <a:endParaRPr lang="en-US" sz="900" dirty="0"/>
          </a:p>
        </p:txBody>
      </p:sp>
      <p:sp>
        <p:nvSpPr>
          <p:cNvPr id="20" name="Shape 18"/>
          <p:cNvSpPr/>
          <p:nvPr/>
        </p:nvSpPr>
        <p:spPr>
          <a:xfrm>
            <a:off x="6419088" y="1719072"/>
            <a:ext cx="749808" cy="402336"/>
          </a:xfrm>
          <a:prstGeom prst="rect">
            <a:avLst/>
          </a:prstGeom>
          <a:solidFill>
            <a:srgbClr val="5B2D8E"/>
          </a:solidFill>
          <a:ln w="12700">
            <a:solidFill>
              <a:srgbClr val="5B2D8E"/>
            </a:solidFill>
            <a:prstDash val="solid"/>
          </a:ln>
        </p:spPr>
      </p:sp>
      <p:sp>
        <p:nvSpPr>
          <p:cNvPr id="21" name="Text 19"/>
          <p:cNvSpPr/>
          <p:nvPr/>
        </p:nvSpPr>
        <p:spPr>
          <a:xfrm>
            <a:off x="6419088"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S7</a:t>
            </a:r>
            <a:endParaRPr lang="en-US" sz="900" dirty="0"/>
          </a:p>
        </p:txBody>
      </p:sp>
      <p:sp>
        <p:nvSpPr>
          <p:cNvPr id="22" name="Shape 20"/>
          <p:cNvSpPr/>
          <p:nvPr/>
        </p:nvSpPr>
        <p:spPr>
          <a:xfrm>
            <a:off x="7168896" y="1719072"/>
            <a:ext cx="749808" cy="402336"/>
          </a:xfrm>
          <a:prstGeom prst="rect">
            <a:avLst/>
          </a:prstGeom>
          <a:solidFill>
            <a:srgbClr val="5B2D8E"/>
          </a:solidFill>
          <a:ln w="12700">
            <a:solidFill>
              <a:srgbClr val="5B2D8E"/>
            </a:solidFill>
            <a:prstDash val="solid"/>
          </a:ln>
        </p:spPr>
      </p:sp>
      <p:sp>
        <p:nvSpPr>
          <p:cNvPr id="23" name="Text 21"/>
          <p:cNvSpPr/>
          <p:nvPr/>
        </p:nvSpPr>
        <p:spPr>
          <a:xfrm>
            <a:off x="7168896" y="1719072"/>
            <a:ext cx="749808" cy="402336"/>
          </a:xfrm>
          <a:prstGeom prst="rect">
            <a:avLst/>
          </a:prstGeom>
          <a:noFill/>
          <a:ln/>
        </p:spPr>
        <p:txBody>
          <a:bodyPr wrap="square" lIns="0" tIns="0" rIns="0" bIns="0" rtlCol="0" anchor="ctr"/>
          <a:lstStyle/>
          <a:p>
            <a:pPr algn="ctr" indent="0" marL="0">
              <a:buNone/>
            </a:pPr>
            <a:r>
              <a:rPr lang="en-US" sz="900" b="1" dirty="0">
                <a:solidFill>
                  <a:srgbClr val="FFFFFF"/>
                </a:solidFill>
              </a:rPr>
              <a:t>S8</a:t>
            </a:r>
            <a:endParaRPr lang="en-US" sz="900" dirty="0"/>
          </a:p>
        </p:txBody>
      </p:sp>
      <p:sp>
        <p:nvSpPr>
          <p:cNvPr id="24" name="Shape 22"/>
          <p:cNvSpPr/>
          <p:nvPr/>
        </p:nvSpPr>
        <p:spPr>
          <a:xfrm>
            <a:off x="7918704" y="1719072"/>
            <a:ext cx="841248" cy="402336"/>
          </a:xfrm>
          <a:prstGeom prst="rect">
            <a:avLst/>
          </a:prstGeom>
          <a:solidFill>
            <a:srgbClr val="5B2D8E"/>
          </a:solidFill>
          <a:ln w="12700">
            <a:solidFill>
              <a:srgbClr val="5B2D8E"/>
            </a:solidFill>
            <a:prstDash val="solid"/>
          </a:ln>
        </p:spPr>
      </p:sp>
      <p:sp>
        <p:nvSpPr>
          <p:cNvPr id="25" name="Text 23"/>
          <p:cNvSpPr/>
          <p:nvPr/>
        </p:nvSpPr>
        <p:spPr>
          <a:xfrm>
            <a:off x="7918704" y="1719072"/>
            <a:ext cx="841248" cy="402336"/>
          </a:xfrm>
          <a:prstGeom prst="rect">
            <a:avLst/>
          </a:prstGeom>
          <a:noFill/>
          <a:ln/>
        </p:spPr>
        <p:txBody>
          <a:bodyPr wrap="square" lIns="0" tIns="0" rIns="0" bIns="0" rtlCol="0" anchor="ctr"/>
          <a:lstStyle/>
          <a:p>
            <a:pPr algn="ctr" indent="0" marL="0">
              <a:buNone/>
            </a:pPr>
            <a:r>
              <a:rPr lang="en-US" sz="900" b="1" dirty="0">
                <a:solidFill>
                  <a:srgbClr val="FFFFFF"/>
                </a:solidFill>
              </a:rPr>
              <a:t>Bilan</a:t>
            </a:r>
            <a:endParaRPr lang="en-US" sz="900" dirty="0"/>
          </a:p>
        </p:txBody>
      </p:sp>
      <p:sp>
        <p:nvSpPr>
          <p:cNvPr id="26" name="Shape 24"/>
          <p:cNvSpPr/>
          <p:nvPr/>
        </p:nvSpPr>
        <p:spPr>
          <a:xfrm>
            <a:off x="274320" y="2157984"/>
            <a:ext cx="1645920" cy="530352"/>
          </a:xfrm>
          <a:prstGeom prst="rect">
            <a:avLst/>
          </a:prstGeom>
          <a:solidFill>
            <a:srgbClr val="F5F0FF"/>
          </a:solidFill>
          <a:ln w="12700">
            <a:solidFill>
              <a:srgbClr val="E8ECF0"/>
            </a:solidFill>
            <a:prstDash val="solid"/>
          </a:ln>
        </p:spPr>
      </p:sp>
      <p:sp>
        <p:nvSpPr>
          <p:cNvPr id="27" name="Text 25"/>
          <p:cNvSpPr/>
          <p:nvPr/>
        </p:nvSpPr>
        <p:spPr>
          <a:xfrm>
            <a:off x="347472" y="2157984"/>
            <a:ext cx="1536192" cy="530352"/>
          </a:xfrm>
          <a:prstGeom prst="rect">
            <a:avLst/>
          </a:prstGeom>
          <a:noFill/>
          <a:ln/>
        </p:spPr>
        <p:txBody>
          <a:bodyPr wrap="square" lIns="0" tIns="0" rIns="0" bIns="0" rtlCol="0" anchor="ctr"/>
          <a:lstStyle/>
          <a:p>
            <a:pPr indent="0" marL="0">
              <a:buNone/>
            </a:pPr>
            <a:r>
              <a:rPr lang="en-US" sz="1000" b="1" dirty="0">
                <a:solidFill>
                  <a:srgbClr val="1B2A4A"/>
                </a:solidFill>
              </a:rPr>
              <a:t>MCLM (mots/min)</a:t>
            </a:r>
            <a:endParaRPr lang="en-US" sz="1000" dirty="0"/>
          </a:p>
        </p:txBody>
      </p:sp>
      <p:sp>
        <p:nvSpPr>
          <p:cNvPr id="28" name="Shape 26"/>
          <p:cNvSpPr/>
          <p:nvPr/>
        </p:nvSpPr>
        <p:spPr>
          <a:xfrm>
            <a:off x="1920240" y="2157984"/>
            <a:ext cx="749808" cy="530352"/>
          </a:xfrm>
          <a:prstGeom prst="rect">
            <a:avLst/>
          </a:prstGeom>
          <a:solidFill>
            <a:srgbClr val="F5F0FF"/>
          </a:solidFill>
          <a:ln w="12700">
            <a:solidFill>
              <a:srgbClr val="E8ECF0"/>
            </a:solidFill>
            <a:prstDash val="solid"/>
          </a:ln>
        </p:spPr>
      </p:sp>
      <p:sp>
        <p:nvSpPr>
          <p:cNvPr id="29" name="Shape 27"/>
          <p:cNvSpPr/>
          <p:nvPr/>
        </p:nvSpPr>
        <p:spPr>
          <a:xfrm>
            <a:off x="2670048" y="2157984"/>
            <a:ext cx="749808" cy="530352"/>
          </a:xfrm>
          <a:prstGeom prst="rect">
            <a:avLst/>
          </a:prstGeom>
          <a:solidFill>
            <a:srgbClr val="F5F0FF"/>
          </a:solidFill>
          <a:ln w="12700">
            <a:solidFill>
              <a:srgbClr val="E8ECF0"/>
            </a:solidFill>
            <a:prstDash val="solid"/>
          </a:ln>
        </p:spPr>
      </p:sp>
      <p:sp>
        <p:nvSpPr>
          <p:cNvPr id="30" name="Shape 28"/>
          <p:cNvSpPr/>
          <p:nvPr/>
        </p:nvSpPr>
        <p:spPr>
          <a:xfrm>
            <a:off x="3419856" y="2157984"/>
            <a:ext cx="749808" cy="530352"/>
          </a:xfrm>
          <a:prstGeom prst="rect">
            <a:avLst/>
          </a:prstGeom>
          <a:solidFill>
            <a:srgbClr val="F5F0FF"/>
          </a:solidFill>
          <a:ln w="12700">
            <a:solidFill>
              <a:srgbClr val="E8ECF0"/>
            </a:solidFill>
            <a:prstDash val="solid"/>
          </a:ln>
        </p:spPr>
      </p:sp>
      <p:sp>
        <p:nvSpPr>
          <p:cNvPr id="31" name="Shape 29"/>
          <p:cNvSpPr/>
          <p:nvPr/>
        </p:nvSpPr>
        <p:spPr>
          <a:xfrm>
            <a:off x="4169664" y="2157984"/>
            <a:ext cx="749808" cy="530352"/>
          </a:xfrm>
          <a:prstGeom prst="rect">
            <a:avLst/>
          </a:prstGeom>
          <a:solidFill>
            <a:srgbClr val="F5F0FF"/>
          </a:solidFill>
          <a:ln w="12700">
            <a:solidFill>
              <a:srgbClr val="E8ECF0"/>
            </a:solidFill>
            <a:prstDash val="solid"/>
          </a:ln>
        </p:spPr>
      </p:sp>
      <p:sp>
        <p:nvSpPr>
          <p:cNvPr id="32" name="Shape 30"/>
          <p:cNvSpPr/>
          <p:nvPr/>
        </p:nvSpPr>
        <p:spPr>
          <a:xfrm>
            <a:off x="4919472" y="2157984"/>
            <a:ext cx="749808" cy="530352"/>
          </a:xfrm>
          <a:prstGeom prst="rect">
            <a:avLst/>
          </a:prstGeom>
          <a:solidFill>
            <a:srgbClr val="F5F0FF"/>
          </a:solidFill>
          <a:ln w="12700">
            <a:solidFill>
              <a:srgbClr val="E8ECF0"/>
            </a:solidFill>
            <a:prstDash val="solid"/>
          </a:ln>
        </p:spPr>
      </p:sp>
      <p:sp>
        <p:nvSpPr>
          <p:cNvPr id="33" name="Shape 31"/>
          <p:cNvSpPr/>
          <p:nvPr/>
        </p:nvSpPr>
        <p:spPr>
          <a:xfrm>
            <a:off x="5669280" y="2157984"/>
            <a:ext cx="749808" cy="530352"/>
          </a:xfrm>
          <a:prstGeom prst="rect">
            <a:avLst/>
          </a:prstGeom>
          <a:solidFill>
            <a:srgbClr val="F5F0FF"/>
          </a:solidFill>
          <a:ln w="12700">
            <a:solidFill>
              <a:srgbClr val="E8ECF0"/>
            </a:solidFill>
            <a:prstDash val="solid"/>
          </a:ln>
        </p:spPr>
      </p:sp>
      <p:sp>
        <p:nvSpPr>
          <p:cNvPr id="34" name="Shape 32"/>
          <p:cNvSpPr/>
          <p:nvPr/>
        </p:nvSpPr>
        <p:spPr>
          <a:xfrm>
            <a:off x="6419088" y="2157984"/>
            <a:ext cx="749808" cy="530352"/>
          </a:xfrm>
          <a:prstGeom prst="rect">
            <a:avLst/>
          </a:prstGeom>
          <a:solidFill>
            <a:srgbClr val="F5F0FF"/>
          </a:solidFill>
          <a:ln w="12700">
            <a:solidFill>
              <a:srgbClr val="E8ECF0"/>
            </a:solidFill>
            <a:prstDash val="solid"/>
          </a:ln>
        </p:spPr>
      </p:sp>
      <p:sp>
        <p:nvSpPr>
          <p:cNvPr id="35" name="Shape 33"/>
          <p:cNvSpPr/>
          <p:nvPr/>
        </p:nvSpPr>
        <p:spPr>
          <a:xfrm>
            <a:off x="7168896" y="2157984"/>
            <a:ext cx="749808" cy="530352"/>
          </a:xfrm>
          <a:prstGeom prst="rect">
            <a:avLst/>
          </a:prstGeom>
          <a:solidFill>
            <a:srgbClr val="F5F0FF"/>
          </a:solidFill>
          <a:ln w="12700">
            <a:solidFill>
              <a:srgbClr val="E8ECF0"/>
            </a:solidFill>
            <a:prstDash val="solid"/>
          </a:ln>
        </p:spPr>
      </p:sp>
      <p:sp>
        <p:nvSpPr>
          <p:cNvPr id="36" name="Shape 34"/>
          <p:cNvSpPr/>
          <p:nvPr/>
        </p:nvSpPr>
        <p:spPr>
          <a:xfrm>
            <a:off x="7918704" y="2157984"/>
            <a:ext cx="841248" cy="530352"/>
          </a:xfrm>
          <a:prstGeom prst="rect">
            <a:avLst/>
          </a:prstGeom>
          <a:solidFill>
            <a:srgbClr val="F5F0FF"/>
          </a:solidFill>
          <a:ln w="12700">
            <a:solidFill>
              <a:srgbClr val="E8ECF0"/>
            </a:solidFill>
            <a:prstDash val="solid"/>
          </a:ln>
        </p:spPr>
      </p:sp>
      <p:sp>
        <p:nvSpPr>
          <p:cNvPr id="37" name="Shape 35"/>
          <p:cNvSpPr/>
          <p:nvPr/>
        </p:nvSpPr>
        <p:spPr>
          <a:xfrm>
            <a:off x="274320" y="2724912"/>
            <a:ext cx="1645920" cy="530352"/>
          </a:xfrm>
          <a:prstGeom prst="rect">
            <a:avLst/>
          </a:prstGeom>
          <a:solidFill>
            <a:srgbClr val="FFFFFF"/>
          </a:solidFill>
          <a:ln w="12700">
            <a:solidFill>
              <a:srgbClr val="E8ECF0"/>
            </a:solidFill>
            <a:prstDash val="solid"/>
          </a:ln>
        </p:spPr>
      </p:sp>
      <p:sp>
        <p:nvSpPr>
          <p:cNvPr id="38" name="Text 36"/>
          <p:cNvSpPr/>
          <p:nvPr/>
        </p:nvSpPr>
        <p:spPr>
          <a:xfrm>
            <a:off x="347472" y="2724912"/>
            <a:ext cx="1536192" cy="530352"/>
          </a:xfrm>
          <a:prstGeom prst="rect">
            <a:avLst/>
          </a:prstGeom>
          <a:noFill/>
          <a:ln/>
        </p:spPr>
        <p:txBody>
          <a:bodyPr wrap="square" lIns="0" tIns="0" rIns="0" bIns="0" rtlCol="0" anchor="ctr"/>
          <a:lstStyle/>
          <a:p>
            <a:pPr indent="0" marL="0">
              <a:buNone/>
            </a:pPr>
            <a:r>
              <a:rPr lang="en-US" sz="1000" b="1" dirty="0">
                <a:solidFill>
                  <a:srgbClr val="1B2A4A"/>
                </a:solidFill>
              </a:rPr>
              <a:t>Erreurs / lecture</a:t>
            </a:r>
            <a:endParaRPr lang="en-US" sz="1000" dirty="0"/>
          </a:p>
        </p:txBody>
      </p:sp>
      <p:sp>
        <p:nvSpPr>
          <p:cNvPr id="39" name="Shape 37"/>
          <p:cNvSpPr/>
          <p:nvPr/>
        </p:nvSpPr>
        <p:spPr>
          <a:xfrm>
            <a:off x="1920240" y="2724912"/>
            <a:ext cx="749808" cy="530352"/>
          </a:xfrm>
          <a:prstGeom prst="rect">
            <a:avLst/>
          </a:prstGeom>
          <a:solidFill>
            <a:srgbClr val="FFFFFF"/>
          </a:solidFill>
          <a:ln w="12700">
            <a:solidFill>
              <a:srgbClr val="E8ECF0"/>
            </a:solidFill>
            <a:prstDash val="solid"/>
          </a:ln>
        </p:spPr>
      </p:sp>
      <p:sp>
        <p:nvSpPr>
          <p:cNvPr id="40" name="Shape 38"/>
          <p:cNvSpPr/>
          <p:nvPr/>
        </p:nvSpPr>
        <p:spPr>
          <a:xfrm>
            <a:off x="2670048" y="2724912"/>
            <a:ext cx="749808" cy="530352"/>
          </a:xfrm>
          <a:prstGeom prst="rect">
            <a:avLst/>
          </a:prstGeom>
          <a:solidFill>
            <a:srgbClr val="FFFFFF"/>
          </a:solidFill>
          <a:ln w="12700">
            <a:solidFill>
              <a:srgbClr val="E8ECF0"/>
            </a:solidFill>
            <a:prstDash val="solid"/>
          </a:ln>
        </p:spPr>
      </p:sp>
      <p:sp>
        <p:nvSpPr>
          <p:cNvPr id="41" name="Shape 39"/>
          <p:cNvSpPr/>
          <p:nvPr/>
        </p:nvSpPr>
        <p:spPr>
          <a:xfrm>
            <a:off x="3419856" y="2724912"/>
            <a:ext cx="749808" cy="530352"/>
          </a:xfrm>
          <a:prstGeom prst="rect">
            <a:avLst/>
          </a:prstGeom>
          <a:solidFill>
            <a:srgbClr val="FFFFFF"/>
          </a:solidFill>
          <a:ln w="12700">
            <a:solidFill>
              <a:srgbClr val="E8ECF0"/>
            </a:solidFill>
            <a:prstDash val="solid"/>
          </a:ln>
        </p:spPr>
      </p:sp>
      <p:sp>
        <p:nvSpPr>
          <p:cNvPr id="42" name="Shape 40"/>
          <p:cNvSpPr/>
          <p:nvPr/>
        </p:nvSpPr>
        <p:spPr>
          <a:xfrm>
            <a:off x="4169664" y="2724912"/>
            <a:ext cx="749808" cy="530352"/>
          </a:xfrm>
          <a:prstGeom prst="rect">
            <a:avLst/>
          </a:prstGeom>
          <a:solidFill>
            <a:srgbClr val="FFFFFF"/>
          </a:solidFill>
          <a:ln w="12700">
            <a:solidFill>
              <a:srgbClr val="E8ECF0"/>
            </a:solidFill>
            <a:prstDash val="solid"/>
          </a:ln>
        </p:spPr>
      </p:sp>
      <p:sp>
        <p:nvSpPr>
          <p:cNvPr id="43" name="Shape 41"/>
          <p:cNvSpPr/>
          <p:nvPr/>
        </p:nvSpPr>
        <p:spPr>
          <a:xfrm>
            <a:off x="4919472" y="2724912"/>
            <a:ext cx="749808" cy="530352"/>
          </a:xfrm>
          <a:prstGeom prst="rect">
            <a:avLst/>
          </a:prstGeom>
          <a:solidFill>
            <a:srgbClr val="FFFFFF"/>
          </a:solidFill>
          <a:ln w="12700">
            <a:solidFill>
              <a:srgbClr val="E8ECF0"/>
            </a:solidFill>
            <a:prstDash val="solid"/>
          </a:ln>
        </p:spPr>
      </p:sp>
      <p:sp>
        <p:nvSpPr>
          <p:cNvPr id="44" name="Shape 42"/>
          <p:cNvSpPr/>
          <p:nvPr/>
        </p:nvSpPr>
        <p:spPr>
          <a:xfrm>
            <a:off x="5669280" y="2724912"/>
            <a:ext cx="749808" cy="530352"/>
          </a:xfrm>
          <a:prstGeom prst="rect">
            <a:avLst/>
          </a:prstGeom>
          <a:solidFill>
            <a:srgbClr val="FFFFFF"/>
          </a:solidFill>
          <a:ln w="12700">
            <a:solidFill>
              <a:srgbClr val="E8ECF0"/>
            </a:solidFill>
            <a:prstDash val="solid"/>
          </a:ln>
        </p:spPr>
      </p:sp>
      <p:sp>
        <p:nvSpPr>
          <p:cNvPr id="45" name="Shape 43"/>
          <p:cNvSpPr/>
          <p:nvPr/>
        </p:nvSpPr>
        <p:spPr>
          <a:xfrm>
            <a:off x="6419088" y="2724912"/>
            <a:ext cx="749808" cy="530352"/>
          </a:xfrm>
          <a:prstGeom prst="rect">
            <a:avLst/>
          </a:prstGeom>
          <a:solidFill>
            <a:srgbClr val="FFFFFF"/>
          </a:solidFill>
          <a:ln w="12700">
            <a:solidFill>
              <a:srgbClr val="E8ECF0"/>
            </a:solidFill>
            <a:prstDash val="solid"/>
          </a:ln>
        </p:spPr>
      </p:sp>
      <p:sp>
        <p:nvSpPr>
          <p:cNvPr id="46" name="Shape 44"/>
          <p:cNvSpPr/>
          <p:nvPr/>
        </p:nvSpPr>
        <p:spPr>
          <a:xfrm>
            <a:off x="7168896" y="2724912"/>
            <a:ext cx="749808" cy="530352"/>
          </a:xfrm>
          <a:prstGeom prst="rect">
            <a:avLst/>
          </a:prstGeom>
          <a:solidFill>
            <a:srgbClr val="FFFFFF"/>
          </a:solidFill>
          <a:ln w="12700">
            <a:solidFill>
              <a:srgbClr val="E8ECF0"/>
            </a:solidFill>
            <a:prstDash val="solid"/>
          </a:ln>
        </p:spPr>
      </p:sp>
      <p:sp>
        <p:nvSpPr>
          <p:cNvPr id="47" name="Shape 45"/>
          <p:cNvSpPr/>
          <p:nvPr/>
        </p:nvSpPr>
        <p:spPr>
          <a:xfrm>
            <a:off x="7918704" y="2724912"/>
            <a:ext cx="841248" cy="530352"/>
          </a:xfrm>
          <a:prstGeom prst="rect">
            <a:avLst/>
          </a:prstGeom>
          <a:solidFill>
            <a:srgbClr val="FFFFFF"/>
          </a:solidFill>
          <a:ln w="12700">
            <a:solidFill>
              <a:srgbClr val="E8ECF0"/>
            </a:solidFill>
            <a:prstDash val="solid"/>
          </a:ln>
        </p:spPr>
      </p:sp>
      <p:sp>
        <p:nvSpPr>
          <p:cNvPr id="48" name="Shape 46"/>
          <p:cNvSpPr/>
          <p:nvPr/>
        </p:nvSpPr>
        <p:spPr>
          <a:xfrm>
            <a:off x="274320" y="3291840"/>
            <a:ext cx="1645920" cy="530352"/>
          </a:xfrm>
          <a:prstGeom prst="rect">
            <a:avLst/>
          </a:prstGeom>
          <a:solidFill>
            <a:srgbClr val="F5F0FF"/>
          </a:solidFill>
          <a:ln w="12700">
            <a:solidFill>
              <a:srgbClr val="E8ECF0"/>
            </a:solidFill>
            <a:prstDash val="solid"/>
          </a:ln>
        </p:spPr>
      </p:sp>
      <p:sp>
        <p:nvSpPr>
          <p:cNvPr id="49" name="Text 47"/>
          <p:cNvSpPr/>
          <p:nvPr/>
        </p:nvSpPr>
        <p:spPr>
          <a:xfrm>
            <a:off x="347472" y="3291840"/>
            <a:ext cx="1536192" cy="530352"/>
          </a:xfrm>
          <a:prstGeom prst="rect">
            <a:avLst/>
          </a:prstGeom>
          <a:noFill/>
          <a:ln/>
        </p:spPr>
        <p:txBody>
          <a:bodyPr wrap="square" lIns="0" tIns="0" rIns="0" bIns="0" rtlCol="0" anchor="ctr"/>
          <a:lstStyle/>
          <a:p>
            <a:pPr indent="0" marL="0">
              <a:buNone/>
            </a:pPr>
            <a:r>
              <a:rPr lang="en-US" sz="1000" b="1" dirty="0">
                <a:solidFill>
                  <a:srgbClr val="1B2A4A"/>
                </a:solidFill>
              </a:rPr>
              <a:t>Expression (1-4)</a:t>
            </a:r>
            <a:endParaRPr lang="en-US" sz="1000" dirty="0"/>
          </a:p>
        </p:txBody>
      </p:sp>
      <p:sp>
        <p:nvSpPr>
          <p:cNvPr id="50" name="Shape 48"/>
          <p:cNvSpPr/>
          <p:nvPr/>
        </p:nvSpPr>
        <p:spPr>
          <a:xfrm>
            <a:off x="1920240" y="3291840"/>
            <a:ext cx="749808" cy="530352"/>
          </a:xfrm>
          <a:prstGeom prst="rect">
            <a:avLst/>
          </a:prstGeom>
          <a:solidFill>
            <a:srgbClr val="F5F0FF"/>
          </a:solidFill>
          <a:ln w="12700">
            <a:solidFill>
              <a:srgbClr val="E8ECF0"/>
            </a:solidFill>
            <a:prstDash val="solid"/>
          </a:ln>
        </p:spPr>
      </p:sp>
      <p:sp>
        <p:nvSpPr>
          <p:cNvPr id="51" name="Shape 49"/>
          <p:cNvSpPr/>
          <p:nvPr/>
        </p:nvSpPr>
        <p:spPr>
          <a:xfrm>
            <a:off x="2670048" y="3291840"/>
            <a:ext cx="749808" cy="530352"/>
          </a:xfrm>
          <a:prstGeom prst="rect">
            <a:avLst/>
          </a:prstGeom>
          <a:solidFill>
            <a:srgbClr val="F5F0FF"/>
          </a:solidFill>
          <a:ln w="12700">
            <a:solidFill>
              <a:srgbClr val="E8ECF0"/>
            </a:solidFill>
            <a:prstDash val="solid"/>
          </a:ln>
        </p:spPr>
      </p:sp>
      <p:sp>
        <p:nvSpPr>
          <p:cNvPr id="52" name="Shape 50"/>
          <p:cNvSpPr/>
          <p:nvPr/>
        </p:nvSpPr>
        <p:spPr>
          <a:xfrm>
            <a:off x="3419856" y="3291840"/>
            <a:ext cx="749808" cy="530352"/>
          </a:xfrm>
          <a:prstGeom prst="rect">
            <a:avLst/>
          </a:prstGeom>
          <a:solidFill>
            <a:srgbClr val="F5F0FF"/>
          </a:solidFill>
          <a:ln w="12700">
            <a:solidFill>
              <a:srgbClr val="E8ECF0"/>
            </a:solidFill>
            <a:prstDash val="solid"/>
          </a:ln>
        </p:spPr>
      </p:sp>
      <p:sp>
        <p:nvSpPr>
          <p:cNvPr id="53" name="Shape 51"/>
          <p:cNvSpPr/>
          <p:nvPr/>
        </p:nvSpPr>
        <p:spPr>
          <a:xfrm>
            <a:off x="4169664" y="3291840"/>
            <a:ext cx="749808" cy="530352"/>
          </a:xfrm>
          <a:prstGeom prst="rect">
            <a:avLst/>
          </a:prstGeom>
          <a:solidFill>
            <a:srgbClr val="F5F0FF"/>
          </a:solidFill>
          <a:ln w="12700">
            <a:solidFill>
              <a:srgbClr val="E8ECF0"/>
            </a:solidFill>
            <a:prstDash val="solid"/>
          </a:ln>
        </p:spPr>
      </p:sp>
      <p:sp>
        <p:nvSpPr>
          <p:cNvPr id="54" name="Shape 52"/>
          <p:cNvSpPr/>
          <p:nvPr/>
        </p:nvSpPr>
        <p:spPr>
          <a:xfrm>
            <a:off x="4919472" y="3291840"/>
            <a:ext cx="749808" cy="530352"/>
          </a:xfrm>
          <a:prstGeom prst="rect">
            <a:avLst/>
          </a:prstGeom>
          <a:solidFill>
            <a:srgbClr val="F5F0FF"/>
          </a:solidFill>
          <a:ln w="12700">
            <a:solidFill>
              <a:srgbClr val="E8ECF0"/>
            </a:solidFill>
            <a:prstDash val="solid"/>
          </a:ln>
        </p:spPr>
      </p:sp>
      <p:sp>
        <p:nvSpPr>
          <p:cNvPr id="55" name="Shape 53"/>
          <p:cNvSpPr/>
          <p:nvPr/>
        </p:nvSpPr>
        <p:spPr>
          <a:xfrm>
            <a:off x="5669280" y="3291840"/>
            <a:ext cx="749808" cy="530352"/>
          </a:xfrm>
          <a:prstGeom prst="rect">
            <a:avLst/>
          </a:prstGeom>
          <a:solidFill>
            <a:srgbClr val="F5F0FF"/>
          </a:solidFill>
          <a:ln w="12700">
            <a:solidFill>
              <a:srgbClr val="E8ECF0"/>
            </a:solidFill>
            <a:prstDash val="solid"/>
          </a:ln>
        </p:spPr>
      </p:sp>
      <p:sp>
        <p:nvSpPr>
          <p:cNvPr id="56" name="Shape 54"/>
          <p:cNvSpPr/>
          <p:nvPr/>
        </p:nvSpPr>
        <p:spPr>
          <a:xfrm>
            <a:off x="6419088" y="3291840"/>
            <a:ext cx="749808" cy="530352"/>
          </a:xfrm>
          <a:prstGeom prst="rect">
            <a:avLst/>
          </a:prstGeom>
          <a:solidFill>
            <a:srgbClr val="F5F0FF"/>
          </a:solidFill>
          <a:ln w="12700">
            <a:solidFill>
              <a:srgbClr val="E8ECF0"/>
            </a:solidFill>
            <a:prstDash val="solid"/>
          </a:ln>
        </p:spPr>
      </p:sp>
      <p:sp>
        <p:nvSpPr>
          <p:cNvPr id="57" name="Shape 55"/>
          <p:cNvSpPr/>
          <p:nvPr/>
        </p:nvSpPr>
        <p:spPr>
          <a:xfrm>
            <a:off x="7168896" y="3291840"/>
            <a:ext cx="749808" cy="530352"/>
          </a:xfrm>
          <a:prstGeom prst="rect">
            <a:avLst/>
          </a:prstGeom>
          <a:solidFill>
            <a:srgbClr val="F5F0FF"/>
          </a:solidFill>
          <a:ln w="12700">
            <a:solidFill>
              <a:srgbClr val="E8ECF0"/>
            </a:solidFill>
            <a:prstDash val="solid"/>
          </a:ln>
        </p:spPr>
      </p:sp>
      <p:sp>
        <p:nvSpPr>
          <p:cNvPr id="58" name="Shape 56"/>
          <p:cNvSpPr/>
          <p:nvPr/>
        </p:nvSpPr>
        <p:spPr>
          <a:xfrm>
            <a:off x="7918704" y="3291840"/>
            <a:ext cx="841248" cy="530352"/>
          </a:xfrm>
          <a:prstGeom prst="rect">
            <a:avLst/>
          </a:prstGeom>
          <a:solidFill>
            <a:srgbClr val="F5F0FF"/>
          </a:solidFill>
          <a:ln w="12700">
            <a:solidFill>
              <a:srgbClr val="E8ECF0"/>
            </a:solidFill>
            <a:prstDash val="solid"/>
          </a:ln>
        </p:spPr>
      </p:sp>
      <p:sp>
        <p:nvSpPr>
          <p:cNvPr id="59" name="Shape 57"/>
          <p:cNvSpPr/>
          <p:nvPr/>
        </p:nvSpPr>
        <p:spPr>
          <a:xfrm>
            <a:off x="274320" y="3858768"/>
            <a:ext cx="1645920" cy="530352"/>
          </a:xfrm>
          <a:prstGeom prst="rect">
            <a:avLst/>
          </a:prstGeom>
          <a:solidFill>
            <a:srgbClr val="FFFFFF"/>
          </a:solidFill>
          <a:ln w="12700">
            <a:solidFill>
              <a:srgbClr val="E8ECF0"/>
            </a:solidFill>
            <a:prstDash val="solid"/>
          </a:ln>
        </p:spPr>
      </p:sp>
      <p:sp>
        <p:nvSpPr>
          <p:cNvPr id="60" name="Text 58"/>
          <p:cNvSpPr/>
          <p:nvPr/>
        </p:nvSpPr>
        <p:spPr>
          <a:xfrm>
            <a:off x="347472" y="3858768"/>
            <a:ext cx="1536192" cy="530352"/>
          </a:xfrm>
          <a:prstGeom prst="rect">
            <a:avLst/>
          </a:prstGeom>
          <a:noFill/>
          <a:ln/>
        </p:spPr>
        <p:txBody>
          <a:bodyPr wrap="square" lIns="0" tIns="0" rIns="0" bIns="0" rtlCol="0" anchor="ctr"/>
          <a:lstStyle/>
          <a:p>
            <a:pPr indent="0" marL="0">
              <a:buNone/>
            </a:pPr>
            <a:r>
              <a:rPr lang="en-US" sz="1000" b="1" dirty="0">
                <a:solidFill>
                  <a:srgbClr val="1B2A4A"/>
                </a:solidFill>
              </a:rPr>
              <a:t>Régularité progrès</a:t>
            </a:r>
            <a:endParaRPr lang="en-US" sz="1000" dirty="0"/>
          </a:p>
        </p:txBody>
      </p:sp>
      <p:sp>
        <p:nvSpPr>
          <p:cNvPr id="61" name="Shape 59"/>
          <p:cNvSpPr/>
          <p:nvPr/>
        </p:nvSpPr>
        <p:spPr>
          <a:xfrm>
            <a:off x="1920240" y="3858768"/>
            <a:ext cx="749808" cy="530352"/>
          </a:xfrm>
          <a:prstGeom prst="rect">
            <a:avLst/>
          </a:prstGeom>
          <a:solidFill>
            <a:srgbClr val="FFFFFF"/>
          </a:solidFill>
          <a:ln w="12700">
            <a:solidFill>
              <a:srgbClr val="E8ECF0"/>
            </a:solidFill>
            <a:prstDash val="solid"/>
          </a:ln>
        </p:spPr>
      </p:sp>
      <p:sp>
        <p:nvSpPr>
          <p:cNvPr id="62" name="Shape 60"/>
          <p:cNvSpPr/>
          <p:nvPr/>
        </p:nvSpPr>
        <p:spPr>
          <a:xfrm>
            <a:off x="2670048" y="3858768"/>
            <a:ext cx="749808" cy="530352"/>
          </a:xfrm>
          <a:prstGeom prst="rect">
            <a:avLst/>
          </a:prstGeom>
          <a:solidFill>
            <a:srgbClr val="FFFFFF"/>
          </a:solidFill>
          <a:ln w="12700">
            <a:solidFill>
              <a:srgbClr val="E8ECF0"/>
            </a:solidFill>
            <a:prstDash val="solid"/>
          </a:ln>
        </p:spPr>
      </p:sp>
      <p:sp>
        <p:nvSpPr>
          <p:cNvPr id="63" name="Shape 61"/>
          <p:cNvSpPr/>
          <p:nvPr/>
        </p:nvSpPr>
        <p:spPr>
          <a:xfrm>
            <a:off x="3419856" y="3858768"/>
            <a:ext cx="749808" cy="530352"/>
          </a:xfrm>
          <a:prstGeom prst="rect">
            <a:avLst/>
          </a:prstGeom>
          <a:solidFill>
            <a:srgbClr val="FFFFFF"/>
          </a:solidFill>
          <a:ln w="12700">
            <a:solidFill>
              <a:srgbClr val="E8ECF0"/>
            </a:solidFill>
            <a:prstDash val="solid"/>
          </a:ln>
        </p:spPr>
      </p:sp>
      <p:sp>
        <p:nvSpPr>
          <p:cNvPr id="64" name="Shape 62"/>
          <p:cNvSpPr/>
          <p:nvPr/>
        </p:nvSpPr>
        <p:spPr>
          <a:xfrm>
            <a:off x="4169664" y="3858768"/>
            <a:ext cx="749808" cy="530352"/>
          </a:xfrm>
          <a:prstGeom prst="rect">
            <a:avLst/>
          </a:prstGeom>
          <a:solidFill>
            <a:srgbClr val="FFFFFF"/>
          </a:solidFill>
          <a:ln w="12700">
            <a:solidFill>
              <a:srgbClr val="E8ECF0"/>
            </a:solidFill>
            <a:prstDash val="solid"/>
          </a:ln>
        </p:spPr>
      </p:sp>
      <p:sp>
        <p:nvSpPr>
          <p:cNvPr id="65" name="Shape 63"/>
          <p:cNvSpPr/>
          <p:nvPr/>
        </p:nvSpPr>
        <p:spPr>
          <a:xfrm>
            <a:off x="4919472" y="3858768"/>
            <a:ext cx="749808" cy="530352"/>
          </a:xfrm>
          <a:prstGeom prst="rect">
            <a:avLst/>
          </a:prstGeom>
          <a:solidFill>
            <a:srgbClr val="FFFFFF"/>
          </a:solidFill>
          <a:ln w="12700">
            <a:solidFill>
              <a:srgbClr val="E8ECF0"/>
            </a:solidFill>
            <a:prstDash val="solid"/>
          </a:ln>
        </p:spPr>
      </p:sp>
      <p:sp>
        <p:nvSpPr>
          <p:cNvPr id="66" name="Shape 64"/>
          <p:cNvSpPr/>
          <p:nvPr/>
        </p:nvSpPr>
        <p:spPr>
          <a:xfrm>
            <a:off x="5669280" y="3858768"/>
            <a:ext cx="749808" cy="530352"/>
          </a:xfrm>
          <a:prstGeom prst="rect">
            <a:avLst/>
          </a:prstGeom>
          <a:solidFill>
            <a:srgbClr val="FFFFFF"/>
          </a:solidFill>
          <a:ln w="12700">
            <a:solidFill>
              <a:srgbClr val="E8ECF0"/>
            </a:solidFill>
            <a:prstDash val="solid"/>
          </a:ln>
        </p:spPr>
      </p:sp>
      <p:sp>
        <p:nvSpPr>
          <p:cNvPr id="67" name="Shape 65"/>
          <p:cNvSpPr/>
          <p:nvPr/>
        </p:nvSpPr>
        <p:spPr>
          <a:xfrm>
            <a:off x="6419088" y="3858768"/>
            <a:ext cx="749808" cy="530352"/>
          </a:xfrm>
          <a:prstGeom prst="rect">
            <a:avLst/>
          </a:prstGeom>
          <a:solidFill>
            <a:srgbClr val="FFFFFF"/>
          </a:solidFill>
          <a:ln w="12700">
            <a:solidFill>
              <a:srgbClr val="E8ECF0"/>
            </a:solidFill>
            <a:prstDash val="solid"/>
          </a:ln>
        </p:spPr>
      </p:sp>
      <p:sp>
        <p:nvSpPr>
          <p:cNvPr id="68" name="Shape 66"/>
          <p:cNvSpPr/>
          <p:nvPr/>
        </p:nvSpPr>
        <p:spPr>
          <a:xfrm>
            <a:off x="7168896" y="3858768"/>
            <a:ext cx="749808" cy="530352"/>
          </a:xfrm>
          <a:prstGeom prst="rect">
            <a:avLst/>
          </a:prstGeom>
          <a:solidFill>
            <a:srgbClr val="FFFFFF"/>
          </a:solidFill>
          <a:ln w="12700">
            <a:solidFill>
              <a:srgbClr val="E8ECF0"/>
            </a:solidFill>
            <a:prstDash val="solid"/>
          </a:ln>
        </p:spPr>
      </p:sp>
      <p:sp>
        <p:nvSpPr>
          <p:cNvPr id="69" name="Shape 67"/>
          <p:cNvSpPr/>
          <p:nvPr/>
        </p:nvSpPr>
        <p:spPr>
          <a:xfrm>
            <a:off x="7918704" y="3858768"/>
            <a:ext cx="841248" cy="530352"/>
          </a:xfrm>
          <a:prstGeom prst="rect">
            <a:avLst/>
          </a:prstGeom>
          <a:solidFill>
            <a:srgbClr val="FFFFFF"/>
          </a:solidFill>
          <a:ln w="12700">
            <a:solidFill>
              <a:srgbClr val="E8ECF0"/>
            </a:solidFill>
            <a:prstDash val="solid"/>
          </a:ln>
        </p:spPr>
      </p:sp>
      <p:sp>
        <p:nvSpPr>
          <p:cNvPr id="70" name="Shape 68"/>
          <p:cNvSpPr/>
          <p:nvPr/>
        </p:nvSpPr>
        <p:spPr>
          <a:xfrm>
            <a:off x="274320" y="4425696"/>
            <a:ext cx="8595360" cy="502920"/>
          </a:xfrm>
          <a:prstGeom prst="rect">
            <a:avLst/>
          </a:prstGeom>
          <a:solidFill>
            <a:srgbClr val="EEE8FA"/>
          </a:solidFill>
          <a:ln w="12700">
            <a:solidFill>
              <a:srgbClr val="5B2D8E"/>
            </a:solidFill>
            <a:prstDash val="solid"/>
          </a:ln>
        </p:spPr>
      </p:sp>
      <p:pic>
        <p:nvPicPr>
          <p:cNvPr id="71" name="Image 0" descr="preencoded.png">    </p:cNvPr>
          <p:cNvPicPr>
            <a:picLocks noChangeAspect="1"/>
          </p:cNvPicPr>
          <p:nvPr/>
        </p:nvPicPr>
        <p:blipFill>
          <a:blip r:embed="rId1"/>
          <a:stretch>
            <a:fillRect/>
          </a:stretch>
        </p:blipFill>
        <p:spPr>
          <a:xfrm>
            <a:off x="384048" y="4480560"/>
            <a:ext cx="347472" cy="347472"/>
          </a:xfrm>
          <a:prstGeom prst="rect">
            <a:avLst/>
          </a:prstGeom>
        </p:spPr>
      </p:pic>
      <p:sp>
        <p:nvSpPr>
          <p:cNvPr id="72" name="Text 69"/>
          <p:cNvSpPr/>
          <p:nvPr/>
        </p:nvSpPr>
        <p:spPr>
          <a:xfrm>
            <a:off x="868680" y="4480560"/>
            <a:ext cx="7772400" cy="347472"/>
          </a:xfrm>
          <a:prstGeom prst="rect">
            <a:avLst/>
          </a:prstGeom>
          <a:noFill/>
          <a:ln/>
        </p:spPr>
        <p:txBody>
          <a:bodyPr wrap="square" lIns="0" tIns="0" rIns="0" bIns="0" rtlCol="0" anchor="ctr"/>
          <a:lstStyle/>
          <a:p>
            <a:pPr indent="0" marL="0">
              <a:buNone/>
            </a:pPr>
            <a:r>
              <a:rPr lang="en-US" sz="1000" dirty="0">
                <a:solidFill>
                  <a:srgbClr val="5B2D8E"/>
                </a:solidFill>
              </a:rPr>
              <a:t>Imprimer ce tableau par élève · À conserver dans le portfolio de lecture · Partager avec les parents en réunion.</a:t>
            </a:r>
            <a:endParaRPr lang="en-US" sz="1000" dirty="0"/>
          </a:p>
        </p:txBody>
      </p:sp>
      <p:sp>
        <p:nvSpPr>
          <p:cNvPr id="73" name="Text 7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53 / 60</a:t>
            </a:r>
            <a:endParaRPr lang="en-US" sz="900" dirty="0"/>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Grilles d'évaluation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Grille d'observation — Lecture à voix haute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Évaluation fine des comportements de lecture</a:t>
            </a:r>
            <a:endParaRPr lang="en-US" sz="1400" dirty="0"/>
          </a:p>
        </p:txBody>
      </p:sp>
      <p:sp>
        <p:nvSpPr>
          <p:cNvPr id="6" name="Shape 4"/>
          <p:cNvSpPr/>
          <p:nvPr/>
        </p:nvSpPr>
        <p:spPr>
          <a:xfrm>
            <a:off x="274320" y="1719072"/>
            <a:ext cx="1371600" cy="384048"/>
          </a:xfrm>
          <a:prstGeom prst="rect">
            <a:avLst/>
          </a:prstGeom>
          <a:solidFill>
            <a:srgbClr val="5B2D8E"/>
          </a:solidFill>
          <a:ln w="12700">
            <a:solidFill>
              <a:srgbClr val="5B2D8E"/>
            </a:solidFill>
            <a:prstDash val="solid"/>
          </a:ln>
        </p:spPr>
      </p:sp>
      <p:sp>
        <p:nvSpPr>
          <p:cNvPr id="7" name="Text 5"/>
          <p:cNvSpPr/>
          <p:nvPr/>
        </p:nvSpPr>
        <p:spPr>
          <a:xfrm>
            <a:off x="274320" y="1719072"/>
            <a:ext cx="1371600" cy="384048"/>
          </a:xfrm>
          <a:prstGeom prst="rect">
            <a:avLst/>
          </a:prstGeom>
          <a:noFill/>
          <a:ln/>
        </p:spPr>
        <p:txBody>
          <a:bodyPr wrap="square" lIns="0" tIns="0" rIns="0" bIns="0" rtlCol="0" anchor="ctr"/>
          <a:lstStyle/>
          <a:p>
            <a:pPr algn="ctr" indent="0" marL="0">
              <a:buNone/>
            </a:pPr>
            <a:r>
              <a:rPr lang="en-US" sz="900" b="1" dirty="0">
                <a:solidFill>
                  <a:srgbClr val="FFFFFF"/>
                </a:solidFill>
              </a:rPr>
              <a:t>Catégorie</a:t>
            </a:r>
            <a:endParaRPr lang="en-US" sz="900" dirty="0"/>
          </a:p>
        </p:txBody>
      </p:sp>
      <p:sp>
        <p:nvSpPr>
          <p:cNvPr id="8" name="Shape 6"/>
          <p:cNvSpPr/>
          <p:nvPr/>
        </p:nvSpPr>
        <p:spPr>
          <a:xfrm>
            <a:off x="1645920" y="1719072"/>
            <a:ext cx="3931920" cy="384048"/>
          </a:xfrm>
          <a:prstGeom prst="rect">
            <a:avLst/>
          </a:prstGeom>
          <a:solidFill>
            <a:srgbClr val="5B2D8E"/>
          </a:solidFill>
          <a:ln w="12700">
            <a:solidFill>
              <a:srgbClr val="5B2D8E"/>
            </a:solidFill>
            <a:prstDash val="solid"/>
          </a:ln>
        </p:spPr>
      </p:sp>
      <p:sp>
        <p:nvSpPr>
          <p:cNvPr id="9" name="Text 7"/>
          <p:cNvSpPr/>
          <p:nvPr/>
        </p:nvSpPr>
        <p:spPr>
          <a:xfrm>
            <a:off x="1645920" y="1719072"/>
            <a:ext cx="3931920" cy="384048"/>
          </a:xfrm>
          <a:prstGeom prst="rect">
            <a:avLst/>
          </a:prstGeom>
          <a:noFill/>
          <a:ln/>
        </p:spPr>
        <p:txBody>
          <a:bodyPr wrap="square" lIns="0" tIns="0" rIns="0" bIns="0" rtlCol="0" anchor="ctr"/>
          <a:lstStyle/>
          <a:p>
            <a:pPr algn="ctr" indent="0" marL="0">
              <a:buNone/>
            </a:pPr>
            <a:r>
              <a:rPr lang="en-US" sz="900" b="1" dirty="0">
                <a:solidFill>
                  <a:srgbClr val="FFFFFF"/>
                </a:solidFill>
              </a:rPr>
              <a:t>Critère observé</a:t>
            </a:r>
            <a:endParaRPr lang="en-US" sz="900" dirty="0"/>
          </a:p>
        </p:txBody>
      </p:sp>
      <p:sp>
        <p:nvSpPr>
          <p:cNvPr id="10" name="Shape 8"/>
          <p:cNvSpPr/>
          <p:nvPr/>
        </p:nvSpPr>
        <p:spPr>
          <a:xfrm>
            <a:off x="5577840" y="1719072"/>
            <a:ext cx="594360" cy="384048"/>
          </a:xfrm>
          <a:prstGeom prst="rect">
            <a:avLst/>
          </a:prstGeom>
          <a:solidFill>
            <a:srgbClr val="5B2D8E"/>
          </a:solidFill>
          <a:ln w="12700">
            <a:solidFill>
              <a:srgbClr val="5B2D8E"/>
            </a:solidFill>
            <a:prstDash val="solid"/>
          </a:ln>
        </p:spPr>
      </p:sp>
      <p:sp>
        <p:nvSpPr>
          <p:cNvPr id="11" name="Text 9"/>
          <p:cNvSpPr/>
          <p:nvPr/>
        </p:nvSpPr>
        <p:spPr>
          <a:xfrm>
            <a:off x="5577840" y="1719072"/>
            <a:ext cx="594360" cy="384048"/>
          </a:xfrm>
          <a:prstGeom prst="rect">
            <a:avLst/>
          </a:prstGeom>
          <a:noFill/>
          <a:ln/>
        </p:spPr>
        <p:txBody>
          <a:bodyPr wrap="square" lIns="0" tIns="0" rIns="0" bIns="0" rtlCol="0" anchor="ctr"/>
          <a:lstStyle/>
          <a:p>
            <a:pPr algn="ctr" indent="0" marL="0">
              <a:buNone/>
            </a:pPr>
            <a:r>
              <a:rPr lang="en-US" sz="900" b="1" dirty="0">
                <a:solidFill>
                  <a:srgbClr val="FFFFFF"/>
                </a:solidFill>
              </a:rPr>
              <a:t>1</a:t>
            </a:r>
            <a:endParaRPr lang="en-US" sz="900" dirty="0"/>
          </a:p>
        </p:txBody>
      </p:sp>
      <p:sp>
        <p:nvSpPr>
          <p:cNvPr id="12" name="Shape 10"/>
          <p:cNvSpPr/>
          <p:nvPr/>
        </p:nvSpPr>
        <p:spPr>
          <a:xfrm>
            <a:off x="6172200" y="1719072"/>
            <a:ext cx="594360" cy="384048"/>
          </a:xfrm>
          <a:prstGeom prst="rect">
            <a:avLst/>
          </a:prstGeom>
          <a:solidFill>
            <a:srgbClr val="5B2D8E"/>
          </a:solidFill>
          <a:ln w="12700">
            <a:solidFill>
              <a:srgbClr val="5B2D8E"/>
            </a:solidFill>
            <a:prstDash val="solid"/>
          </a:ln>
        </p:spPr>
      </p:sp>
      <p:sp>
        <p:nvSpPr>
          <p:cNvPr id="13" name="Text 11"/>
          <p:cNvSpPr/>
          <p:nvPr/>
        </p:nvSpPr>
        <p:spPr>
          <a:xfrm>
            <a:off x="6172200" y="1719072"/>
            <a:ext cx="594360" cy="384048"/>
          </a:xfrm>
          <a:prstGeom prst="rect">
            <a:avLst/>
          </a:prstGeom>
          <a:noFill/>
          <a:ln/>
        </p:spPr>
        <p:txBody>
          <a:bodyPr wrap="square" lIns="0" tIns="0" rIns="0" bIns="0" rtlCol="0" anchor="ctr"/>
          <a:lstStyle/>
          <a:p>
            <a:pPr algn="ctr" indent="0" marL="0">
              <a:buNone/>
            </a:pPr>
            <a:r>
              <a:rPr lang="en-US" sz="900" b="1" dirty="0">
                <a:solidFill>
                  <a:srgbClr val="FFFFFF"/>
                </a:solidFill>
              </a:rPr>
              <a:t>2</a:t>
            </a:r>
            <a:endParaRPr lang="en-US" sz="900" dirty="0"/>
          </a:p>
        </p:txBody>
      </p:sp>
      <p:sp>
        <p:nvSpPr>
          <p:cNvPr id="14" name="Shape 12"/>
          <p:cNvSpPr/>
          <p:nvPr/>
        </p:nvSpPr>
        <p:spPr>
          <a:xfrm>
            <a:off x="6766560" y="1719072"/>
            <a:ext cx="594360" cy="384048"/>
          </a:xfrm>
          <a:prstGeom prst="rect">
            <a:avLst/>
          </a:prstGeom>
          <a:solidFill>
            <a:srgbClr val="5B2D8E"/>
          </a:solidFill>
          <a:ln w="12700">
            <a:solidFill>
              <a:srgbClr val="5B2D8E"/>
            </a:solidFill>
            <a:prstDash val="solid"/>
          </a:ln>
        </p:spPr>
      </p:sp>
      <p:sp>
        <p:nvSpPr>
          <p:cNvPr id="15" name="Text 13"/>
          <p:cNvSpPr/>
          <p:nvPr/>
        </p:nvSpPr>
        <p:spPr>
          <a:xfrm>
            <a:off x="6766560" y="1719072"/>
            <a:ext cx="594360" cy="384048"/>
          </a:xfrm>
          <a:prstGeom prst="rect">
            <a:avLst/>
          </a:prstGeom>
          <a:noFill/>
          <a:ln/>
        </p:spPr>
        <p:txBody>
          <a:bodyPr wrap="square" lIns="0" tIns="0" rIns="0" bIns="0" rtlCol="0" anchor="ctr"/>
          <a:lstStyle/>
          <a:p>
            <a:pPr algn="ctr" indent="0" marL="0">
              <a:buNone/>
            </a:pPr>
            <a:r>
              <a:rPr lang="en-US" sz="900" b="1" dirty="0">
                <a:solidFill>
                  <a:srgbClr val="FFFFFF"/>
                </a:solidFill>
              </a:rPr>
              <a:t>3</a:t>
            </a:r>
            <a:endParaRPr lang="en-US" sz="900" dirty="0"/>
          </a:p>
        </p:txBody>
      </p:sp>
      <p:sp>
        <p:nvSpPr>
          <p:cNvPr id="16" name="Shape 14"/>
          <p:cNvSpPr/>
          <p:nvPr/>
        </p:nvSpPr>
        <p:spPr>
          <a:xfrm>
            <a:off x="7360920" y="1719072"/>
            <a:ext cx="594360" cy="384048"/>
          </a:xfrm>
          <a:prstGeom prst="rect">
            <a:avLst/>
          </a:prstGeom>
          <a:solidFill>
            <a:srgbClr val="5B2D8E"/>
          </a:solidFill>
          <a:ln w="12700">
            <a:solidFill>
              <a:srgbClr val="5B2D8E"/>
            </a:solidFill>
            <a:prstDash val="solid"/>
          </a:ln>
        </p:spPr>
      </p:sp>
      <p:sp>
        <p:nvSpPr>
          <p:cNvPr id="17" name="Text 15"/>
          <p:cNvSpPr/>
          <p:nvPr/>
        </p:nvSpPr>
        <p:spPr>
          <a:xfrm>
            <a:off x="7360920" y="1719072"/>
            <a:ext cx="594360" cy="384048"/>
          </a:xfrm>
          <a:prstGeom prst="rect">
            <a:avLst/>
          </a:prstGeom>
          <a:noFill/>
          <a:ln/>
        </p:spPr>
        <p:txBody>
          <a:bodyPr wrap="square" lIns="0" tIns="0" rIns="0" bIns="0" rtlCol="0" anchor="ctr"/>
          <a:lstStyle/>
          <a:p>
            <a:pPr algn="ctr" indent="0" marL="0">
              <a:buNone/>
            </a:pPr>
            <a:r>
              <a:rPr lang="en-US" sz="900" b="1" dirty="0">
                <a:solidFill>
                  <a:srgbClr val="FFFFFF"/>
                </a:solidFill>
              </a:rPr>
              <a:t>4</a:t>
            </a:r>
            <a:endParaRPr lang="en-US" sz="900" dirty="0"/>
          </a:p>
        </p:txBody>
      </p:sp>
      <p:sp>
        <p:nvSpPr>
          <p:cNvPr id="18" name="Shape 16"/>
          <p:cNvSpPr/>
          <p:nvPr/>
        </p:nvSpPr>
        <p:spPr>
          <a:xfrm>
            <a:off x="7955280" y="1719072"/>
            <a:ext cx="1188720" cy="384048"/>
          </a:xfrm>
          <a:prstGeom prst="rect">
            <a:avLst/>
          </a:prstGeom>
          <a:solidFill>
            <a:srgbClr val="5B2D8E"/>
          </a:solidFill>
          <a:ln w="12700">
            <a:solidFill>
              <a:srgbClr val="5B2D8E"/>
            </a:solidFill>
            <a:prstDash val="solid"/>
          </a:ln>
        </p:spPr>
      </p:sp>
      <p:sp>
        <p:nvSpPr>
          <p:cNvPr id="19" name="Text 17"/>
          <p:cNvSpPr/>
          <p:nvPr/>
        </p:nvSpPr>
        <p:spPr>
          <a:xfrm>
            <a:off x="7955280" y="1719072"/>
            <a:ext cx="1188720" cy="384048"/>
          </a:xfrm>
          <a:prstGeom prst="rect">
            <a:avLst/>
          </a:prstGeom>
          <a:noFill/>
          <a:ln/>
        </p:spPr>
        <p:txBody>
          <a:bodyPr wrap="square" lIns="0" tIns="0" rIns="0" bIns="0" rtlCol="0" anchor="ctr"/>
          <a:lstStyle/>
          <a:p>
            <a:pPr algn="ctr" indent="0" marL="0">
              <a:buNone/>
            </a:pPr>
            <a:r>
              <a:rPr lang="en-US" sz="900" b="1" dirty="0">
                <a:solidFill>
                  <a:srgbClr val="FFFFFF"/>
                </a:solidFill>
              </a:rPr>
              <a:t>Commentaire</a:t>
            </a:r>
            <a:endParaRPr lang="en-US" sz="900" dirty="0"/>
          </a:p>
        </p:txBody>
      </p:sp>
      <p:sp>
        <p:nvSpPr>
          <p:cNvPr id="20" name="Shape 18"/>
          <p:cNvSpPr/>
          <p:nvPr/>
        </p:nvSpPr>
        <p:spPr>
          <a:xfrm>
            <a:off x="274320" y="2148840"/>
            <a:ext cx="1371600" cy="365760"/>
          </a:xfrm>
          <a:prstGeom prst="rect">
            <a:avLst/>
          </a:prstGeom>
          <a:solidFill>
            <a:srgbClr val="F5F0FF"/>
          </a:solidFill>
          <a:ln w="12700">
            <a:solidFill>
              <a:srgbClr val="E8ECF0"/>
            </a:solidFill>
            <a:prstDash val="solid"/>
          </a:ln>
        </p:spPr>
      </p:sp>
      <p:sp>
        <p:nvSpPr>
          <p:cNvPr id="21" name="Text 19"/>
          <p:cNvSpPr/>
          <p:nvPr/>
        </p:nvSpPr>
        <p:spPr>
          <a:xfrm>
            <a:off x="320040" y="2148840"/>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Décodage</a:t>
            </a:r>
            <a:endParaRPr lang="en-US" sz="900" dirty="0"/>
          </a:p>
        </p:txBody>
      </p:sp>
      <p:sp>
        <p:nvSpPr>
          <p:cNvPr id="22" name="Shape 20"/>
          <p:cNvSpPr/>
          <p:nvPr/>
        </p:nvSpPr>
        <p:spPr>
          <a:xfrm>
            <a:off x="1645920" y="2148840"/>
            <a:ext cx="3931920" cy="365760"/>
          </a:xfrm>
          <a:prstGeom prst="rect">
            <a:avLst/>
          </a:prstGeom>
          <a:solidFill>
            <a:srgbClr val="F5F0FF"/>
          </a:solidFill>
          <a:ln w="12700">
            <a:solidFill>
              <a:srgbClr val="E8ECF0"/>
            </a:solidFill>
            <a:prstDash val="solid"/>
          </a:ln>
        </p:spPr>
      </p:sp>
      <p:sp>
        <p:nvSpPr>
          <p:cNvPr id="23" name="Text 21"/>
          <p:cNvSpPr/>
          <p:nvPr/>
        </p:nvSpPr>
        <p:spPr>
          <a:xfrm>
            <a:off x="1691640" y="2148840"/>
            <a:ext cx="3840480" cy="365760"/>
          </a:xfrm>
          <a:prstGeom prst="rect">
            <a:avLst/>
          </a:prstGeom>
          <a:noFill/>
          <a:ln/>
        </p:spPr>
        <p:txBody>
          <a:bodyPr wrap="square" lIns="0" tIns="0" rIns="0" bIns="0" rtlCol="0" anchor="ctr"/>
          <a:lstStyle/>
          <a:p>
            <a:pPr indent="0" marL="0">
              <a:buNone/>
            </a:pPr>
            <a:r>
              <a:rPr lang="en-US" sz="900" dirty="0">
                <a:solidFill>
                  <a:srgbClr val="1B2A4A"/>
                </a:solidFill>
              </a:rPr>
              <a:t>Lit les mots sans hésitation excessive (&lt; 2s/mot)</a:t>
            </a:r>
            <a:endParaRPr lang="en-US" sz="900" dirty="0"/>
          </a:p>
        </p:txBody>
      </p:sp>
      <p:sp>
        <p:nvSpPr>
          <p:cNvPr id="24" name="Shape 22"/>
          <p:cNvSpPr/>
          <p:nvPr/>
        </p:nvSpPr>
        <p:spPr>
          <a:xfrm>
            <a:off x="5577840" y="2148840"/>
            <a:ext cx="594360" cy="365760"/>
          </a:xfrm>
          <a:prstGeom prst="rect">
            <a:avLst/>
          </a:prstGeom>
          <a:solidFill>
            <a:srgbClr val="F5F0FF"/>
          </a:solidFill>
          <a:ln w="12700">
            <a:solidFill>
              <a:srgbClr val="E8ECF0"/>
            </a:solidFill>
            <a:prstDash val="solid"/>
          </a:ln>
        </p:spPr>
      </p:sp>
      <p:sp>
        <p:nvSpPr>
          <p:cNvPr id="25" name="Shape 23"/>
          <p:cNvSpPr/>
          <p:nvPr/>
        </p:nvSpPr>
        <p:spPr>
          <a:xfrm>
            <a:off x="5733288" y="2240280"/>
            <a:ext cx="201168" cy="201168"/>
          </a:xfrm>
          <a:prstGeom prst="ellipse">
            <a:avLst/>
          </a:prstGeom>
          <a:solidFill>
            <a:srgbClr val="5B2D8E"/>
          </a:solidFill>
          <a:ln w="12700">
            <a:solidFill>
              <a:srgbClr val="5B2D8E"/>
            </a:solidFill>
            <a:prstDash val="solid"/>
          </a:ln>
        </p:spPr>
      </p:sp>
      <p:sp>
        <p:nvSpPr>
          <p:cNvPr id="26" name="Shape 24"/>
          <p:cNvSpPr/>
          <p:nvPr/>
        </p:nvSpPr>
        <p:spPr>
          <a:xfrm>
            <a:off x="6172200" y="2148840"/>
            <a:ext cx="594360" cy="365760"/>
          </a:xfrm>
          <a:prstGeom prst="rect">
            <a:avLst/>
          </a:prstGeom>
          <a:solidFill>
            <a:srgbClr val="F5F0FF"/>
          </a:solidFill>
          <a:ln w="12700">
            <a:solidFill>
              <a:srgbClr val="E8ECF0"/>
            </a:solidFill>
            <a:prstDash val="solid"/>
          </a:ln>
        </p:spPr>
      </p:sp>
      <p:sp>
        <p:nvSpPr>
          <p:cNvPr id="27" name="Shape 25"/>
          <p:cNvSpPr/>
          <p:nvPr/>
        </p:nvSpPr>
        <p:spPr>
          <a:xfrm>
            <a:off x="6327648" y="2240280"/>
            <a:ext cx="201168" cy="201168"/>
          </a:xfrm>
          <a:prstGeom prst="ellipse">
            <a:avLst/>
          </a:prstGeom>
          <a:solidFill>
            <a:srgbClr val="5B2D8E"/>
          </a:solidFill>
          <a:ln w="12700">
            <a:solidFill>
              <a:srgbClr val="5B2D8E"/>
            </a:solidFill>
            <a:prstDash val="solid"/>
          </a:ln>
        </p:spPr>
      </p:sp>
      <p:sp>
        <p:nvSpPr>
          <p:cNvPr id="28" name="Shape 26"/>
          <p:cNvSpPr/>
          <p:nvPr/>
        </p:nvSpPr>
        <p:spPr>
          <a:xfrm>
            <a:off x="6766560" y="2148840"/>
            <a:ext cx="594360" cy="365760"/>
          </a:xfrm>
          <a:prstGeom prst="rect">
            <a:avLst/>
          </a:prstGeom>
          <a:solidFill>
            <a:srgbClr val="F5F0FF"/>
          </a:solidFill>
          <a:ln w="12700">
            <a:solidFill>
              <a:srgbClr val="E8ECF0"/>
            </a:solidFill>
            <a:prstDash val="solid"/>
          </a:ln>
        </p:spPr>
      </p:sp>
      <p:sp>
        <p:nvSpPr>
          <p:cNvPr id="29" name="Shape 27"/>
          <p:cNvSpPr/>
          <p:nvPr/>
        </p:nvSpPr>
        <p:spPr>
          <a:xfrm>
            <a:off x="6922008" y="2240280"/>
            <a:ext cx="201168" cy="201168"/>
          </a:xfrm>
          <a:prstGeom prst="ellipse">
            <a:avLst/>
          </a:prstGeom>
          <a:solidFill>
            <a:srgbClr val="5B2D8E"/>
          </a:solidFill>
          <a:ln w="12700">
            <a:solidFill>
              <a:srgbClr val="5B2D8E"/>
            </a:solidFill>
            <a:prstDash val="solid"/>
          </a:ln>
        </p:spPr>
      </p:sp>
      <p:sp>
        <p:nvSpPr>
          <p:cNvPr id="30" name="Shape 28"/>
          <p:cNvSpPr/>
          <p:nvPr/>
        </p:nvSpPr>
        <p:spPr>
          <a:xfrm>
            <a:off x="7360920" y="2148840"/>
            <a:ext cx="594360" cy="365760"/>
          </a:xfrm>
          <a:prstGeom prst="rect">
            <a:avLst/>
          </a:prstGeom>
          <a:solidFill>
            <a:srgbClr val="F5F0FF"/>
          </a:solidFill>
          <a:ln w="12700">
            <a:solidFill>
              <a:srgbClr val="E8ECF0"/>
            </a:solidFill>
            <a:prstDash val="solid"/>
          </a:ln>
        </p:spPr>
      </p:sp>
      <p:sp>
        <p:nvSpPr>
          <p:cNvPr id="31" name="Shape 29"/>
          <p:cNvSpPr/>
          <p:nvPr/>
        </p:nvSpPr>
        <p:spPr>
          <a:xfrm>
            <a:off x="7516368" y="2240280"/>
            <a:ext cx="201168" cy="201168"/>
          </a:xfrm>
          <a:prstGeom prst="ellipse">
            <a:avLst/>
          </a:prstGeom>
          <a:solidFill>
            <a:srgbClr val="5B2D8E"/>
          </a:solidFill>
          <a:ln w="12700">
            <a:solidFill>
              <a:srgbClr val="5B2D8E"/>
            </a:solidFill>
            <a:prstDash val="solid"/>
          </a:ln>
        </p:spPr>
      </p:sp>
      <p:sp>
        <p:nvSpPr>
          <p:cNvPr id="32" name="Shape 30"/>
          <p:cNvSpPr/>
          <p:nvPr/>
        </p:nvSpPr>
        <p:spPr>
          <a:xfrm>
            <a:off x="7955280" y="2148840"/>
            <a:ext cx="1188720" cy="365760"/>
          </a:xfrm>
          <a:prstGeom prst="rect">
            <a:avLst/>
          </a:prstGeom>
          <a:solidFill>
            <a:srgbClr val="F5F0FF"/>
          </a:solidFill>
          <a:ln w="12700">
            <a:solidFill>
              <a:srgbClr val="E8ECF0"/>
            </a:solidFill>
            <a:prstDash val="solid"/>
          </a:ln>
        </p:spPr>
      </p:sp>
      <p:sp>
        <p:nvSpPr>
          <p:cNvPr id="33" name="Shape 31"/>
          <p:cNvSpPr/>
          <p:nvPr/>
        </p:nvSpPr>
        <p:spPr>
          <a:xfrm>
            <a:off x="274320" y="2551176"/>
            <a:ext cx="1371600" cy="365760"/>
          </a:xfrm>
          <a:prstGeom prst="rect">
            <a:avLst/>
          </a:prstGeom>
          <a:solidFill>
            <a:srgbClr val="FFFFFF"/>
          </a:solidFill>
          <a:ln w="12700">
            <a:solidFill>
              <a:srgbClr val="E8ECF0"/>
            </a:solidFill>
            <a:prstDash val="solid"/>
          </a:ln>
        </p:spPr>
      </p:sp>
      <p:sp>
        <p:nvSpPr>
          <p:cNvPr id="34" name="Text 32"/>
          <p:cNvSpPr/>
          <p:nvPr/>
        </p:nvSpPr>
        <p:spPr>
          <a:xfrm>
            <a:off x="320040" y="2551176"/>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Décodage</a:t>
            </a:r>
            <a:endParaRPr lang="en-US" sz="900" dirty="0"/>
          </a:p>
        </p:txBody>
      </p:sp>
      <p:sp>
        <p:nvSpPr>
          <p:cNvPr id="35" name="Shape 33"/>
          <p:cNvSpPr/>
          <p:nvPr/>
        </p:nvSpPr>
        <p:spPr>
          <a:xfrm>
            <a:off x="1645920" y="2551176"/>
            <a:ext cx="3931920" cy="365760"/>
          </a:xfrm>
          <a:prstGeom prst="rect">
            <a:avLst/>
          </a:prstGeom>
          <a:solidFill>
            <a:srgbClr val="FFFFFF"/>
          </a:solidFill>
          <a:ln w="12700">
            <a:solidFill>
              <a:srgbClr val="E8ECF0"/>
            </a:solidFill>
            <a:prstDash val="solid"/>
          </a:ln>
        </p:spPr>
      </p:sp>
      <p:sp>
        <p:nvSpPr>
          <p:cNvPr id="36" name="Text 34"/>
          <p:cNvSpPr/>
          <p:nvPr/>
        </p:nvSpPr>
        <p:spPr>
          <a:xfrm>
            <a:off x="1691640" y="2551176"/>
            <a:ext cx="3840480" cy="365760"/>
          </a:xfrm>
          <a:prstGeom prst="rect">
            <a:avLst/>
          </a:prstGeom>
          <a:noFill/>
          <a:ln/>
        </p:spPr>
        <p:txBody>
          <a:bodyPr wrap="square" lIns="0" tIns="0" rIns="0" bIns="0" rtlCol="0" anchor="ctr"/>
          <a:lstStyle/>
          <a:p>
            <a:pPr indent="0" marL="0">
              <a:buNone/>
            </a:pPr>
            <a:r>
              <a:rPr lang="en-US" sz="900" dirty="0">
                <a:solidFill>
                  <a:srgbClr val="1B2A4A"/>
                </a:solidFill>
              </a:rPr>
              <a:t>Décode les mots complexes (plurisyllabiques)</a:t>
            </a:r>
            <a:endParaRPr lang="en-US" sz="900" dirty="0"/>
          </a:p>
        </p:txBody>
      </p:sp>
      <p:sp>
        <p:nvSpPr>
          <p:cNvPr id="37" name="Shape 35"/>
          <p:cNvSpPr/>
          <p:nvPr/>
        </p:nvSpPr>
        <p:spPr>
          <a:xfrm>
            <a:off x="5577840" y="2551176"/>
            <a:ext cx="594360" cy="365760"/>
          </a:xfrm>
          <a:prstGeom prst="rect">
            <a:avLst/>
          </a:prstGeom>
          <a:solidFill>
            <a:srgbClr val="FFFFFF"/>
          </a:solidFill>
          <a:ln w="12700">
            <a:solidFill>
              <a:srgbClr val="E8ECF0"/>
            </a:solidFill>
            <a:prstDash val="solid"/>
          </a:ln>
        </p:spPr>
      </p:sp>
      <p:sp>
        <p:nvSpPr>
          <p:cNvPr id="38" name="Shape 36"/>
          <p:cNvSpPr/>
          <p:nvPr/>
        </p:nvSpPr>
        <p:spPr>
          <a:xfrm>
            <a:off x="5733288" y="2642616"/>
            <a:ext cx="201168" cy="201168"/>
          </a:xfrm>
          <a:prstGeom prst="ellipse">
            <a:avLst/>
          </a:prstGeom>
          <a:solidFill>
            <a:srgbClr val="5B2D8E"/>
          </a:solidFill>
          <a:ln w="12700">
            <a:solidFill>
              <a:srgbClr val="5B2D8E"/>
            </a:solidFill>
            <a:prstDash val="solid"/>
          </a:ln>
        </p:spPr>
      </p:sp>
      <p:sp>
        <p:nvSpPr>
          <p:cNvPr id="39" name="Shape 37"/>
          <p:cNvSpPr/>
          <p:nvPr/>
        </p:nvSpPr>
        <p:spPr>
          <a:xfrm>
            <a:off x="6172200" y="2551176"/>
            <a:ext cx="594360" cy="365760"/>
          </a:xfrm>
          <a:prstGeom prst="rect">
            <a:avLst/>
          </a:prstGeom>
          <a:solidFill>
            <a:srgbClr val="FFFFFF"/>
          </a:solidFill>
          <a:ln w="12700">
            <a:solidFill>
              <a:srgbClr val="E8ECF0"/>
            </a:solidFill>
            <a:prstDash val="solid"/>
          </a:ln>
        </p:spPr>
      </p:sp>
      <p:sp>
        <p:nvSpPr>
          <p:cNvPr id="40" name="Shape 38"/>
          <p:cNvSpPr/>
          <p:nvPr/>
        </p:nvSpPr>
        <p:spPr>
          <a:xfrm>
            <a:off x="6327648" y="2642616"/>
            <a:ext cx="201168" cy="201168"/>
          </a:xfrm>
          <a:prstGeom prst="ellipse">
            <a:avLst/>
          </a:prstGeom>
          <a:solidFill>
            <a:srgbClr val="5B2D8E"/>
          </a:solidFill>
          <a:ln w="12700">
            <a:solidFill>
              <a:srgbClr val="5B2D8E"/>
            </a:solidFill>
            <a:prstDash val="solid"/>
          </a:ln>
        </p:spPr>
      </p:sp>
      <p:sp>
        <p:nvSpPr>
          <p:cNvPr id="41" name="Shape 39"/>
          <p:cNvSpPr/>
          <p:nvPr/>
        </p:nvSpPr>
        <p:spPr>
          <a:xfrm>
            <a:off x="6766560" y="2551176"/>
            <a:ext cx="594360" cy="365760"/>
          </a:xfrm>
          <a:prstGeom prst="rect">
            <a:avLst/>
          </a:prstGeom>
          <a:solidFill>
            <a:srgbClr val="FFFFFF"/>
          </a:solidFill>
          <a:ln w="12700">
            <a:solidFill>
              <a:srgbClr val="E8ECF0"/>
            </a:solidFill>
            <a:prstDash val="solid"/>
          </a:ln>
        </p:spPr>
      </p:sp>
      <p:sp>
        <p:nvSpPr>
          <p:cNvPr id="42" name="Shape 40"/>
          <p:cNvSpPr/>
          <p:nvPr/>
        </p:nvSpPr>
        <p:spPr>
          <a:xfrm>
            <a:off x="6922008" y="2642616"/>
            <a:ext cx="201168" cy="201168"/>
          </a:xfrm>
          <a:prstGeom prst="ellipse">
            <a:avLst/>
          </a:prstGeom>
          <a:solidFill>
            <a:srgbClr val="5B2D8E"/>
          </a:solidFill>
          <a:ln w="12700">
            <a:solidFill>
              <a:srgbClr val="5B2D8E"/>
            </a:solidFill>
            <a:prstDash val="solid"/>
          </a:ln>
        </p:spPr>
      </p:sp>
      <p:sp>
        <p:nvSpPr>
          <p:cNvPr id="43" name="Shape 41"/>
          <p:cNvSpPr/>
          <p:nvPr/>
        </p:nvSpPr>
        <p:spPr>
          <a:xfrm>
            <a:off x="7360920" y="2551176"/>
            <a:ext cx="594360" cy="365760"/>
          </a:xfrm>
          <a:prstGeom prst="rect">
            <a:avLst/>
          </a:prstGeom>
          <a:solidFill>
            <a:srgbClr val="FFFFFF"/>
          </a:solidFill>
          <a:ln w="12700">
            <a:solidFill>
              <a:srgbClr val="E8ECF0"/>
            </a:solidFill>
            <a:prstDash val="solid"/>
          </a:ln>
        </p:spPr>
      </p:sp>
      <p:sp>
        <p:nvSpPr>
          <p:cNvPr id="44" name="Shape 42"/>
          <p:cNvSpPr/>
          <p:nvPr/>
        </p:nvSpPr>
        <p:spPr>
          <a:xfrm>
            <a:off x="7516368" y="2642616"/>
            <a:ext cx="201168" cy="201168"/>
          </a:xfrm>
          <a:prstGeom prst="ellipse">
            <a:avLst/>
          </a:prstGeom>
          <a:solidFill>
            <a:srgbClr val="FFFFFF"/>
          </a:solidFill>
          <a:ln w="12700">
            <a:solidFill>
              <a:srgbClr val="5B2D8E"/>
            </a:solidFill>
            <a:prstDash val="solid"/>
          </a:ln>
        </p:spPr>
      </p:sp>
      <p:sp>
        <p:nvSpPr>
          <p:cNvPr id="45" name="Shape 43"/>
          <p:cNvSpPr/>
          <p:nvPr/>
        </p:nvSpPr>
        <p:spPr>
          <a:xfrm>
            <a:off x="7955280" y="2551176"/>
            <a:ext cx="1188720" cy="365760"/>
          </a:xfrm>
          <a:prstGeom prst="rect">
            <a:avLst/>
          </a:prstGeom>
          <a:solidFill>
            <a:srgbClr val="FFFFFF"/>
          </a:solidFill>
          <a:ln w="12700">
            <a:solidFill>
              <a:srgbClr val="E8ECF0"/>
            </a:solidFill>
            <a:prstDash val="solid"/>
          </a:ln>
        </p:spPr>
      </p:sp>
      <p:sp>
        <p:nvSpPr>
          <p:cNvPr id="46" name="Shape 44"/>
          <p:cNvSpPr/>
          <p:nvPr/>
        </p:nvSpPr>
        <p:spPr>
          <a:xfrm>
            <a:off x="274320" y="2953512"/>
            <a:ext cx="1371600" cy="365760"/>
          </a:xfrm>
          <a:prstGeom prst="rect">
            <a:avLst/>
          </a:prstGeom>
          <a:solidFill>
            <a:srgbClr val="F5F0FF"/>
          </a:solidFill>
          <a:ln w="12700">
            <a:solidFill>
              <a:srgbClr val="E8ECF0"/>
            </a:solidFill>
            <a:prstDash val="solid"/>
          </a:ln>
        </p:spPr>
      </p:sp>
      <p:sp>
        <p:nvSpPr>
          <p:cNvPr id="47" name="Text 45"/>
          <p:cNvSpPr/>
          <p:nvPr/>
        </p:nvSpPr>
        <p:spPr>
          <a:xfrm>
            <a:off x="320040" y="2953512"/>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Vitesse</a:t>
            </a:r>
            <a:endParaRPr lang="en-US" sz="900" dirty="0"/>
          </a:p>
        </p:txBody>
      </p:sp>
      <p:sp>
        <p:nvSpPr>
          <p:cNvPr id="48" name="Shape 46"/>
          <p:cNvSpPr/>
          <p:nvPr/>
        </p:nvSpPr>
        <p:spPr>
          <a:xfrm>
            <a:off x="1645920" y="2953512"/>
            <a:ext cx="3931920" cy="365760"/>
          </a:xfrm>
          <a:prstGeom prst="rect">
            <a:avLst/>
          </a:prstGeom>
          <a:solidFill>
            <a:srgbClr val="F5F0FF"/>
          </a:solidFill>
          <a:ln w="12700">
            <a:solidFill>
              <a:srgbClr val="E8ECF0"/>
            </a:solidFill>
            <a:prstDash val="solid"/>
          </a:ln>
        </p:spPr>
      </p:sp>
      <p:sp>
        <p:nvSpPr>
          <p:cNvPr id="49" name="Text 47"/>
          <p:cNvSpPr/>
          <p:nvPr/>
        </p:nvSpPr>
        <p:spPr>
          <a:xfrm>
            <a:off x="1691640" y="2953512"/>
            <a:ext cx="3840480" cy="365760"/>
          </a:xfrm>
          <a:prstGeom prst="rect">
            <a:avLst/>
          </a:prstGeom>
          <a:noFill/>
          <a:ln/>
        </p:spPr>
        <p:txBody>
          <a:bodyPr wrap="square" lIns="0" tIns="0" rIns="0" bIns="0" rtlCol="0" anchor="ctr"/>
          <a:lstStyle/>
          <a:p>
            <a:pPr indent="0" marL="0">
              <a:buNone/>
            </a:pPr>
            <a:r>
              <a:rPr lang="en-US" sz="900" dirty="0">
                <a:solidFill>
                  <a:srgbClr val="1B2A4A"/>
                </a:solidFill>
              </a:rPr>
              <a:t>Maintient un rythme régulier sur toute la lecture</a:t>
            </a:r>
            <a:endParaRPr lang="en-US" sz="900" dirty="0"/>
          </a:p>
        </p:txBody>
      </p:sp>
      <p:sp>
        <p:nvSpPr>
          <p:cNvPr id="50" name="Shape 48"/>
          <p:cNvSpPr/>
          <p:nvPr/>
        </p:nvSpPr>
        <p:spPr>
          <a:xfrm>
            <a:off x="5577840" y="2953512"/>
            <a:ext cx="594360" cy="365760"/>
          </a:xfrm>
          <a:prstGeom prst="rect">
            <a:avLst/>
          </a:prstGeom>
          <a:solidFill>
            <a:srgbClr val="F5F0FF"/>
          </a:solidFill>
          <a:ln w="12700">
            <a:solidFill>
              <a:srgbClr val="E8ECF0"/>
            </a:solidFill>
            <a:prstDash val="solid"/>
          </a:ln>
        </p:spPr>
      </p:sp>
      <p:sp>
        <p:nvSpPr>
          <p:cNvPr id="51" name="Shape 49"/>
          <p:cNvSpPr/>
          <p:nvPr/>
        </p:nvSpPr>
        <p:spPr>
          <a:xfrm>
            <a:off x="5733288" y="3044952"/>
            <a:ext cx="201168" cy="201168"/>
          </a:xfrm>
          <a:prstGeom prst="ellipse">
            <a:avLst/>
          </a:prstGeom>
          <a:solidFill>
            <a:srgbClr val="5B2D8E"/>
          </a:solidFill>
          <a:ln w="12700">
            <a:solidFill>
              <a:srgbClr val="5B2D8E"/>
            </a:solidFill>
            <a:prstDash val="solid"/>
          </a:ln>
        </p:spPr>
      </p:sp>
      <p:sp>
        <p:nvSpPr>
          <p:cNvPr id="52" name="Shape 50"/>
          <p:cNvSpPr/>
          <p:nvPr/>
        </p:nvSpPr>
        <p:spPr>
          <a:xfrm>
            <a:off x="6172200" y="2953512"/>
            <a:ext cx="594360" cy="365760"/>
          </a:xfrm>
          <a:prstGeom prst="rect">
            <a:avLst/>
          </a:prstGeom>
          <a:solidFill>
            <a:srgbClr val="F5F0FF"/>
          </a:solidFill>
          <a:ln w="12700">
            <a:solidFill>
              <a:srgbClr val="E8ECF0"/>
            </a:solidFill>
            <a:prstDash val="solid"/>
          </a:ln>
        </p:spPr>
      </p:sp>
      <p:sp>
        <p:nvSpPr>
          <p:cNvPr id="53" name="Shape 51"/>
          <p:cNvSpPr/>
          <p:nvPr/>
        </p:nvSpPr>
        <p:spPr>
          <a:xfrm>
            <a:off x="6327648" y="3044952"/>
            <a:ext cx="201168" cy="201168"/>
          </a:xfrm>
          <a:prstGeom prst="ellipse">
            <a:avLst/>
          </a:prstGeom>
          <a:solidFill>
            <a:srgbClr val="5B2D8E"/>
          </a:solidFill>
          <a:ln w="12700">
            <a:solidFill>
              <a:srgbClr val="5B2D8E"/>
            </a:solidFill>
            <a:prstDash val="solid"/>
          </a:ln>
        </p:spPr>
      </p:sp>
      <p:sp>
        <p:nvSpPr>
          <p:cNvPr id="54" name="Shape 52"/>
          <p:cNvSpPr/>
          <p:nvPr/>
        </p:nvSpPr>
        <p:spPr>
          <a:xfrm>
            <a:off x="6766560" y="2953512"/>
            <a:ext cx="594360" cy="365760"/>
          </a:xfrm>
          <a:prstGeom prst="rect">
            <a:avLst/>
          </a:prstGeom>
          <a:solidFill>
            <a:srgbClr val="F5F0FF"/>
          </a:solidFill>
          <a:ln w="12700">
            <a:solidFill>
              <a:srgbClr val="E8ECF0"/>
            </a:solidFill>
            <a:prstDash val="solid"/>
          </a:ln>
        </p:spPr>
      </p:sp>
      <p:sp>
        <p:nvSpPr>
          <p:cNvPr id="55" name="Shape 53"/>
          <p:cNvSpPr/>
          <p:nvPr/>
        </p:nvSpPr>
        <p:spPr>
          <a:xfrm>
            <a:off x="6922008" y="3044952"/>
            <a:ext cx="201168" cy="201168"/>
          </a:xfrm>
          <a:prstGeom prst="ellipse">
            <a:avLst/>
          </a:prstGeom>
          <a:solidFill>
            <a:srgbClr val="5B2D8E"/>
          </a:solidFill>
          <a:ln w="12700">
            <a:solidFill>
              <a:srgbClr val="5B2D8E"/>
            </a:solidFill>
            <a:prstDash val="solid"/>
          </a:ln>
        </p:spPr>
      </p:sp>
      <p:sp>
        <p:nvSpPr>
          <p:cNvPr id="56" name="Shape 54"/>
          <p:cNvSpPr/>
          <p:nvPr/>
        </p:nvSpPr>
        <p:spPr>
          <a:xfrm>
            <a:off x="7360920" y="2953512"/>
            <a:ext cx="594360" cy="365760"/>
          </a:xfrm>
          <a:prstGeom prst="rect">
            <a:avLst/>
          </a:prstGeom>
          <a:solidFill>
            <a:srgbClr val="F5F0FF"/>
          </a:solidFill>
          <a:ln w="12700">
            <a:solidFill>
              <a:srgbClr val="E8ECF0"/>
            </a:solidFill>
            <a:prstDash val="solid"/>
          </a:ln>
        </p:spPr>
      </p:sp>
      <p:sp>
        <p:nvSpPr>
          <p:cNvPr id="57" name="Shape 55"/>
          <p:cNvSpPr/>
          <p:nvPr/>
        </p:nvSpPr>
        <p:spPr>
          <a:xfrm>
            <a:off x="7516368" y="3044952"/>
            <a:ext cx="201168" cy="201168"/>
          </a:xfrm>
          <a:prstGeom prst="ellipse">
            <a:avLst/>
          </a:prstGeom>
          <a:solidFill>
            <a:srgbClr val="5B2D8E"/>
          </a:solidFill>
          <a:ln w="12700">
            <a:solidFill>
              <a:srgbClr val="5B2D8E"/>
            </a:solidFill>
            <a:prstDash val="solid"/>
          </a:ln>
        </p:spPr>
      </p:sp>
      <p:sp>
        <p:nvSpPr>
          <p:cNvPr id="58" name="Shape 56"/>
          <p:cNvSpPr/>
          <p:nvPr/>
        </p:nvSpPr>
        <p:spPr>
          <a:xfrm>
            <a:off x="7955280" y="2953512"/>
            <a:ext cx="1188720" cy="365760"/>
          </a:xfrm>
          <a:prstGeom prst="rect">
            <a:avLst/>
          </a:prstGeom>
          <a:solidFill>
            <a:srgbClr val="F5F0FF"/>
          </a:solidFill>
          <a:ln w="12700">
            <a:solidFill>
              <a:srgbClr val="E8ECF0"/>
            </a:solidFill>
            <a:prstDash val="solid"/>
          </a:ln>
        </p:spPr>
      </p:sp>
      <p:sp>
        <p:nvSpPr>
          <p:cNvPr id="59" name="Shape 57"/>
          <p:cNvSpPr/>
          <p:nvPr/>
        </p:nvSpPr>
        <p:spPr>
          <a:xfrm>
            <a:off x="274320" y="3355848"/>
            <a:ext cx="1371600" cy="365760"/>
          </a:xfrm>
          <a:prstGeom prst="rect">
            <a:avLst/>
          </a:prstGeom>
          <a:solidFill>
            <a:srgbClr val="FFFFFF"/>
          </a:solidFill>
          <a:ln w="12700">
            <a:solidFill>
              <a:srgbClr val="E8ECF0"/>
            </a:solidFill>
            <a:prstDash val="solid"/>
          </a:ln>
        </p:spPr>
      </p:sp>
      <p:sp>
        <p:nvSpPr>
          <p:cNvPr id="60" name="Text 58"/>
          <p:cNvSpPr/>
          <p:nvPr/>
        </p:nvSpPr>
        <p:spPr>
          <a:xfrm>
            <a:off x="320040" y="3355848"/>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Ponctuation</a:t>
            </a:r>
            <a:endParaRPr lang="en-US" sz="900" dirty="0"/>
          </a:p>
        </p:txBody>
      </p:sp>
      <p:sp>
        <p:nvSpPr>
          <p:cNvPr id="61" name="Shape 59"/>
          <p:cNvSpPr/>
          <p:nvPr/>
        </p:nvSpPr>
        <p:spPr>
          <a:xfrm>
            <a:off x="1645920" y="3355848"/>
            <a:ext cx="3931920" cy="365760"/>
          </a:xfrm>
          <a:prstGeom prst="rect">
            <a:avLst/>
          </a:prstGeom>
          <a:solidFill>
            <a:srgbClr val="FFFFFF"/>
          </a:solidFill>
          <a:ln w="12700">
            <a:solidFill>
              <a:srgbClr val="E8ECF0"/>
            </a:solidFill>
            <a:prstDash val="solid"/>
          </a:ln>
        </p:spPr>
      </p:sp>
      <p:sp>
        <p:nvSpPr>
          <p:cNvPr id="62" name="Text 60"/>
          <p:cNvSpPr/>
          <p:nvPr/>
        </p:nvSpPr>
        <p:spPr>
          <a:xfrm>
            <a:off x="1691640" y="3355848"/>
            <a:ext cx="3840480" cy="365760"/>
          </a:xfrm>
          <a:prstGeom prst="rect">
            <a:avLst/>
          </a:prstGeom>
          <a:noFill/>
          <a:ln/>
        </p:spPr>
        <p:txBody>
          <a:bodyPr wrap="square" lIns="0" tIns="0" rIns="0" bIns="0" rtlCol="0" anchor="ctr"/>
          <a:lstStyle/>
          <a:p>
            <a:pPr indent="0" marL="0">
              <a:buNone/>
            </a:pPr>
            <a:r>
              <a:rPr lang="en-US" sz="900" dirty="0">
                <a:solidFill>
                  <a:srgbClr val="1B2A4A"/>
                </a:solidFill>
              </a:rPr>
              <a:t>Respecte les pauses (virgule, point, point d'interrogation)</a:t>
            </a:r>
            <a:endParaRPr lang="en-US" sz="900" dirty="0"/>
          </a:p>
        </p:txBody>
      </p:sp>
      <p:sp>
        <p:nvSpPr>
          <p:cNvPr id="63" name="Shape 61"/>
          <p:cNvSpPr/>
          <p:nvPr/>
        </p:nvSpPr>
        <p:spPr>
          <a:xfrm>
            <a:off x="5577840" y="3355848"/>
            <a:ext cx="594360" cy="365760"/>
          </a:xfrm>
          <a:prstGeom prst="rect">
            <a:avLst/>
          </a:prstGeom>
          <a:solidFill>
            <a:srgbClr val="FFFFFF"/>
          </a:solidFill>
          <a:ln w="12700">
            <a:solidFill>
              <a:srgbClr val="E8ECF0"/>
            </a:solidFill>
            <a:prstDash val="solid"/>
          </a:ln>
        </p:spPr>
      </p:sp>
      <p:sp>
        <p:nvSpPr>
          <p:cNvPr id="64" name="Shape 62"/>
          <p:cNvSpPr/>
          <p:nvPr/>
        </p:nvSpPr>
        <p:spPr>
          <a:xfrm>
            <a:off x="5733288" y="3447288"/>
            <a:ext cx="201168" cy="201168"/>
          </a:xfrm>
          <a:prstGeom prst="ellipse">
            <a:avLst/>
          </a:prstGeom>
          <a:solidFill>
            <a:srgbClr val="5B2D8E"/>
          </a:solidFill>
          <a:ln w="12700">
            <a:solidFill>
              <a:srgbClr val="5B2D8E"/>
            </a:solidFill>
            <a:prstDash val="solid"/>
          </a:ln>
        </p:spPr>
      </p:sp>
      <p:sp>
        <p:nvSpPr>
          <p:cNvPr id="65" name="Shape 63"/>
          <p:cNvSpPr/>
          <p:nvPr/>
        </p:nvSpPr>
        <p:spPr>
          <a:xfrm>
            <a:off x="6172200" y="3355848"/>
            <a:ext cx="594360" cy="365760"/>
          </a:xfrm>
          <a:prstGeom prst="rect">
            <a:avLst/>
          </a:prstGeom>
          <a:solidFill>
            <a:srgbClr val="FFFFFF"/>
          </a:solidFill>
          <a:ln w="12700">
            <a:solidFill>
              <a:srgbClr val="E8ECF0"/>
            </a:solidFill>
            <a:prstDash val="solid"/>
          </a:ln>
        </p:spPr>
      </p:sp>
      <p:sp>
        <p:nvSpPr>
          <p:cNvPr id="66" name="Shape 64"/>
          <p:cNvSpPr/>
          <p:nvPr/>
        </p:nvSpPr>
        <p:spPr>
          <a:xfrm>
            <a:off x="6327648" y="3447288"/>
            <a:ext cx="201168" cy="201168"/>
          </a:xfrm>
          <a:prstGeom prst="ellipse">
            <a:avLst/>
          </a:prstGeom>
          <a:solidFill>
            <a:srgbClr val="5B2D8E"/>
          </a:solidFill>
          <a:ln w="12700">
            <a:solidFill>
              <a:srgbClr val="5B2D8E"/>
            </a:solidFill>
            <a:prstDash val="solid"/>
          </a:ln>
        </p:spPr>
      </p:sp>
      <p:sp>
        <p:nvSpPr>
          <p:cNvPr id="67" name="Shape 65"/>
          <p:cNvSpPr/>
          <p:nvPr/>
        </p:nvSpPr>
        <p:spPr>
          <a:xfrm>
            <a:off x="6766560" y="3355848"/>
            <a:ext cx="594360" cy="365760"/>
          </a:xfrm>
          <a:prstGeom prst="rect">
            <a:avLst/>
          </a:prstGeom>
          <a:solidFill>
            <a:srgbClr val="FFFFFF"/>
          </a:solidFill>
          <a:ln w="12700">
            <a:solidFill>
              <a:srgbClr val="E8ECF0"/>
            </a:solidFill>
            <a:prstDash val="solid"/>
          </a:ln>
        </p:spPr>
      </p:sp>
      <p:sp>
        <p:nvSpPr>
          <p:cNvPr id="68" name="Shape 66"/>
          <p:cNvSpPr/>
          <p:nvPr/>
        </p:nvSpPr>
        <p:spPr>
          <a:xfrm>
            <a:off x="6922008" y="3447288"/>
            <a:ext cx="201168" cy="201168"/>
          </a:xfrm>
          <a:prstGeom prst="ellipse">
            <a:avLst/>
          </a:prstGeom>
          <a:solidFill>
            <a:srgbClr val="5B2D8E"/>
          </a:solidFill>
          <a:ln w="12700">
            <a:solidFill>
              <a:srgbClr val="5B2D8E"/>
            </a:solidFill>
            <a:prstDash val="solid"/>
          </a:ln>
        </p:spPr>
      </p:sp>
      <p:sp>
        <p:nvSpPr>
          <p:cNvPr id="69" name="Shape 67"/>
          <p:cNvSpPr/>
          <p:nvPr/>
        </p:nvSpPr>
        <p:spPr>
          <a:xfrm>
            <a:off x="7360920" y="3355848"/>
            <a:ext cx="594360" cy="365760"/>
          </a:xfrm>
          <a:prstGeom prst="rect">
            <a:avLst/>
          </a:prstGeom>
          <a:solidFill>
            <a:srgbClr val="FFFFFF"/>
          </a:solidFill>
          <a:ln w="12700">
            <a:solidFill>
              <a:srgbClr val="E8ECF0"/>
            </a:solidFill>
            <a:prstDash val="solid"/>
          </a:ln>
        </p:spPr>
      </p:sp>
      <p:sp>
        <p:nvSpPr>
          <p:cNvPr id="70" name="Shape 68"/>
          <p:cNvSpPr/>
          <p:nvPr/>
        </p:nvSpPr>
        <p:spPr>
          <a:xfrm>
            <a:off x="7516368" y="3447288"/>
            <a:ext cx="201168" cy="201168"/>
          </a:xfrm>
          <a:prstGeom prst="ellipse">
            <a:avLst/>
          </a:prstGeom>
          <a:solidFill>
            <a:srgbClr val="FFFFFF"/>
          </a:solidFill>
          <a:ln w="12700">
            <a:solidFill>
              <a:srgbClr val="5B2D8E"/>
            </a:solidFill>
            <a:prstDash val="solid"/>
          </a:ln>
        </p:spPr>
      </p:sp>
      <p:sp>
        <p:nvSpPr>
          <p:cNvPr id="71" name="Shape 69"/>
          <p:cNvSpPr/>
          <p:nvPr/>
        </p:nvSpPr>
        <p:spPr>
          <a:xfrm>
            <a:off x="7955280" y="3355848"/>
            <a:ext cx="1188720" cy="365760"/>
          </a:xfrm>
          <a:prstGeom prst="rect">
            <a:avLst/>
          </a:prstGeom>
          <a:solidFill>
            <a:srgbClr val="FFFFFF"/>
          </a:solidFill>
          <a:ln w="12700">
            <a:solidFill>
              <a:srgbClr val="E8ECF0"/>
            </a:solidFill>
            <a:prstDash val="solid"/>
          </a:ln>
        </p:spPr>
      </p:sp>
      <p:sp>
        <p:nvSpPr>
          <p:cNvPr id="72" name="Shape 70"/>
          <p:cNvSpPr/>
          <p:nvPr/>
        </p:nvSpPr>
        <p:spPr>
          <a:xfrm>
            <a:off x="274320" y="3758184"/>
            <a:ext cx="1371600" cy="365760"/>
          </a:xfrm>
          <a:prstGeom prst="rect">
            <a:avLst/>
          </a:prstGeom>
          <a:solidFill>
            <a:srgbClr val="F5F0FF"/>
          </a:solidFill>
          <a:ln w="12700">
            <a:solidFill>
              <a:srgbClr val="E8ECF0"/>
            </a:solidFill>
            <a:prstDash val="solid"/>
          </a:ln>
        </p:spPr>
      </p:sp>
      <p:sp>
        <p:nvSpPr>
          <p:cNvPr id="73" name="Text 71"/>
          <p:cNvSpPr/>
          <p:nvPr/>
        </p:nvSpPr>
        <p:spPr>
          <a:xfrm>
            <a:off x="320040" y="3758184"/>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Expression</a:t>
            </a:r>
            <a:endParaRPr lang="en-US" sz="900" dirty="0"/>
          </a:p>
        </p:txBody>
      </p:sp>
      <p:sp>
        <p:nvSpPr>
          <p:cNvPr id="74" name="Shape 72"/>
          <p:cNvSpPr/>
          <p:nvPr/>
        </p:nvSpPr>
        <p:spPr>
          <a:xfrm>
            <a:off x="1645920" y="3758184"/>
            <a:ext cx="3931920" cy="365760"/>
          </a:xfrm>
          <a:prstGeom prst="rect">
            <a:avLst/>
          </a:prstGeom>
          <a:solidFill>
            <a:srgbClr val="F5F0FF"/>
          </a:solidFill>
          <a:ln w="12700">
            <a:solidFill>
              <a:srgbClr val="E8ECF0"/>
            </a:solidFill>
            <a:prstDash val="solid"/>
          </a:ln>
        </p:spPr>
      </p:sp>
      <p:sp>
        <p:nvSpPr>
          <p:cNvPr id="75" name="Text 73"/>
          <p:cNvSpPr/>
          <p:nvPr/>
        </p:nvSpPr>
        <p:spPr>
          <a:xfrm>
            <a:off x="1691640" y="3758184"/>
            <a:ext cx="3840480" cy="365760"/>
          </a:xfrm>
          <a:prstGeom prst="rect">
            <a:avLst/>
          </a:prstGeom>
          <a:noFill/>
          <a:ln/>
        </p:spPr>
        <p:txBody>
          <a:bodyPr wrap="square" lIns="0" tIns="0" rIns="0" bIns="0" rtlCol="0" anchor="ctr"/>
          <a:lstStyle/>
          <a:p>
            <a:pPr indent="0" marL="0">
              <a:buNone/>
            </a:pPr>
            <a:r>
              <a:rPr lang="en-US" sz="900" dirty="0">
                <a:solidFill>
                  <a:srgbClr val="1B2A4A"/>
                </a:solidFill>
              </a:rPr>
              <a:t>Varie son intonation selon le type de phrase</a:t>
            </a:r>
            <a:endParaRPr lang="en-US" sz="900" dirty="0"/>
          </a:p>
        </p:txBody>
      </p:sp>
      <p:sp>
        <p:nvSpPr>
          <p:cNvPr id="76" name="Shape 74"/>
          <p:cNvSpPr/>
          <p:nvPr/>
        </p:nvSpPr>
        <p:spPr>
          <a:xfrm>
            <a:off x="5577840" y="3758184"/>
            <a:ext cx="594360" cy="365760"/>
          </a:xfrm>
          <a:prstGeom prst="rect">
            <a:avLst/>
          </a:prstGeom>
          <a:solidFill>
            <a:srgbClr val="F5F0FF"/>
          </a:solidFill>
          <a:ln w="12700">
            <a:solidFill>
              <a:srgbClr val="E8ECF0"/>
            </a:solidFill>
            <a:prstDash val="solid"/>
          </a:ln>
        </p:spPr>
      </p:sp>
      <p:sp>
        <p:nvSpPr>
          <p:cNvPr id="77" name="Shape 75"/>
          <p:cNvSpPr/>
          <p:nvPr/>
        </p:nvSpPr>
        <p:spPr>
          <a:xfrm>
            <a:off x="5733288" y="3849624"/>
            <a:ext cx="201168" cy="201168"/>
          </a:xfrm>
          <a:prstGeom prst="ellipse">
            <a:avLst/>
          </a:prstGeom>
          <a:solidFill>
            <a:srgbClr val="5B2D8E"/>
          </a:solidFill>
          <a:ln w="12700">
            <a:solidFill>
              <a:srgbClr val="5B2D8E"/>
            </a:solidFill>
            <a:prstDash val="solid"/>
          </a:ln>
        </p:spPr>
      </p:sp>
      <p:sp>
        <p:nvSpPr>
          <p:cNvPr id="78" name="Shape 76"/>
          <p:cNvSpPr/>
          <p:nvPr/>
        </p:nvSpPr>
        <p:spPr>
          <a:xfrm>
            <a:off x="6172200" y="3758184"/>
            <a:ext cx="594360" cy="365760"/>
          </a:xfrm>
          <a:prstGeom prst="rect">
            <a:avLst/>
          </a:prstGeom>
          <a:solidFill>
            <a:srgbClr val="F5F0FF"/>
          </a:solidFill>
          <a:ln w="12700">
            <a:solidFill>
              <a:srgbClr val="E8ECF0"/>
            </a:solidFill>
            <a:prstDash val="solid"/>
          </a:ln>
        </p:spPr>
      </p:sp>
      <p:sp>
        <p:nvSpPr>
          <p:cNvPr id="79" name="Shape 77"/>
          <p:cNvSpPr/>
          <p:nvPr/>
        </p:nvSpPr>
        <p:spPr>
          <a:xfrm>
            <a:off x="6327648" y="3849624"/>
            <a:ext cx="201168" cy="201168"/>
          </a:xfrm>
          <a:prstGeom prst="ellipse">
            <a:avLst/>
          </a:prstGeom>
          <a:solidFill>
            <a:srgbClr val="5B2D8E"/>
          </a:solidFill>
          <a:ln w="12700">
            <a:solidFill>
              <a:srgbClr val="5B2D8E"/>
            </a:solidFill>
            <a:prstDash val="solid"/>
          </a:ln>
        </p:spPr>
      </p:sp>
      <p:sp>
        <p:nvSpPr>
          <p:cNvPr id="80" name="Shape 78"/>
          <p:cNvSpPr/>
          <p:nvPr/>
        </p:nvSpPr>
        <p:spPr>
          <a:xfrm>
            <a:off x="6766560" y="3758184"/>
            <a:ext cx="594360" cy="365760"/>
          </a:xfrm>
          <a:prstGeom prst="rect">
            <a:avLst/>
          </a:prstGeom>
          <a:solidFill>
            <a:srgbClr val="F5F0FF"/>
          </a:solidFill>
          <a:ln w="12700">
            <a:solidFill>
              <a:srgbClr val="E8ECF0"/>
            </a:solidFill>
            <a:prstDash val="solid"/>
          </a:ln>
        </p:spPr>
      </p:sp>
      <p:sp>
        <p:nvSpPr>
          <p:cNvPr id="81" name="Shape 79"/>
          <p:cNvSpPr/>
          <p:nvPr/>
        </p:nvSpPr>
        <p:spPr>
          <a:xfrm>
            <a:off x="6922008" y="3849624"/>
            <a:ext cx="201168" cy="201168"/>
          </a:xfrm>
          <a:prstGeom prst="ellipse">
            <a:avLst/>
          </a:prstGeom>
          <a:solidFill>
            <a:srgbClr val="FFFFFF"/>
          </a:solidFill>
          <a:ln w="12700">
            <a:solidFill>
              <a:srgbClr val="5B2D8E"/>
            </a:solidFill>
            <a:prstDash val="solid"/>
          </a:ln>
        </p:spPr>
      </p:sp>
      <p:sp>
        <p:nvSpPr>
          <p:cNvPr id="82" name="Shape 80"/>
          <p:cNvSpPr/>
          <p:nvPr/>
        </p:nvSpPr>
        <p:spPr>
          <a:xfrm>
            <a:off x="7360920" y="3758184"/>
            <a:ext cx="594360" cy="365760"/>
          </a:xfrm>
          <a:prstGeom prst="rect">
            <a:avLst/>
          </a:prstGeom>
          <a:solidFill>
            <a:srgbClr val="F5F0FF"/>
          </a:solidFill>
          <a:ln w="12700">
            <a:solidFill>
              <a:srgbClr val="E8ECF0"/>
            </a:solidFill>
            <a:prstDash val="solid"/>
          </a:ln>
        </p:spPr>
      </p:sp>
      <p:sp>
        <p:nvSpPr>
          <p:cNvPr id="83" name="Shape 81"/>
          <p:cNvSpPr/>
          <p:nvPr/>
        </p:nvSpPr>
        <p:spPr>
          <a:xfrm>
            <a:off x="7516368" y="3849624"/>
            <a:ext cx="201168" cy="201168"/>
          </a:xfrm>
          <a:prstGeom prst="ellipse">
            <a:avLst/>
          </a:prstGeom>
          <a:solidFill>
            <a:srgbClr val="FFFFFF"/>
          </a:solidFill>
          <a:ln w="12700">
            <a:solidFill>
              <a:srgbClr val="5B2D8E"/>
            </a:solidFill>
            <a:prstDash val="solid"/>
          </a:ln>
        </p:spPr>
      </p:sp>
      <p:sp>
        <p:nvSpPr>
          <p:cNvPr id="84" name="Shape 82"/>
          <p:cNvSpPr/>
          <p:nvPr/>
        </p:nvSpPr>
        <p:spPr>
          <a:xfrm>
            <a:off x="7955280" y="3758184"/>
            <a:ext cx="1188720" cy="365760"/>
          </a:xfrm>
          <a:prstGeom prst="rect">
            <a:avLst/>
          </a:prstGeom>
          <a:solidFill>
            <a:srgbClr val="F5F0FF"/>
          </a:solidFill>
          <a:ln w="12700">
            <a:solidFill>
              <a:srgbClr val="E8ECF0"/>
            </a:solidFill>
            <a:prstDash val="solid"/>
          </a:ln>
        </p:spPr>
      </p:sp>
      <p:sp>
        <p:nvSpPr>
          <p:cNvPr id="85" name="Shape 83"/>
          <p:cNvSpPr/>
          <p:nvPr/>
        </p:nvSpPr>
        <p:spPr>
          <a:xfrm>
            <a:off x="274320" y="4160520"/>
            <a:ext cx="1371600" cy="365760"/>
          </a:xfrm>
          <a:prstGeom prst="rect">
            <a:avLst/>
          </a:prstGeom>
          <a:solidFill>
            <a:srgbClr val="FFFFFF"/>
          </a:solidFill>
          <a:ln w="12700">
            <a:solidFill>
              <a:srgbClr val="E8ECF0"/>
            </a:solidFill>
            <a:prstDash val="solid"/>
          </a:ln>
        </p:spPr>
      </p:sp>
      <p:sp>
        <p:nvSpPr>
          <p:cNvPr id="86" name="Text 84"/>
          <p:cNvSpPr/>
          <p:nvPr/>
        </p:nvSpPr>
        <p:spPr>
          <a:xfrm>
            <a:off x="320040" y="4160520"/>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Expression</a:t>
            </a:r>
            <a:endParaRPr lang="en-US" sz="900" dirty="0"/>
          </a:p>
        </p:txBody>
      </p:sp>
      <p:sp>
        <p:nvSpPr>
          <p:cNvPr id="87" name="Shape 85"/>
          <p:cNvSpPr/>
          <p:nvPr/>
        </p:nvSpPr>
        <p:spPr>
          <a:xfrm>
            <a:off x="1645920" y="4160520"/>
            <a:ext cx="3931920" cy="365760"/>
          </a:xfrm>
          <a:prstGeom prst="rect">
            <a:avLst/>
          </a:prstGeom>
          <a:solidFill>
            <a:srgbClr val="FFFFFF"/>
          </a:solidFill>
          <a:ln w="12700">
            <a:solidFill>
              <a:srgbClr val="E8ECF0"/>
            </a:solidFill>
            <a:prstDash val="solid"/>
          </a:ln>
        </p:spPr>
      </p:sp>
      <p:sp>
        <p:nvSpPr>
          <p:cNvPr id="88" name="Text 86"/>
          <p:cNvSpPr/>
          <p:nvPr/>
        </p:nvSpPr>
        <p:spPr>
          <a:xfrm>
            <a:off x="1691640" y="4160520"/>
            <a:ext cx="3840480" cy="365760"/>
          </a:xfrm>
          <a:prstGeom prst="rect">
            <a:avLst/>
          </a:prstGeom>
          <a:noFill/>
          <a:ln/>
        </p:spPr>
        <p:txBody>
          <a:bodyPr wrap="square" lIns="0" tIns="0" rIns="0" bIns="0" rtlCol="0" anchor="ctr"/>
          <a:lstStyle/>
          <a:p>
            <a:pPr indent="0" marL="0">
              <a:buNone/>
            </a:pPr>
            <a:r>
              <a:rPr lang="en-US" sz="900" dirty="0">
                <a:solidFill>
                  <a:srgbClr val="1B2A4A"/>
                </a:solidFill>
              </a:rPr>
              <a:t>Adapte son volume à l'émotion du texte</a:t>
            </a:r>
            <a:endParaRPr lang="en-US" sz="900" dirty="0"/>
          </a:p>
        </p:txBody>
      </p:sp>
      <p:sp>
        <p:nvSpPr>
          <p:cNvPr id="89" name="Shape 87"/>
          <p:cNvSpPr/>
          <p:nvPr/>
        </p:nvSpPr>
        <p:spPr>
          <a:xfrm>
            <a:off x="5577840" y="4160520"/>
            <a:ext cx="594360" cy="365760"/>
          </a:xfrm>
          <a:prstGeom prst="rect">
            <a:avLst/>
          </a:prstGeom>
          <a:solidFill>
            <a:srgbClr val="FFFFFF"/>
          </a:solidFill>
          <a:ln w="12700">
            <a:solidFill>
              <a:srgbClr val="E8ECF0"/>
            </a:solidFill>
            <a:prstDash val="solid"/>
          </a:ln>
        </p:spPr>
      </p:sp>
      <p:sp>
        <p:nvSpPr>
          <p:cNvPr id="90" name="Shape 88"/>
          <p:cNvSpPr/>
          <p:nvPr/>
        </p:nvSpPr>
        <p:spPr>
          <a:xfrm>
            <a:off x="5733288" y="4251960"/>
            <a:ext cx="201168" cy="201168"/>
          </a:xfrm>
          <a:prstGeom prst="ellipse">
            <a:avLst/>
          </a:prstGeom>
          <a:solidFill>
            <a:srgbClr val="5B2D8E"/>
          </a:solidFill>
          <a:ln w="12700">
            <a:solidFill>
              <a:srgbClr val="5B2D8E"/>
            </a:solidFill>
            <a:prstDash val="solid"/>
          </a:ln>
        </p:spPr>
      </p:sp>
      <p:sp>
        <p:nvSpPr>
          <p:cNvPr id="91" name="Shape 89"/>
          <p:cNvSpPr/>
          <p:nvPr/>
        </p:nvSpPr>
        <p:spPr>
          <a:xfrm>
            <a:off x="6172200" y="4160520"/>
            <a:ext cx="594360" cy="365760"/>
          </a:xfrm>
          <a:prstGeom prst="rect">
            <a:avLst/>
          </a:prstGeom>
          <a:solidFill>
            <a:srgbClr val="FFFFFF"/>
          </a:solidFill>
          <a:ln w="12700">
            <a:solidFill>
              <a:srgbClr val="E8ECF0"/>
            </a:solidFill>
            <a:prstDash val="solid"/>
          </a:ln>
        </p:spPr>
      </p:sp>
      <p:sp>
        <p:nvSpPr>
          <p:cNvPr id="92" name="Shape 90"/>
          <p:cNvSpPr/>
          <p:nvPr/>
        </p:nvSpPr>
        <p:spPr>
          <a:xfrm>
            <a:off x="6327648" y="4251960"/>
            <a:ext cx="201168" cy="201168"/>
          </a:xfrm>
          <a:prstGeom prst="ellipse">
            <a:avLst/>
          </a:prstGeom>
          <a:solidFill>
            <a:srgbClr val="5B2D8E"/>
          </a:solidFill>
          <a:ln w="12700">
            <a:solidFill>
              <a:srgbClr val="5B2D8E"/>
            </a:solidFill>
            <a:prstDash val="solid"/>
          </a:ln>
        </p:spPr>
      </p:sp>
      <p:sp>
        <p:nvSpPr>
          <p:cNvPr id="93" name="Shape 91"/>
          <p:cNvSpPr/>
          <p:nvPr/>
        </p:nvSpPr>
        <p:spPr>
          <a:xfrm>
            <a:off x="6766560" y="4160520"/>
            <a:ext cx="594360" cy="365760"/>
          </a:xfrm>
          <a:prstGeom prst="rect">
            <a:avLst/>
          </a:prstGeom>
          <a:solidFill>
            <a:srgbClr val="FFFFFF"/>
          </a:solidFill>
          <a:ln w="12700">
            <a:solidFill>
              <a:srgbClr val="E8ECF0"/>
            </a:solidFill>
            <a:prstDash val="solid"/>
          </a:ln>
        </p:spPr>
      </p:sp>
      <p:sp>
        <p:nvSpPr>
          <p:cNvPr id="94" name="Shape 92"/>
          <p:cNvSpPr/>
          <p:nvPr/>
        </p:nvSpPr>
        <p:spPr>
          <a:xfrm>
            <a:off x="6922008" y="4251960"/>
            <a:ext cx="201168" cy="201168"/>
          </a:xfrm>
          <a:prstGeom prst="ellipse">
            <a:avLst/>
          </a:prstGeom>
          <a:solidFill>
            <a:srgbClr val="FFFFFF"/>
          </a:solidFill>
          <a:ln w="12700">
            <a:solidFill>
              <a:srgbClr val="5B2D8E"/>
            </a:solidFill>
            <a:prstDash val="solid"/>
          </a:ln>
        </p:spPr>
      </p:sp>
      <p:sp>
        <p:nvSpPr>
          <p:cNvPr id="95" name="Shape 93"/>
          <p:cNvSpPr/>
          <p:nvPr/>
        </p:nvSpPr>
        <p:spPr>
          <a:xfrm>
            <a:off x="7360920" y="4160520"/>
            <a:ext cx="594360" cy="365760"/>
          </a:xfrm>
          <a:prstGeom prst="rect">
            <a:avLst/>
          </a:prstGeom>
          <a:solidFill>
            <a:srgbClr val="FFFFFF"/>
          </a:solidFill>
          <a:ln w="12700">
            <a:solidFill>
              <a:srgbClr val="E8ECF0"/>
            </a:solidFill>
            <a:prstDash val="solid"/>
          </a:ln>
        </p:spPr>
      </p:sp>
      <p:sp>
        <p:nvSpPr>
          <p:cNvPr id="96" name="Shape 94"/>
          <p:cNvSpPr/>
          <p:nvPr/>
        </p:nvSpPr>
        <p:spPr>
          <a:xfrm>
            <a:off x="7516368" y="4251960"/>
            <a:ext cx="201168" cy="201168"/>
          </a:xfrm>
          <a:prstGeom prst="ellipse">
            <a:avLst/>
          </a:prstGeom>
          <a:solidFill>
            <a:srgbClr val="FFFFFF"/>
          </a:solidFill>
          <a:ln w="12700">
            <a:solidFill>
              <a:srgbClr val="5B2D8E"/>
            </a:solidFill>
            <a:prstDash val="solid"/>
          </a:ln>
        </p:spPr>
      </p:sp>
      <p:sp>
        <p:nvSpPr>
          <p:cNvPr id="97" name="Shape 95"/>
          <p:cNvSpPr/>
          <p:nvPr/>
        </p:nvSpPr>
        <p:spPr>
          <a:xfrm>
            <a:off x="7955280" y="4160520"/>
            <a:ext cx="1188720" cy="365760"/>
          </a:xfrm>
          <a:prstGeom prst="rect">
            <a:avLst/>
          </a:prstGeom>
          <a:solidFill>
            <a:srgbClr val="FFFFFF"/>
          </a:solidFill>
          <a:ln w="12700">
            <a:solidFill>
              <a:srgbClr val="E8ECF0"/>
            </a:solidFill>
            <a:prstDash val="solid"/>
          </a:ln>
        </p:spPr>
      </p:sp>
      <p:sp>
        <p:nvSpPr>
          <p:cNvPr id="98" name="Shape 96"/>
          <p:cNvSpPr/>
          <p:nvPr/>
        </p:nvSpPr>
        <p:spPr>
          <a:xfrm>
            <a:off x="274320" y="4562856"/>
            <a:ext cx="1371600" cy="365760"/>
          </a:xfrm>
          <a:prstGeom prst="rect">
            <a:avLst/>
          </a:prstGeom>
          <a:solidFill>
            <a:srgbClr val="F5F0FF"/>
          </a:solidFill>
          <a:ln w="12700">
            <a:solidFill>
              <a:srgbClr val="E8ECF0"/>
            </a:solidFill>
            <a:prstDash val="solid"/>
          </a:ln>
        </p:spPr>
      </p:sp>
      <p:sp>
        <p:nvSpPr>
          <p:cNvPr id="99" name="Text 97"/>
          <p:cNvSpPr/>
          <p:nvPr/>
        </p:nvSpPr>
        <p:spPr>
          <a:xfrm>
            <a:off x="320040" y="4562856"/>
            <a:ext cx="1280160" cy="365760"/>
          </a:xfrm>
          <a:prstGeom prst="rect">
            <a:avLst/>
          </a:prstGeom>
          <a:noFill/>
          <a:ln/>
        </p:spPr>
        <p:txBody>
          <a:bodyPr wrap="square" lIns="0" tIns="0" rIns="0" bIns="0" rtlCol="0" anchor="ctr"/>
          <a:lstStyle/>
          <a:p>
            <a:pPr indent="0" marL="0">
              <a:buNone/>
            </a:pPr>
            <a:r>
              <a:rPr lang="en-US" sz="900" b="1" dirty="0">
                <a:solidFill>
                  <a:srgbClr val="5B2D8E"/>
                </a:solidFill>
              </a:rPr>
              <a:t>Compréhension</a:t>
            </a:r>
            <a:endParaRPr lang="en-US" sz="900" dirty="0"/>
          </a:p>
        </p:txBody>
      </p:sp>
      <p:sp>
        <p:nvSpPr>
          <p:cNvPr id="100" name="Shape 98"/>
          <p:cNvSpPr/>
          <p:nvPr/>
        </p:nvSpPr>
        <p:spPr>
          <a:xfrm>
            <a:off x="1645920" y="4562856"/>
            <a:ext cx="3931920" cy="365760"/>
          </a:xfrm>
          <a:prstGeom prst="rect">
            <a:avLst/>
          </a:prstGeom>
          <a:solidFill>
            <a:srgbClr val="F5F0FF"/>
          </a:solidFill>
          <a:ln w="12700">
            <a:solidFill>
              <a:srgbClr val="E8ECF0"/>
            </a:solidFill>
            <a:prstDash val="solid"/>
          </a:ln>
        </p:spPr>
      </p:sp>
      <p:sp>
        <p:nvSpPr>
          <p:cNvPr id="101" name="Text 99"/>
          <p:cNvSpPr/>
          <p:nvPr/>
        </p:nvSpPr>
        <p:spPr>
          <a:xfrm>
            <a:off x="1691640" y="4562856"/>
            <a:ext cx="3840480" cy="365760"/>
          </a:xfrm>
          <a:prstGeom prst="rect">
            <a:avLst/>
          </a:prstGeom>
          <a:noFill/>
          <a:ln/>
        </p:spPr>
        <p:txBody>
          <a:bodyPr wrap="square" lIns="0" tIns="0" rIns="0" bIns="0" rtlCol="0" anchor="ctr"/>
          <a:lstStyle/>
          <a:p>
            <a:pPr indent="0" marL="0">
              <a:buNone/>
            </a:pPr>
            <a:r>
              <a:rPr lang="en-US" sz="900" dirty="0">
                <a:solidFill>
                  <a:srgbClr val="1B2A4A"/>
                </a:solidFill>
              </a:rPr>
              <a:t>Relit spontanément en cas d'erreur de sens</a:t>
            </a:r>
            <a:endParaRPr lang="en-US" sz="900" dirty="0"/>
          </a:p>
        </p:txBody>
      </p:sp>
      <p:sp>
        <p:nvSpPr>
          <p:cNvPr id="102" name="Shape 100"/>
          <p:cNvSpPr/>
          <p:nvPr/>
        </p:nvSpPr>
        <p:spPr>
          <a:xfrm>
            <a:off x="5577840" y="4562856"/>
            <a:ext cx="594360" cy="365760"/>
          </a:xfrm>
          <a:prstGeom prst="rect">
            <a:avLst/>
          </a:prstGeom>
          <a:solidFill>
            <a:srgbClr val="F5F0FF"/>
          </a:solidFill>
          <a:ln w="12700">
            <a:solidFill>
              <a:srgbClr val="E8ECF0"/>
            </a:solidFill>
            <a:prstDash val="solid"/>
          </a:ln>
        </p:spPr>
      </p:sp>
      <p:sp>
        <p:nvSpPr>
          <p:cNvPr id="103" name="Shape 101"/>
          <p:cNvSpPr/>
          <p:nvPr/>
        </p:nvSpPr>
        <p:spPr>
          <a:xfrm>
            <a:off x="5733288" y="4654296"/>
            <a:ext cx="201168" cy="201168"/>
          </a:xfrm>
          <a:prstGeom prst="ellipse">
            <a:avLst/>
          </a:prstGeom>
          <a:solidFill>
            <a:srgbClr val="5B2D8E"/>
          </a:solidFill>
          <a:ln w="12700">
            <a:solidFill>
              <a:srgbClr val="5B2D8E"/>
            </a:solidFill>
            <a:prstDash val="solid"/>
          </a:ln>
        </p:spPr>
      </p:sp>
      <p:sp>
        <p:nvSpPr>
          <p:cNvPr id="104" name="Shape 102"/>
          <p:cNvSpPr/>
          <p:nvPr/>
        </p:nvSpPr>
        <p:spPr>
          <a:xfrm>
            <a:off x="6172200" y="4562856"/>
            <a:ext cx="594360" cy="365760"/>
          </a:xfrm>
          <a:prstGeom prst="rect">
            <a:avLst/>
          </a:prstGeom>
          <a:solidFill>
            <a:srgbClr val="F5F0FF"/>
          </a:solidFill>
          <a:ln w="12700">
            <a:solidFill>
              <a:srgbClr val="E8ECF0"/>
            </a:solidFill>
            <a:prstDash val="solid"/>
          </a:ln>
        </p:spPr>
      </p:sp>
      <p:sp>
        <p:nvSpPr>
          <p:cNvPr id="105" name="Shape 103"/>
          <p:cNvSpPr/>
          <p:nvPr/>
        </p:nvSpPr>
        <p:spPr>
          <a:xfrm>
            <a:off x="6327648" y="4654296"/>
            <a:ext cx="201168" cy="201168"/>
          </a:xfrm>
          <a:prstGeom prst="ellipse">
            <a:avLst/>
          </a:prstGeom>
          <a:solidFill>
            <a:srgbClr val="5B2D8E"/>
          </a:solidFill>
          <a:ln w="12700">
            <a:solidFill>
              <a:srgbClr val="5B2D8E"/>
            </a:solidFill>
            <a:prstDash val="solid"/>
          </a:ln>
        </p:spPr>
      </p:sp>
      <p:sp>
        <p:nvSpPr>
          <p:cNvPr id="106" name="Shape 104"/>
          <p:cNvSpPr/>
          <p:nvPr/>
        </p:nvSpPr>
        <p:spPr>
          <a:xfrm>
            <a:off x="6766560" y="4562856"/>
            <a:ext cx="594360" cy="365760"/>
          </a:xfrm>
          <a:prstGeom prst="rect">
            <a:avLst/>
          </a:prstGeom>
          <a:solidFill>
            <a:srgbClr val="F5F0FF"/>
          </a:solidFill>
          <a:ln w="12700">
            <a:solidFill>
              <a:srgbClr val="E8ECF0"/>
            </a:solidFill>
            <a:prstDash val="solid"/>
          </a:ln>
        </p:spPr>
      </p:sp>
      <p:sp>
        <p:nvSpPr>
          <p:cNvPr id="107" name="Shape 105"/>
          <p:cNvSpPr/>
          <p:nvPr/>
        </p:nvSpPr>
        <p:spPr>
          <a:xfrm>
            <a:off x="6922008" y="4654296"/>
            <a:ext cx="201168" cy="201168"/>
          </a:xfrm>
          <a:prstGeom prst="ellipse">
            <a:avLst/>
          </a:prstGeom>
          <a:solidFill>
            <a:srgbClr val="5B2D8E"/>
          </a:solidFill>
          <a:ln w="12700">
            <a:solidFill>
              <a:srgbClr val="5B2D8E"/>
            </a:solidFill>
            <a:prstDash val="solid"/>
          </a:ln>
        </p:spPr>
      </p:sp>
      <p:sp>
        <p:nvSpPr>
          <p:cNvPr id="108" name="Shape 106"/>
          <p:cNvSpPr/>
          <p:nvPr/>
        </p:nvSpPr>
        <p:spPr>
          <a:xfrm>
            <a:off x="7360920" y="4562856"/>
            <a:ext cx="594360" cy="365760"/>
          </a:xfrm>
          <a:prstGeom prst="rect">
            <a:avLst/>
          </a:prstGeom>
          <a:solidFill>
            <a:srgbClr val="F5F0FF"/>
          </a:solidFill>
          <a:ln w="12700">
            <a:solidFill>
              <a:srgbClr val="E8ECF0"/>
            </a:solidFill>
            <a:prstDash val="solid"/>
          </a:ln>
        </p:spPr>
      </p:sp>
      <p:sp>
        <p:nvSpPr>
          <p:cNvPr id="109" name="Shape 107"/>
          <p:cNvSpPr/>
          <p:nvPr/>
        </p:nvSpPr>
        <p:spPr>
          <a:xfrm>
            <a:off x="7516368" y="4654296"/>
            <a:ext cx="201168" cy="201168"/>
          </a:xfrm>
          <a:prstGeom prst="ellipse">
            <a:avLst/>
          </a:prstGeom>
          <a:solidFill>
            <a:srgbClr val="FFFFFF"/>
          </a:solidFill>
          <a:ln w="12700">
            <a:solidFill>
              <a:srgbClr val="5B2D8E"/>
            </a:solidFill>
            <a:prstDash val="solid"/>
          </a:ln>
        </p:spPr>
      </p:sp>
      <p:sp>
        <p:nvSpPr>
          <p:cNvPr id="110" name="Shape 108"/>
          <p:cNvSpPr/>
          <p:nvPr/>
        </p:nvSpPr>
        <p:spPr>
          <a:xfrm>
            <a:off x="7955280" y="4562856"/>
            <a:ext cx="1188720" cy="365760"/>
          </a:xfrm>
          <a:prstGeom prst="rect">
            <a:avLst/>
          </a:prstGeom>
          <a:solidFill>
            <a:srgbClr val="F5F0FF"/>
          </a:solidFill>
          <a:ln w="12700">
            <a:solidFill>
              <a:srgbClr val="E8ECF0"/>
            </a:solidFill>
            <a:prstDash val="solid"/>
          </a:ln>
        </p:spPr>
      </p:sp>
      <p:sp>
        <p:nvSpPr>
          <p:cNvPr id="111" name="Text 109"/>
          <p:cNvSpPr/>
          <p:nvPr/>
        </p:nvSpPr>
        <p:spPr>
          <a:xfrm>
            <a:off x="274320" y="4937760"/>
            <a:ext cx="8595360" cy="182880"/>
          </a:xfrm>
          <a:prstGeom prst="rect">
            <a:avLst/>
          </a:prstGeom>
          <a:noFill/>
          <a:ln/>
        </p:spPr>
        <p:txBody>
          <a:bodyPr wrap="square" rtlCol="0" anchor="ctr"/>
          <a:lstStyle/>
          <a:p>
            <a:pPr algn="r" indent="0" marL="0">
              <a:buNone/>
            </a:pPr>
            <a:r>
              <a:rPr lang="en-US" sz="800" i="1" dirty="0">
                <a:solidFill>
                  <a:srgbClr val="8A9BB0"/>
                </a:solidFill>
              </a:rPr>
              <a:t>1=jamais  2=parfois  3=souvent  4=toujours   ●=observé lors de la séance</a:t>
            </a:r>
            <a:endParaRPr lang="en-US" sz="800" dirty="0"/>
          </a:p>
        </p:txBody>
      </p:sp>
      <p:sp>
        <p:nvSpPr>
          <p:cNvPr id="112" name="Text 110"/>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54 / 60</a:t>
            </a:r>
            <a:endParaRPr lang="en-US" sz="900" dirty="0"/>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5B2D8E"/>
          </a:solidFill>
          <a:ln w="12700">
            <a:solidFill>
              <a:srgbClr val="5B2D8E"/>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Grilles d'évaluation supplémentaires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Auto-évaluation élève — Cycle 3</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 Je fais le point sur ma lecture »</a:t>
            </a:r>
            <a:endParaRPr lang="en-US" sz="1400" dirty="0"/>
          </a:p>
        </p:txBody>
      </p:sp>
      <p:sp>
        <p:nvSpPr>
          <p:cNvPr id="6" name="Shape 4"/>
          <p:cNvSpPr/>
          <p:nvPr/>
        </p:nvSpPr>
        <p:spPr>
          <a:xfrm>
            <a:off x="365760" y="1719072"/>
            <a:ext cx="8412480" cy="502920"/>
          </a:xfrm>
          <a:prstGeom prst="rect">
            <a:avLst/>
          </a:prstGeom>
          <a:solidFill>
            <a:srgbClr val="F3EDF8"/>
          </a:solidFill>
          <a:ln w="12700">
            <a:solidFill>
              <a:srgbClr val="5B2D8E"/>
            </a:solidFill>
            <a:prstDash val="solid"/>
          </a:ln>
        </p:spPr>
      </p:sp>
      <p:sp>
        <p:nvSpPr>
          <p:cNvPr id="7" name="Text 5"/>
          <p:cNvSpPr/>
          <p:nvPr/>
        </p:nvSpPr>
        <p:spPr>
          <a:xfrm>
            <a:off x="502920" y="1773936"/>
            <a:ext cx="8229600" cy="347472"/>
          </a:xfrm>
          <a:prstGeom prst="rect">
            <a:avLst/>
          </a:prstGeom>
          <a:noFill/>
          <a:ln/>
        </p:spPr>
        <p:txBody>
          <a:bodyPr wrap="square" lIns="0" tIns="0" rIns="0" bIns="0" rtlCol="0" anchor="ctr"/>
          <a:lstStyle/>
          <a:p>
            <a:pPr indent="0" marL="0">
              <a:buNone/>
            </a:pPr>
            <a:r>
              <a:rPr lang="en-US" sz="1000" dirty="0">
                <a:solidFill>
                  <a:srgbClr val="1B2A4A"/>
                </a:solidFill>
              </a:rPr>
              <a:t>Nom : ________________________   Classe : _______   Date : ___________   Texte : ________________________</a:t>
            </a:r>
            <a:endParaRPr lang="en-US" sz="1000" dirty="0"/>
          </a:p>
        </p:txBody>
      </p:sp>
      <p:sp>
        <p:nvSpPr>
          <p:cNvPr id="8" name="Shape 6"/>
          <p:cNvSpPr/>
          <p:nvPr/>
        </p:nvSpPr>
        <p:spPr>
          <a:xfrm>
            <a:off x="365760" y="2286000"/>
            <a:ext cx="3931920" cy="365760"/>
          </a:xfrm>
          <a:prstGeom prst="rect">
            <a:avLst/>
          </a:prstGeom>
          <a:solidFill>
            <a:srgbClr val="1B2A4A"/>
          </a:solidFill>
          <a:ln w="12700">
            <a:solidFill>
              <a:srgbClr val="1B2A4A"/>
            </a:solidFill>
            <a:prstDash val="solid"/>
          </a:ln>
        </p:spPr>
      </p:sp>
      <p:sp>
        <p:nvSpPr>
          <p:cNvPr id="9" name="Text 7"/>
          <p:cNvSpPr/>
          <p:nvPr/>
        </p:nvSpPr>
        <p:spPr>
          <a:xfrm>
            <a:off x="365760" y="2286000"/>
            <a:ext cx="3931920" cy="365760"/>
          </a:xfrm>
          <a:prstGeom prst="rect">
            <a:avLst/>
          </a:prstGeom>
          <a:noFill/>
          <a:ln/>
        </p:spPr>
        <p:txBody>
          <a:bodyPr wrap="square" lIns="0" tIns="0" rIns="0" bIns="0" rtlCol="0" anchor="ctr"/>
          <a:lstStyle/>
          <a:p>
            <a:pPr algn="ctr" indent="0" marL="0">
              <a:buNone/>
            </a:pPr>
            <a:r>
              <a:rPr lang="en-US" sz="900" b="1" dirty="0">
                <a:solidFill>
                  <a:srgbClr val="FFFFFF"/>
                </a:solidFill>
              </a:rPr>
              <a:t>Ce que j'évalue</a:t>
            </a:r>
            <a:endParaRPr lang="en-US" sz="900" dirty="0"/>
          </a:p>
        </p:txBody>
      </p:sp>
      <p:sp>
        <p:nvSpPr>
          <p:cNvPr id="10" name="Shape 8"/>
          <p:cNvSpPr/>
          <p:nvPr/>
        </p:nvSpPr>
        <p:spPr>
          <a:xfrm>
            <a:off x="3520440" y="2286000"/>
            <a:ext cx="1371600" cy="365760"/>
          </a:xfrm>
          <a:prstGeom prst="rect">
            <a:avLst/>
          </a:prstGeom>
          <a:solidFill>
            <a:srgbClr val="1B2A4A"/>
          </a:solidFill>
          <a:ln w="12700">
            <a:solidFill>
              <a:srgbClr val="1B2A4A"/>
            </a:solidFill>
            <a:prstDash val="solid"/>
          </a:ln>
        </p:spPr>
      </p:sp>
      <p:sp>
        <p:nvSpPr>
          <p:cNvPr id="11" name="Text 9"/>
          <p:cNvSpPr/>
          <p:nvPr/>
        </p:nvSpPr>
        <p:spPr>
          <a:xfrm>
            <a:off x="3520440" y="2286000"/>
            <a:ext cx="1371600" cy="365760"/>
          </a:xfrm>
          <a:prstGeom prst="rect">
            <a:avLst/>
          </a:prstGeom>
          <a:noFill/>
          <a:ln/>
        </p:spPr>
        <p:txBody>
          <a:bodyPr wrap="square" lIns="0" tIns="0" rIns="0" bIns="0" rtlCol="0" anchor="ctr"/>
          <a:lstStyle/>
          <a:p>
            <a:pPr algn="ctr" indent="0" marL="0">
              <a:buNone/>
            </a:pPr>
            <a:r>
              <a:rPr lang="en-US" sz="900" b="1" dirty="0">
                <a:solidFill>
                  <a:srgbClr val="FFFFFF"/>
                </a:solidFill>
              </a:rPr>
              <a:t>😞</a:t>
            </a:r>
            <a:endParaRPr lang="en-US" sz="900" dirty="0"/>
          </a:p>
          <a:p>
            <a:pPr algn="ctr" indent="0" marL="0">
              <a:buNone/>
            </a:pPr>
            <a:r>
              <a:rPr lang="en-US" sz="900" b="1" dirty="0">
                <a:solidFill>
                  <a:srgbClr val="FFFFFF"/>
                </a:solidFill>
              </a:rPr>
              <a:t>Pas encore</a:t>
            </a:r>
            <a:endParaRPr lang="en-US" sz="900" dirty="0"/>
          </a:p>
        </p:txBody>
      </p:sp>
      <p:sp>
        <p:nvSpPr>
          <p:cNvPr id="12" name="Shape 10"/>
          <p:cNvSpPr/>
          <p:nvPr/>
        </p:nvSpPr>
        <p:spPr>
          <a:xfrm>
            <a:off x="4983480" y="2286000"/>
            <a:ext cx="1371600" cy="365760"/>
          </a:xfrm>
          <a:prstGeom prst="rect">
            <a:avLst/>
          </a:prstGeom>
          <a:solidFill>
            <a:srgbClr val="1B2A4A"/>
          </a:solidFill>
          <a:ln w="12700">
            <a:solidFill>
              <a:srgbClr val="1B2A4A"/>
            </a:solidFill>
            <a:prstDash val="solid"/>
          </a:ln>
        </p:spPr>
      </p:sp>
      <p:sp>
        <p:nvSpPr>
          <p:cNvPr id="13" name="Text 11"/>
          <p:cNvSpPr/>
          <p:nvPr/>
        </p:nvSpPr>
        <p:spPr>
          <a:xfrm>
            <a:off x="4983480" y="2286000"/>
            <a:ext cx="1371600" cy="365760"/>
          </a:xfrm>
          <a:prstGeom prst="rect">
            <a:avLst/>
          </a:prstGeom>
          <a:noFill/>
          <a:ln/>
        </p:spPr>
        <p:txBody>
          <a:bodyPr wrap="square" lIns="0" tIns="0" rIns="0" bIns="0" rtlCol="0" anchor="ctr"/>
          <a:lstStyle/>
          <a:p>
            <a:pPr algn="ctr" indent="0" marL="0">
              <a:buNone/>
            </a:pPr>
            <a:r>
              <a:rPr lang="en-US" sz="900" b="1" dirty="0">
                <a:solidFill>
                  <a:srgbClr val="FFFFFF"/>
                </a:solidFill>
              </a:rPr>
              <a:t>😐</a:t>
            </a:r>
            <a:endParaRPr lang="en-US" sz="900" dirty="0"/>
          </a:p>
          <a:p>
            <a:pPr algn="ctr" indent="0" marL="0">
              <a:buNone/>
            </a:pPr>
            <a:r>
              <a:rPr lang="en-US" sz="900" b="1" dirty="0">
                <a:solidFill>
                  <a:srgbClr val="FFFFFF"/>
                </a:solidFill>
              </a:rPr>
              <a:t>Un peu</a:t>
            </a:r>
            <a:endParaRPr lang="en-US" sz="900" dirty="0"/>
          </a:p>
        </p:txBody>
      </p:sp>
      <p:sp>
        <p:nvSpPr>
          <p:cNvPr id="14" name="Shape 12"/>
          <p:cNvSpPr/>
          <p:nvPr/>
        </p:nvSpPr>
        <p:spPr>
          <a:xfrm>
            <a:off x="6446520" y="2286000"/>
            <a:ext cx="1371600" cy="365760"/>
          </a:xfrm>
          <a:prstGeom prst="rect">
            <a:avLst/>
          </a:prstGeom>
          <a:solidFill>
            <a:srgbClr val="1B2A4A"/>
          </a:solidFill>
          <a:ln w="12700">
            <a:solidFill>
              <a:srgbClr val="1B2A4A"/>
            </a:solidFill>
            <a:prstDash val="solid"/>
          </a:ln>
        </p:spPr>
      </p:sp>
      <p:sp>
        <p:nvSpPr>
          <p:cNvPr id="15" name="Text 13"/>
          <p:cNvSpPr/>
          <p:nvPr/>
        </p:nvSpPr>
        <p:spPr>
          <a:xfrm>
            <a:off x="6446520" y="2286000"/>
            <a:ext cx="1371600" cy="365760"/>
          </a:xfrm>
          <a:prstGeom prst="rect">
            <a:avLst/>
          </a:prstGeom>
          <a:noFill/>
          <a:ln/>
        </p:spPr>
        <p:txBody>
          <a:bodyPr wrap="square" lIns="0" tIns="0" rIns="0" bIns="0" rtlCol="0" anchor="ctr"/>
          <a:lstStyle/>
          <a:p>
            <a:pPr algn="ctr" indent="0" marL="0">
              <a:buNone/>
            </a:pPr>
            <a:r>
              <a:rPr lang="en-US" sz="900" b="1" dirty="0">
                <a:solidFill>
                  <a:srgbClr val="FFFFFF"/>
                </a:solidFill>
              </a:rPr>
              <a:t>🙂</a:t>
            </a:r>
            <a:endParaRPr lang="en-US" sz="900" dirty="0"/>
          </a:p>
          <a:p>
            <a:pPr algn="ctr" indent="0" marL="0">
              <a:buNone/>
            </a:pPr>
            <a:r>
              <a:rPr lang="en-US" sz="900" b="1" dirty="0">
                <a:solidFill>
                  <a:srgbClr val="FFFFFF"/>
                </a:solidFill>
              </a:rPr>
              <a:t>Bien</a:t>
            </a:r>
            <a:endParaRPr lang="en-US" sz="900" dirty="0"/>
          </a:p>
        </p:txBody>
      </p:sp>
      <p:sp>
        <p:nvSpPr>
          <p:cNvPr id="16" name="Shape 14"/>
          <p:cNvSpPr/>
          <p:nvPr/>
        </p:nvSpPr>
        <p:spPr>
          <a:xfrm>
            <a:off x="7909560" y="2286000"/>
            <a:ext cx="1371600" cy="365760"/>
          </a:xfrm>
          <a:prstGeom prst="rect">
            <a:avLst/>
          </a:prstGeom>
          <a:solidFill>
            <a:srgbClr val="1B2A4A"/>
          </a:solidFill>
          <a:ln w="12700">
            <a:solidFill>
              <a:srgbClr val="1B2A4A"/>
            </a:solidFill>
            <a:prstDash val="solid"/>
          </a:ln>
        </p:spPr>
      </p:sp>
      <p:sp>
        <p:nvSpPr>
          <p:cNvPr id="17" name="Text 15"/>
          <p:cNvSpPr/>
          <p:nvPr/>
        </p:nvSpPr>
        <p:spPr>
          <a:xfrm>
            <a:off x="7909560" y="2286000"/>
            <a:ext cx="1371600" cy="365760"/>
          </a:xfrm>
          <a:prstGeom prst="rect">
            <a:avLst/>
          </a:prstGeom>
          <a:noFill/>
          <a:ln/>
        </p:spPr>
        <p:txBody>
          <a:bodyPr wrap="square" lIns="0" tIns="0" rIns="0" bIns="0" rtlCol="0" anchor="ctr"/>
          <a:lstStyle/>
          <a:p>
            <a:pPr algn="ctr" indent="0" marL="0">
              <a:buNone/>
            </a:pPr>
            <a:r>
              <a:rPr lang="en-US" sz="900" b="1" dirty="0">
                <a:solidFill>
                  <a:srgbClr val="FFFFFF"/>
                </a:solidFill>
              </a:rPr>
              <a:t>😄</a:t>
            </a:r>
            <a:endParaRPr lang="en-US" sz="900" dirty="0"/>
          </a:p>
          <a:p>
            <a:pPr algn="ctr" indent="0" marL="0">
              <a:buNone/>
            </a:pPr>
            <a:r>
              <a:rPr lang="en-US" sz="900" b="1" dirty="0">
                <a:solidFill>
                  <a:srgbClr val="FFFFFF"/>
                </a:solidFill>
              </a:rPr>
              <a:t>Très bien</a:t>
            </a:r>
            <a:endParaRPr lang="en-US" sz="900" dirty="0"/>
          </a:p>
        </p:txBody>
      </p:sp>
      <p:sp>
        <p:nvSpPr>
          <p:cNvPr id="18" name="Shape 16"/>
          <p:cNvSpPr/>
          <p:nvPr/>
        </p:nvSpPr>
        <p:spPr>
          <a:xfrm>
            <a:off x="365760" y="2697480"/>
            <a:ext cx="3931920" cy="347472"/>
          </a:xfrm>
          <a:prstGeom prst="rect">
            <a:avLst/>
          </a:prstGeom>
          <a:solidFill>
            <a:srgbClr val="F9F5FF"/>
          </a:solidFill>
          <a:ln w="12700">
            <a:solidFill>
              <a:srgbClr val="E8ECF0"/>
            </a:solidFill>
            <a:prstDash val="solid"/>
          </a:ln>
        </p:spPr>
      </p:sp>
      <p:sp>
        <p:nvSpPr>
          <p:cNvPr id="19" name="Text 17"/>
          <p:cNvSpPr/>
          <p:nvPr/>
        </p:nvSpPr>
        <p:spPr>
          <a:xfrm>
            <a:off x="457200" y="2697480"/>
            <a:ext cx="3749040" cy="347472"/>
          </a:xfrm>
          <a:prstGeom prst="rect">
            <a:avLst/>
          </a:prstGeom>
          <a:noFill/>
          <a:ln/>
        </p:spPr>
        <p:txBody>
          <a:bodyPr wrap="square" lIns="0" tIns="0" rIns="0" bIns="0" rtlCol="0" anchor="ctr"/>
          <a:lstStyle/>
          <a:p>
            <a:pPr indent="0" marL="0">
              <a:buNone/>
            </a:pPr>
            <a:r>
              <a:rPr lang="en-US" sz="1000" dirty="0">
                <a:solidFill>
                  <a:srgbClr val="1B2A4A"/>
                </a:solidFill>
              </a:rPr>
              <a:t>J'ai lu sans trop d'hésitations.</a:t>
            </a:r>
            <a:endParaRPr lang="en-US" sz="1000" dirty="0"/>
          </a:p>
        </p:txBody>
      </p:sp>
      <p:sp>
        <p:nvSpPr>
          <p:cNvPr id="20" name="Shape 18"/>
          <p:cNvSpPr/>
          <p:nvPr/>
        </p:nvSpPr>
        <p:spPr>
          <a:xfrm>
            <a:off x="3520440" y="2697480"/>
            <a:ext cx="1371600" cy="347472"/>
          </a:xfrm>
          <a:prstGeom prst="rect">
            <a:avLst/>
          </a:prstGeom>
          <a:solidFill>
            <a:srgbClr val="F9F5FF"/>
          </a:solidFill>
          <a:ln w="12700">
            <a:solidFill>
              <a:srgbClr val="E8ECF0"/>
            </a:solidFill>
            <a:prstDash val="solid"/>
          </a:ln>
        </p:spPr>
      </p:sp>
      <p:sp>
        <p:nvSpPr>
          <p:cNvPr id="21" name="Shape 19"/>
          <p:cNvSpPr/>
          <p:nvPr/>
        </p:nvSpPr>
        <p:spPr>
          <a:xfrm>
            <a:off x="4069080" y="2770632"/>
            <a:ext cx="228600" cy="228600"/>
          </a:xfrm>
          <a:prstGeom prst="ellipse">
            <a:avLst/>
          </a:prstGeom>
          <a:solidFill>
            <a:srgbClr val="FFFFFF"/>
          </a:solidFill>
          <a:ln w="12700">
            <a:solidFill>
              <a:srgbClr val="5B2D8E"/>
            </a:solidFill>
            <a:prstDash val="solid"/>
          </a:ln>
        </p:spPr>
      </p:sp>
      <p:sp>
        <p:nvSpPr>
          <p:cNvPr id="22" name="Shape 20"/>
          <p:cNvSpPr/>
          <p:nvPr/>
        </p:nvSpPr>
        <p:spPr>
          <a:xfrm>
            <a:off x="4983480" y="2697480"/>
            <a:ext cx="1371600" cy="347472"/>
          </a:xfrm>
          <a:prstGeom prst="rect">
            <a:avLst/>
          </a:prstGeom>
          <a:solidFill>
            <a:srgbClr val="F9F5FF"/>
          </a:solidFill>
          <a:ln w="12700">
            <a:solidFill>
              <a:srgbClr val="E8ECF0"/>
            </a:solidFill>
            <a:prstDash val="solid"/>
          </a:ln>
        </p:spPr>
      </p:sp>
      <p:sp>
        <p:nvSpPr>
          <p:cNvPr id="23" name="Shape 21"/>
          <p:cNvSpPr/>
          <p:nvPr/>
        </p:nvSpPr>
        <p:spPr>
          <a:xfrm>
            <a:off x="5532120" y="2770632"/>
            <a:ext cx="228600" cy="228600"/>
          </a:xfrm>
          <a:prstGeom prst="ellipse">
            <a:avLst/>
          </a:prstGeom>
          <a:solidFill>
            <a:srgbClr val="FFFFFF"/>
          </a:solidFill>
          <a:ln w="12700">
            <a:solidFill>
              <a:srgbClr val="5B2D8E"/>
            </a:solidFill>
            <a:prstDash val="solid"/>
          </a:ln>
        </p:spPr>
      </p:sp>
      <p:sp>
        <p:nvSpPr>
          <p:cNvPr id="24" name="Shape 22"/>
          <p:cNvSpPr/>
          <p:nvPr/>
        </p:nvSpPr>
        <p:spPr>
          <a:xfrm>
            <a:off x="6446520" y="2697480"/>
            <a:ext cx="1371600" cy="347472"/>
          </a:xfrm>
          <a:prstGeom prst="rect">
            <a:avLst/>
          </a:prstGeom>
          <a:solidFill>
            <a:srgbClr val="F9F5FF"/>
          </a:solidFill>
          <a:ln w="12700">
            <a:solidFill>
              <a:srgbClr val="E8ECF0"/>
            </a:solidFill>
            <a:prstDash val="solid"/>
          </a:ln>
        </p:spPr>
      </p:sp>
      <p:sp>
        <p:nvSpPr>
          <p:cNvPr id="25" name="Shape 23"/>
          <p:cNvSpPr/>
          <p:nvPr/>
        </p:nvSpPr>
        <p:spPr>
          <a:xfrm>
            <a:off x="6995160" y="2770632"/>
            <a:ext cx="228600" cy="228600"/>
          </a:xfrm>
          <a:prstGeom prst="ellipse">
            <a:avLst/>
          </a:prstGeom>
          <a:solidFill>
            <a:srgbClr val="FFFFFF"/>
          </a:solidFill>
          <a:ln w="12700">
            <a:solidFill>
              <a:srgbClr val="5B2D8E"/>
            </a:solidFill>
            <a:prstDash val="solid"/>
          </a:ln>
        </p:spPr>
      </p:sp>
      <p:sp>
        <p:nvSpPr>
          <p:cNvPr id="26" name="Shape 24"/>
          <p:cNvSpPr/>
          <p:nvPr/>
        </p:nvSpPr>
        <p:spPr>
          <a:xfrm>
            <a:off x="7909560" y="2697480"/>
            <a:ext cx="1371600" cy="347472"/>
          </a:xfrm>
          <a:prstGeom prst="rect">
            <a:avLst/>
          </a:prstGeom>
          <a:solidFill>
            <a:srgbClr val="F9F5FF"/>
          </a:solidFill>
          <a:ln w="12700">
            <a:solidFill>
              <a:srgbClr val="E8ECF0"/>
            </a:solidFill>
            <a:prstDash val="solid"/>
          </a:ln>
        </p:spPr>
      </p:sp>
      <p:sp>
        <p:nvSpPr>
          <p:cNvPr id="27" name="Shape 25"/>
          <p:cNvSpPr/>
          <p:nvPr/>
        </p:nvSpPr>
        <p:spPr>
          <a:xfrm>
            <a:off x="8458200" y="2770632"/>
            <a:ext cx="228600" cy="228600"/>
          </a:xfrm>
          <a:prstGeom prst="ellipse">
            <a:avLst/>
          </a:prstGeom>
          <a:solidFill>
            <a:srgbClr val="FFFFFF"/>
          </a:solidFill>
          <a:ln w="12700">
            <a:solidFill>
              <a:srgbClr val="5B2D8E"/>
            </a:solidFill>
            <a:prstDash val="solid"/>
          </a:ln>
        </p:spPr>
      </p:sp>
      <p:sp>
        <p:nvSpPr>
          <p:cNvPr id="28" name="Shape 26"/>
          <p:cNvSpPr/>
          <p:nvPr/>
        </p:nvSpPr>
        <p:spPr>
          <a:xfrm>
            <a:off x="365760" y="3063240"/>
            <a:ext cx="3931920" cy="347472"/>
          </a:xfrm>
          <a:prstGeom prst="rect">
            <a:avLst/>
          </a:prstGeom>
          <a:solidFill>
            <a:srgbClr val="FFFFFF"/>
          </a:solidFill>
          <a:ln w="12700">
            <a:solidFill>
              <a:srgbClr val="E8ECF0"/>
            </a:solidFill>
            <a:prstDash val="solid"/>
          </a:ln>
        </p:spPr>
      </p:sp>
      <p:sp>
        <p:nvSpPr>
          <p:cNvPr id="29" name="Text 27"/>
          <p:cNvSpPr/>
          <p:nvPr/>
        </p:nvSpPr>
        <p:spPr>
          <a:xfrm>
            <a:off x="457200" y="3063240"/>
            <a:ext cx="3749040" cy="347472"/>
          </a:xfrm>
          <a:prstGeom prst="rect">
            <a:avLst/>
          </a:prstGeom>
          <a:noFill/>
          <a:ln/>
        </p:spPr>
        <p:txBody>
          <a:bodyPr wrap="square" lIns="0" tIns="0" rIns="0" bIns="0" rtlCol="0" anchor="ctr"/>
          <a:lstStyle/>
          <a:p>
            <a:pPr indent="0" marL="0">
              <a:buNone/>
            </a:pPr>
            <a:r>
              <a:rPr lang="en-US" sz="1000" dirty="0">
                <a:solidFill>
                  <a:srgbClr val="1B2A4A"/>
                </a:solidFill>
              </a:rPr>
              <a:t>J'ai respecté les points et les virgules.</a:t>
            </a:r>
            <a:endParaRPr lang="en-US" sz="1000" dirty="0"/>
          </a:p>
        </p:txBody>
      </p:sp>
      <p:sp>
        <p:nvSpPr>
          <p:cNvPr id="30" name="Shape 28"/>
          <p:cNvSpPr/>
          <p:nvPr/>
        </p:nvSpPr>
        <p:spPr>
          <a:xfrm>
            <a:off x="3520440" y="3063240"/>
            <a:ext cx="1371600" cy="347472"/>
          </a:xfrm>
          <a:prstGeom prst="rect">
            <a:avLst/>
          </a:prstGeom>
          <a:solidFill>
            <a:srgbClr val="FFFFFF"/>
          </a:solidFill>
          <a:ln w="12700">
            <a:solidFill>
              <a:srgbClr val="E8ECF0"/>
            </a:solidFill>
            <a:prstDash val="solid"/>
          </a:ln>
        </p:spPr>
      </p:sp>
      <p:sp>
        <p:nvSpPr>
          <p:cNvPr id="31" name="Shape 29"/>
          <p:cNvSpPr/>
          <p:nvPr/>
        </p:nvSpPr>
        <p:spPr>
          <a:xfrm>
            <a:off x="4069080" y="3136392"/>
            <a:ext cx="228600" cy="228600"/>
          </a:xfrm>
          <a:prstGeom prst="ellipse">
            <a:avLst/>
          </a:prstGeom>
          <a:solidFill>
            <a:srgbClr val="FFFFFF"/>
          </a:solidFill>
          <a:ln w="12700">
            <a:solidFill>
              <a:srgbClr val="5B2D8E"/>
            </a:solidFill>
            <a:prstDash val="solid"/>
          </a:ln>
        </p:spPr>
      </p:sp>
      <p:sp>
        <p:nvSpPr>
          <p:cNvPr id="32" name="Shape 30"/>
          <p:cNvSpPr/>
          <p:nvPr/>
        </p:nvSpPr>
        <p:spPr>
          <a:xfrm>
            <a:off x="4983480" y="3063240"/>
            <a:ext cx="1371600" cy="347472"/>
          </a:xfrm>
          <a:prstGeom prst="rect">
            <a:avLst/>
          </a:prstGeom>
          <a:solidFill>
            <a:srgbClr val="FFFFFF"/>
          </a:solidFill>
          <a:ln w="12700">
            <a:solidFill>
              <a:srgbClr val="E8ECF0"/>
            </a:solidFill>
            <a:prstDash val="solid"/>
          </a:ln>
        </p:spPr>
      </p:sp>
      <p:sp>
        <p:nvSpPr>
          <p:cNvPr id="33" name="Shape 31"/>
          <p:cNvSpPr/>
          <p:nvPr/>
        </p:nvSpPr>
        <p:spPr>
          <a:xfrm>
            <a:off x="5532120" y="3136392"/>
            <a:ext cx="228600" cy="228600"/>
          </a:xfrm>
          <a:prstGeom prst="ellipse">
            <a:avLst/>
          </a:prstGeom>
          <a:solidFill>
            <a:srgbClr val="FFFFFF"/>
          </a:solidFill>
          <a:ln w="12700">
            <a:solidFill>
              <a:srgbClr val="5B2D8E"/>
            </a:solidFill>
            <a:prstDash val="solid"/>
          </a:ln>
        </p:spPr>
      </p:sp>
      <p:sp>
        <p:nvSpPr>
          <p:cNvPr id="34" name="Shape 32"/>
          <p:cNvSpPr/>
          <p:nvPr/>
        </p:nvSpPr>
        <p:spPr>
          <a:xfrm>
            <a:off x="6446520" y="3063240"/>
            <a:ext cx="1371600" cy="347472"/>
          </a:xfrm>
          <a:prstGeom prst="rect">
            <a:avLst/>
          </a:prstGeom>
          <a:solidFill>
            <a:srgbClr val="FFFFFF"/>
          </a:solidFill>
          <a:ln w="12700">
            <a:solidFill>
              <a:srgbClr val="E8ECF0"/>
            </a:solidFill>
            <a:prstDash val="solid"/>
          </a:ln>
        </p:spPr>
      </p:sp>
      <p:sp>
        <p:nvSpPr>
          <p:cNvPr id="35" name="Shape 33"/>
          <p:cNvSpPr/>
          <p:nvPr/>
        </p:nvSpPr>
        <p:spPr>
          <a:xfrm>
            <a:off x="6995160" y="3136392"/>
            <a:ext cx="228600" cy="228600"/>
          </a:xfrm>
          <a:prstGeom prst="ellipse">
            <a:avLst/>
          </a:prstGeom>
          <a:solidFill>
            <a:srgbClr val="FFFFFF"/>
          </a:solidFill>
          <a:ln w="12700">
            <a:solidFill>
              <a:srgbClr val="5B2D8E"/>
            </a:solidFill>
            <a:prstDash val="solid"/>
          </a:ln>
        </p:spPr>
      </p:sp>
      <p:sp>
        <p:nvSpPr>
          <p:cNvPr id="36" name="Shape 34"/>
          <p:cNvSpPr/>
          <p:nvPr/>
        </p:nvSpPr>
        <p:spPr>
          <a:xfrm>
            <a:off x="7909560" y="3063240"/>
            <a:ext cx="1371600" cy="347472"/>
          </a:xfrm>
          <a:prstGeom prst="rect">
            <a:avLst/>
          </a:prstGeom>
          <a:solidFill>
            <a:srgbClr val="FFFFFF"/>
          </a:solidFill>
          <a:ln w="12700">
            <a:solidFill>
              <a:srgbClr val="E8ECF0"/>
            </a:solidFill>
            <a:prstDash val="solid"/>
          </a:ln>
        </p:spPr>
      </p:sp>
      <p:sp>
        <p:nvSpPr>
          <p:cNvPr id="37" name="Shape 35"/>
          <p:cNvSpPr/>
          <p:nvPr/>
        </p:nvSpPr>
        <p:spPr>
          <a:xfrm>
            <a:off x="8458200" y="3136392"/>
            <a:ext cx="228600" cy="228600"/>
          </a:xfrm>
          <a:prstGeom prst="ellipse">
            <a:avLst/>
          </a:prstGeom>
          <a:solidFill>
            <a:srgbClr val="FFFFFF"/>
          </a:solidFill>
          <a:ln w="12700">
            <a:solidFill>
              <a:srgbClr val="5B2D8E"/>
            </a:solidFill>
            <a:prstDash val="solid"/>
          </a:ln>
        </p:spPr>
      </p:sp>
      <p:sp>
        <p:nvSpPr>
          <p:cNvPr id="38" name="Shape 36"/>
          <p:cNvSpPr/>
          <p:nvPr/>
        </p:nvSpPr>
        <p:spPr>
          <a:xfrm>
            <a:off x="365760" y="3429000"/>
            <a:ext cx="3931920" cy="347472"/>
          </a:xfrm>
          <a:prstGeom prst="rect">
            <a:avLst/>
          </a:prstGeom>
          <a:solidFill>
            <a:srgbClr val="F9F5FF"/>
          </a:solidFill>
          <a:ln w="12700">
            <a:solidFill>
              <a:srgbClr val="E8ECF0"/>
            </a:solidFill>
            <a:prstDash val="solid"/>
          </a:ln>
        </p:spPr>
      </p:sp>
      <p:sp>
        <p:nvSpPr>
          <p:cNvPr id="39" name="Text 37"/>
          <p:cNvSpPr/>
          <p:nvPr/>
        </p:nvSpPr>
        <p:spPr>
          <a:xfrm>
            <a:off x="457200" y="3429000"/>
            <a:ext cx="3749040" cy="347472"/>
          </a:xfrm>
          <a:prstGeom prst="rect">
            <a:avLst/>
          </a:prstGeom>
          <a:noFill/>
          <a:ln/>
        </p:spPr>
        <p:txBody>
          <a:bodyPr wrap="square" lIns="0" tIns="0" rIns="0" bIns="0" rtlCol="0" anchor="ctr"/>
          <a:lstStyle/>
          <a:p>
            <a:pPr indent="0" marL="0">
              <a:buNone/>
            </a:pPr>
            <a:r>
              <a:rPr lang="en-US" sz="1000" dirty="0">
                <a:solidFill>
                  <a:srgbClr val="1B2A4A"/>
                </a:solidFill>
              </a:rPr>
              <a:t>J'ai varié ma voix selon les personnages.</a:t>
            </a:r>
            <a:endParaRPr lang="en-US" sz="1000" dirty="0"/>
          </a:p>
        </p:txBody>
      </p:sp>
      <p:sp>
        <p:nvSpPr>
          <p:cNvPr id="40" name="Shape 38"/>
          <p:cNvSpPr/>
          <p:nvPr/>
        </p:nvSpPr>
        <p:spPr>
          <a:xfrm>
            <a:off x="3520440" y="3429000"/>
            <a:ext cx="1371600" cy="347472"/>
          </a:xfrm>
          <a:prstGeom prst="rect">
            <a:avLst/>
          </a:prstGeom>
          <a:solidFill>
            <a:srgbClr val="F9F5FF"/>
          </a:solidFill>
          <a:ln w="12700">
            <a:solidFill>
              <a:srgbClr val="E8ECF0"/>
            </a:solidFill>
            <a:prstDash val="solid"/>
          </a:ln>
        </p:spPr>
      </p:sp>
      <p:sp>
        <p:nvSpPr>
          <p:cNvPr id="41" name="Shape 39"/>
          <p:cNvSpPr/>
          <p:nvPr/>
        </p:nvSpPr>
        <p:spPr>
          <a:xfrm>
            <a:off x="4069080" y="3502152"/>
            <a:ext cx="228600" cy="228600"/>
          </a:xfrm>
          <a:prstGeom prst="ellipse">
            <a:avLst/>
          </a:prstGeom>
          <a:solidFill>
            <a:srgbClr val="FFFFFF"/>
          </a:solidFill>
          <a:ln w="12700">
            <a:solidFill>
              <a:srgbClr val="5B2D8E"/>
            </a:solidFill>
            <a:prstDash val="solid"/>
          </a:ln>
        </p:spPr>
      </p:sp>
      <p:sp>
        <p:nvSpPr>
          <p:cNvPr id="42" name="Shape 40"/>
          <p:cNvSpPr/>
          <p:nvPr/>
        </p:nvSpPr>
        <p:spPr>
          <a:xfrm>
            <a:off x="4983480" y="3429000"/>
            <a:ext cx="1371600" cy="347472"/>
          </a:xfrm>
          <a:prstGeom prst="rect">
            <a:avLst/>
          </a:prstGeom>
          <a:solidFill>
            <a:srgbClr val="F9F5FF"/>
          </a:solidFill>
          <a:ln w="12700">
            <a:solidFill>
              <a:srgbClr val="E8ECF0"/>
            </a:solidFill>
            <a:prstDash val="solid"/>
          </a:ln>
        </p:spPr>
      </p:sp>
      <p:sp>
        <p:nvSpPr>
          <p:cNvPr id="43" name="Shape 41"/>
          <p:cNvSpPr/>
          <p:nvPr/>
        </p:nvSpPr>
        <p:spPr>
          <a:xfrm>
            <a:off x="5532120" y="3502152"/>
            <a:ext cx="228600" cy="228600"/>
          </a:xfrm>
          <a:prstGeom prst="ellipse">
            <a:avLst/>
          </a:prstGeom>
          <a:solidFill>
            <a:srgbClr val="FFFFFF"/>
          </a:solidFill>
          <a:ln w="12700">
            <a:solidFill>
              <a:srgbClr val="5B2D8E"/>
            </a:solidFill>
            <a:prstDash val="solid"/>
          </a:ln>
        </p:spPr>
      </p:sp>
      <p:sp>
        <p:nvSpPr>
          <p:cNvPr id="44" name="Shape 42"/>
          <p:cNvSpPr/>
          <p:nvPr/>
        </p:nvSpPr>
        <p:spPr>
          <a:xfrm>
            <a:off x="6446520" y="3429000"/>
            <a:ext cx="1371600" cy="347472"/>
          </a:xfrm>
          <a:prstGeom prst="rect">
            <a:avLst/>
          </a:prstGeom>
          <a:solidFill>
            <a:srgbClr val="F9F5FF"/>
          </a:solidFill>
          <a:ln w="12700">
            <a:solidFill>
              <a:srgbClr val="E8ECF0"/>
            </a:solidFill>
            <a:prstDash val="solid"/>
          </a:ln>
        </p:spPr>
      </p:sp>
      <p:sp>
        <p:nvSpPr>
          <p:cNvPr id="45" name="Shape 43"/>
          <p:cNvSpPr/>
          <p:nvPr/>
        </p:nvSpPr>
        <p:spPr>
          <a:xfrm>
            <a:off x="6995160" y="3502152"/>
            <a:ext cx="228600" cy="228600"/>
          </a:xfrm>
          <a:prstGeom prst="ellipse">
            <a:avLst/>
          </a:prstGeom>
          <a:solidFill>
            <a:srgbClr val="FFFFFF"/>
          </a:solidFill>
          <a:ln w="12700">
            <a:solidFill>
              <a:srgbClr val="5B2D8E"/>
            </a:solidFill>
            <a:prstDash val="solid"/>
          </a:ln>
        </p:spPr>
      </p:sp>
      <p:sp>
        <p:nvSpPr>
          <p:cNvPr id="46" name="Shape 44"/>
          <p:cNvSpPr/>
          <p:nvPr/>
        </p:nvSpPr>
        <p:spPr>
          <a:xfrm>
            <a:off x="7909560" y="3429000"/>
            <a:ext cx="1371600" cy="347472"/>
          </a:xfrm>
          <a:prstGeom prst="rect">
            <a:avLst/>
          </a:prstGeom>
          <a:solidFill>
            <a:srgbClr val="F9F5FF"/>
          </a:solidFill>
          <a:ln w="12700">
            <a:solidFill>
              <a:srgbClr val="E8ECF0"/>
            </a:solidFill>
            <a:prstDash val="solid"/>
          </a:ln>
        </p:spPr>
      </p:sp>
      <p:sp>
        <p:nvSpPr>
          <p:cNvPr id="47" name="Shape 45"/>
          <p:cNvSpPr/>
          <p:nvPr/>
        </p:nvSpPr>
        <p:spPr>
          <a:xfrm>
            <a:off x="8458200" y="3502152"/>
            <a:ext cx="228600" cy="228600"/>
          </a:xfrm>
          <a:prstGeom prst="ellipse">
            <a:avLst/>
          </a:prstGeom>
          <a:solidFill>
            <a:srgbClr val="FFFFFF"/>
          </a:solidFill>
          <a:ln w="12700">
            <a:solidFill>
              <a:srgbClr val="5B2D8E"/>
            </a:solidFill>
            <a:prstDash val="solid"/>
          </a:ln>
        </p:spPr>
      </p:sp>
      <p:sp>
        <p:nvSpPr>
          <p:cNvPr id="48" name="Shape 46"/>
          <p:cNvSpPr/>
          <p:nvPr/>
        </p:nvSpPr>
        <p:spPr>
          <a:xfrm>
            <a:off x="365760" y="3794760"/>
            <a:ext cx="3931920" cy="347472"/>
          </a:xfrm>
          <a:prstGeom prst="rect">
            <a:avLst/>
          </a:prstGeom>
          <a:solidFill>
            <a:srgbClr val="FFFFFF"/>
          </a:solidFill>
          <a:ln w="12700">
            <a:solidFill>
              <a:srgbClr val="E8ECF0"/>
            </a:solidFill>
            <a:prstDash val="solid"/>
          </a:ln>
        </p:spPr>
      </p:sp>
      <p:sp>
        <p:nvSpPr>
          <p:cNvPr id="49" name="Text 47"/>
          <p:cNvSpPr/>
          <p:nvPr/>
        </p:nvSpPr>
        <p:spPr>
          <a:xfrm>
            <a:off x="457200" y="3794760"/>
            <a:ext cx="3749040" cy="347472"/>
          </a:xfrm>
          <a:prstGeom prst="rect">
            <a:avLst/>
          </a:prstGeom>
          <a:noFill/>
          <a:ln/>
        </p:spPr>
        <p:txBody>
          <a:bodyPr wrap="square" lIns="0" tIns="0" rIns="0" bIns="0" rtlCol="0" anchor="ctr"/>
          <a:lstStyle/>
          <a:p>
            <a:pPr indent="0" marL="0">
              <a:buNone/>
            </a:pPr>
            <a:r>
              <a:rPr lang="en-US" sz="1000" dirty="0">
                <a:solidFill>
                  <a:srgbClr val="1B2A4A"/>
                </a:solidFill>
              </a:rPr>
              <a:t>J'ai compris ce que j'ai lu.</a:t>
            </a:r>
            <a:endParaRPr lang="en-US" sz="1000" dirty="0"/>
          </a:p>
        </p:txBody>
      </p:sp>
      <p:sp>
        <p:nvSpPr>
          <p:cNvPr id="50" name="Shape 48"/>
          <p:cNvSpPr/>
          <p:nvPr/>
        </p:nvSpPr>
        <p:spPr>
          <a:xfrm>
            <a:off x="3520440" y="3794760"/>
            <a:ext cx="1371600" cy="347472"/>
          </a:xfrm>
          <a:prstGeom prst="rect">
            <a:avLst/>
          </a:prstGeom>
          <a:solidFill>
            <a:srgbClr val="FFFFFF"/>
          </a:solidFill>
          <a:ln w="12700">
            <a:solidFill>
              <a:srgbClr val="E8ECF0"/>
            </a:solidFill>
            <a:prstDash val="solid"/>
          </a:ln>
        </p:spPr>
      </p:sp>
      <p:sp>
        <p:nvSpPr>
          <p:cNvPr id="51" name="Shape 49"/>
          <p:cNvSpPr/>
          <p:nvPr/>
        </p:nvSpPr>
        <p:spPr>
          <a:xfrm>
            <a:off x="4069080" y="3867912"/>
            <a:ext cx="228600" cy="228600"/>
          </a:xfrm>
          <a:prstGeom prst="ellipse">
            <a:avLst/>
          </a:prstGeom>
          <a:solidFill>
            <a:srgbClr val="FFFFFF"/>
          </a:solidFill>
          <a:ln w="12700">
            <a:solidFill>
              <a:srgbClr val="5B2D8E"/>
            </a:solidFill>
            <a:prstDash val="solid"/>
          </a:ln>
        </p:spPr>
      </p:sp>
      <p:sp>
        <p:nvSpPr>
          <p:cNvPr id="52" name="Shape 50"/>
          <p:cNvSpPr/>
          <p:nvPr/>
        </p:nvSpPr>
        <p:spPr>
          <a:xfrm>
            <a:off x="4983480" y="3794760"/>
            <a:ext cx="1371600" cy="347472"/>
          </a:xfrm>
          <a:prstGeom prst="rect">
            <a:avLst/>
          </a:prstGeom>
          <a:solidFill>
            <a:srgbClr val="FFFFFF"/>
          </a:solidFill>
          <a:ln w="12700">
            <a:solidFill>
              <a:srgbClr val="E8ECF0"/>
            </a:solidFill>
            <a:prstDash val="solid"/>
          </a:ln>
        </p:spPr>
      </p:sp>
      <p:sp>
        <p:nvSpPr>
          <p:cNvPr id="53" name="Shape 51"/>
          <p:cNvSpPr/>
          <p:nvPr/>
        </p:nvSpPr>
        <p:spPr>
          <a:xfrm>
            <a:off x="5532120" y="3867912"/>
            <a:ext cx="228600" cy="228600"/>
          </a:xfrm>
          <a:prstGeom prst="ellipse">
            <a:avLst/>
          </a:prstGeom>
          <a:solidFill>
            <a:srgbClr val="FFFFFF"/>
          </a:solidFill>
          <a:ln w="12700">
            <a:solidFill>
              <a:srgbClr val="5B2D8E"/>
            </a:solidFill>
            <a:prstDash val="solid"/>
          </a:ln>
        </p:spPr>
      </p:sp>
      <p:sp>
        <p:nvSpPr>
          <p:cNvPr id="54" name="Shape 52"/>
          <p:cNvSpPr/>
          <p:nvPr/>
        </p:nvSpPr>
        <p:spPr>
          <a:xfrm>
            <a:off x="6446520" y="3794760"/>
            <a:ext cx="1371600" cy="347472"/>
          </a:xfrm>
          <a:prstGeom prst="rect">
            <a:avLst/>
          </a:prstGeom>
          <a:solidFill>
            <a:srgbClr val="FFFFFF"/>
          </a:solidFill>
          <a:ln w="12700">
            <a:solidFill>
              <a:srgbClr val="E8ECF0"/>
            </a:solidFill>
            <a:prstDash val="solid"/>
          </a:ln>
        </p:spPr>
      </p:sp>
      <p:sp>
        <p:nvSpPr>
          <p:cNvPr id="55" name="Shape 53"/>
          <p:cNvSpPr/>
          <p:nvPr/>
        </p:nvSpPr>
        <p:spPr>
          <a:xfrm>
            <a:off x="6995160" y="3867912"/>
            <a:ext cx="228600" cy="228600"/>
          </a:xfrm>
          <a:prstGeom prst="ellipse">
            <a:avLst/>
          </a:prstGeom>
          <a:solidFill>
            <a:srgbClr val="FFFFFF"/>
          </a:solidFill>
          <a:ln w="12700">
            <a:solidFill>
              <a:srgbClr val="5B2D8E"/>
            </a:solidFill>
            <a:prstDash val="solid"/>
          </a:ln>
        </p:spPr>
      </p:sp>
      <p:sp>
        <p:nvSpPr>
          <p:cNvPr id="56" name="Shape 54"/>
          <p:cNvSpPr/>
          <p:nvPr/>
        </p:nvSpPr>
        <p:spPr>
          <a:xfrm>
            <a:off x="7909560" y="3794760"/>
            <a:ext cx="1371600" cy="347472"/>
          </a:xfrm>
          <a:prstGeom prst="rect">
            <a:avLst/>
          </a:prstGeom>
          <a:solidFill>
            <a:srgbClr val="FFFFFF"/>
          </a:solidFill>
          <a:ln w="12700">
            <a:solidFill>
              <a:srgbClr val="E8ECF0"/>
            </a:solidFill>
            <a:prstDash val="solid"/>
          </a:ln>
        </p:spPr>
      </p:sp>
      <p:sp>
        <p:nvSpPr>
          <p:cNvPr id="57" name="Shape 55"/>
          <p:cNvSpPr/>
          <p:nvPr/>
        </p:nvSpPr>
        <p:spPr>
          <a:xfrm>
            <a:off x="8458200" y="3867912"/>
            <a:ext cx="228600" cy="228600"/>
          </a:xfrm>
          <a:prstGeom prst="ellipse">
            <a:avLst/>
          </a:prstGeom>
          <a:solidFill>
            <a:srgbClr val="FFFFFF"/>
          </a:solidFill>
          <a:ln w="12700">
            <a:solidFill>
              <a:srgbClr val="5B2D8E"/>
            </a:solidFill>
            <a:prstDash val="solid"/>
          </a:ln>
        </p:spPr>
      </p:sp>
      <p:sp>
        <p:nvSpPr>
          <p:cNvPr id="58" name="Shape 56"/>
          <p:cNvSpPr/>
          <p:nvPr/>
        </p:nvSpPr>
        <p:spPr>
          <a:xfrm>
            <a:off x="365760" y="4160520"/>
            <a:ext cx="3931920" cy="347472"/>
          </a:xfrm>
          <a:prstGeom prst="rect">
            <a:avLst/>
          </a:prstGeom>
          <a:solidFill>
            <a:srgbClr val="F9F5FF"/>
          </a:solidFill>
          <a:ln w="12700">
            <a:solidFill>
              <a:srgbClr val="E8ECF0"/>
            </a:solidFill>
            <a:prstDash val="solid"/>
          </a:ln>
        </p:spPr>
      </p:sp>
      <p:sp>
        <p:nvSpPr>
          <p:cNvPr id="59" name="Text 57"/>
          <p:cNvSpPr/>
          <p:nvPr/>
        </p:nvSpPr>
        <p:spPr>
          <a:xfrm>
            <a:off x="457200" y="4160520"/>
            <a:ext cx="3749040" cy="347472"/>
          </a:xfrm>
          <a:prstGeom prst="rect">
            <a:avLst/>
          </a:prstGeom>
          <a:noFill/>
          <a:ln/>
        </p:spPr>
        <p:txBody>
          <a:bodyPr wrap="square" lIns="0" tIns="0" rIns="0" bIns="0" rtlCol="0" anchor="ctr"/>
          <a:lstStyle/>
          <a:p>
            <a:pPr indent="0" marL="0">
              <a:buNone/>
            </a:pPr>
            <a:r>
              <a:rPr lang="en-US" sz="1000" dirty="0">
                <a:solidFill>
                  <a:srgbClr val="1B2A4A"/>
                </a:solidFill>
              </a:rPr>
              <a:t>Je pense avoir bien prononcé les mots difficiles.</a:t>
            </a:r>
            <a:endParaRPr lang="en-US" sz="1000" dirty="0"/>
          </a:p>
        </p:txBody>
      </p:sp>
      <p:sp>
        <p:nvSpPr>
          <p:cNvPr id="60" name="Shape 58"/>
          <p:cNvSpPr/>
          <p:nvPr/>
        </p:nvSpPr>
        <p:spPr>
          <a:xfrm>
            <a:off x="3520440" y="4160520"/>
            <a:ext cx="1371600" cy="347472"/>
          </a:xfrm>
          <a:prstGeom prst="rect">
            <a:avLst/>
          </a:prstGeom>
          <a:solidFill>
            <a:srgbClr val="F9F5FF"/>
          </a:solidFill>
          <a:ln w="12700">
            <a:solidFill>
              <a:srgbClr val="E8ECF0"/>
            </a:solidFill>
            <a:prstDash val="solid"/>
          </a:ln>
        </p:spPr>
      </p:sp>
      <p:sp>
        <p:nvSpPr>
          <p:cNvPr id="61" name="Shape 59"/>
          <p:cNvSpPr/>
          <p:nvPr/>
        </p:nvSpPr>
        <p:spPr>
          <a:xfrm>
            <a:off x="4069080" y="4233672"/>
            <a:ext cx="228600" cy="228600"/>
          </a:xfrm>
          <a:prstGeom prst="ellipse">
            <a:avLst/>
          </a:prstGeom>
          <a:solidFill>
            <a:srgbClr val="FFFFFF"/>
          </a:solidFill>
          <a:ln w="12700">
            <a:solidFill>
              <a:srgbClr val="5B2D8E"/>
            </a:solidFill>
            <a:prstDash val="solid"/>
          </a:ln>
        </p:spPr>
      </p:sp>
      <p:sp>
        <p:nvSpPr>
          <p:cNvPr id="62" name="Shape 60"/>
          <p:cNvSpPr/>
          <p:nvPr/>
        </p:nvSpPr>
        <p:spPr>
          <a:xfrm>
            <a:off x="4983480" y="4160520"/>
            <a:ext cx="1371600" cy="347472"/>
          </a:xfrm>
          <a:prstGeom prst="rect">
            <a:avLst/>
          </a:prstGeom>
          <a:solidFill>
            <a:srgbClr val="F9F5FF"/>
          </a:solidFill>
          <a:ln w="12700">
            <a:solidFill>
              <a:srgbClr val="E8ECF0"/>
            </a:solidFill>
            <a:prstDash val="solid"/>
          </a:ln>
        </p:spPr>
      </p:sp>
      <p:sp>
        <p:nvSpPr>
          <p:cNvPr id="63" name="Shape 61"/>
          <p:cNvSpPr/>
          <p:nvPr/>
        </p:nvSpPr>
        <p:spPr>
          <a:xfrm>
            <a:off x="5532120" y="4233672"/>
            <a:ext cx="228600" cy="228600"/>
          </a:xfrm>
          <a:prstGeom prst="ellipse">
            <a:avLst/>
          </a:prstGeom>
          <a:solidFill>
            <a:srgbClr val="FFFFFF"/>
          </a:solidFill>
          <a:ln w="12700">
            <a:solidFill>
              <a:srgbClr val="5B2D8E"/>
            </a:solidFill>
            <a:prstDash val="solid"/>
          </a:ln>
        </p:spPr>
      </p:sp>
      <p:sp>
        <p:nvSpPr>
          <p:cNvPr id="64" name="Shape 62"/>
          <p:cNvSpPr/>
          <p:nvPr/>
        </p:nvSpPr>
        <p:spPr>
          <a:xfrm>
            <a:off x="6446520" y="4160520"/>
            <a:ext cx="1371600" cy="347472"/>
          </a:xfrm>
          <a:prstGeom prst="rect">
            <a:avLst/>
          </a:prstGeom>
          <a:solidFill>
            <a:srgbClr val="F9F5FF"/>
          </a:solidFill>
          <a:ln w="12700">
            <a:solidFill>
              <a:srgbClr val="E8ECF0"/>
            </a:solidFill>
            <a:prstDash val="solid"/>
          </a:ln>
        </p:spPr>
      </p:sp>
      <p:sp>
        <p:nvSpPr>
          <p:cNvPr id="65" name="Shape 63"/>
          <p:cNvSpPr/>
          <p:nvPr/>
        </p:nvSpPr>
        <p:spPr>
          <a:xfrm>
            <a:off x="6995160" y="4233672"/>
            <a:ext cx="228600" cy="228600"/>
          </a:xfrm>
          <a:prstGeom prst="ellipse">
            <a:avLst/>
          </a:prstGeom>
          <a:solidFill>
            <a:srgbClr val="FFFFFF"/>
          </a:solidFill>
          <a:ln w="12700">
            <a:solidFill>
              <a:srgbClr val="5B2D8E"/>
            </a:solidFill>
            <a:prstDash val="solid"/>
          </a:ln>
        </p:spPr>
      </p:sp>
      <p:sp>
        <p:nvSpPr>
          <p:cNvPr id="66" name="Shape 64"/>
          <p:cNvSpPr/>
          <p:nvPr/>
        </p:nvSpPr>
        <p:spPr>
          <a:xfrm>
            <a:off x="7909560" y="4160520"/>
            <a:ext cx="1371600" cy="347472"/>
          </a:xfrm>
          <a:prstGeom prst="rect">
            <a:avLst/>
          </a:prstGeom>
          <a:solidFill>
            <a:srgbClr val="F9F5FF"/>
          </a:solidFill>
          <a:ln w="12700">
            <a:solidFill>
              <a:srgbClr val="E8ECF0"/>
            </a:solidFill>
            <a:prstDash val="solid"/>
          </a:ln>
        </p:spPr>
      </p:sp>
      <p:sp>
        <p:nvSpPr>
          <p:cNvPr id="67" name="Shape 65"/>
          <p:cNvSpPr/>
          <p:nvPr/>
        </p:nvSpPr>
        <p:spPr>
          <a:xfrm>
            <a:off x="8458200" y="4233672"/>
            <a:ext cx="228600" cy="228600"/>
          </a:xfrm>
          <a:prstGeom prst="ellipse">
            <a:avLst/>
          </a:prstGeom>
          <a:solidFill>
            <a:srgbClr val="FFFFFF"/>
          </a:solidFill>
          <a:ln w="12700">
            <a:solidFill>
              <a:srgbClr val="5B2D8E"/>
            </a:solidFill>
            <a:prstDash val="solid"/>
          </a:ln>
        </p:spPr>
      </p:sp>
      <p:sp>
        <p:nvSpPr>
          <p:cNvPr id="68" name="Shape 66"/>
          <p:cNvSpPr/>
          <p:nvPr/>
        </p:nvSpPr>
        <p:spPr>
          <a:xfrm>
            <a:off x="365760" y="4526280"/>
            <a:ext cx="3931920" cy="347472"/>
          </a:xfrm>
          <a:prstGeom prst="rect">
            <a:avLst/>
          </a:prstGeom>
          <a:solidFill>
            <a:srgbClr val="FFFFFF"/>
          </a:solidFill>
          <a:ln w="12700">
            <a:solidFill>
              <a:srgbClr val="E8ECF0"/>
            </a:solidFill>
            <a:prstDash val="solid"/>
          </a:ln>
        </p:spPr>
      </p:sp>
      <p:sp>
        <p:nvSpPr>
          <p:cNvPr id="69" name="Text 67"/>
          <p:cNvSpPr/>
          <p:nvPr/>
        </p:nvSpPr>
        <p:spPr>
          <a:xfrm>
            <a:off x="457200" y="4526280"/>
            <a:ext cx="3749040" cy="347472"/>
          </a:xfrm>
          <a:prstGeom prst="rect">
            <a:avLst/>
          </a:prstGeom>
          <a:noFill/>
          <a:ln/>
        </p:spPr>
        <p:txBody>
          <a:bodyPr wrap="square" lIns="0" tIns="0" rIns="0" bIns="0" rtlCol="0" anchor="ctr"/>
          <a:lstStyle/>
          <a:p>
            <a:pPr indent="0" marL="0">
              <a:buNone/>
            </a:pPr>
            <a:r>
              <a:rPr lang="en-US" sz="1000" dirty="0">
                <a:solidFill>
                  <a:srgbClr val="1B2A4A"/>
                </a:solidFill>
              </a:rPr>
              <a:t>Ma vitesse de lecture me semble adaptée.</a:t>
            </a:r>
            <a:endParaRPr lang="en-US" sz="1000" dirty="0"/>
          </a:p>
        </p:txBody>
      </p:sp>
      <p:sp>
        <p:nvSpPr>
          <p:cNvPr id="70" name="Shape 68"/>
          <p:cNvSpPr/>
          <p:nvPr/>
        </p:nvSpPr>
        <p:spPr>
          <a:xfrm>
            <a:off x="3520440" y="4526280"/>
            <a:ext cx="1371600" cy="347472"/>
          </a:xfrm>
          <a:prstGeom prst="rect">
            <a:avLst/>
          </a:prstGeom>
          <a:solidFill>
            <a:srgbClr val="FFFFFF"/>
          </a:solidFill>
          <a:ln w="12700">
            <a:solidFill>
              <a:srgbClr val="E8ECF0"/>
            </a:solidFill>
            <a:prstDash val="solid"/>
          </a:ln>
        </p:spPr>
      </p:sp>
      <p:sp>
        <p:nvSpPr>
          <p:cNvPr id="71" name="Shape 69"/>
          <p:cNvSpPr/>
          <p:nvPr/>
        </p:nvSpPr>
        <p:spPr>
          <a:xfrm>
            <a:off x="4069080" y="4599432"/>
            <a:ext cx="228600" cy="228600"/>
          </a:xfrm>
          <a:prstGeom prst="ellipse">
            <a:avLst/>
          </a:prstGeom>
          <a:solidFill>
            <a:srgbClr val="FFFFFF"/>
          </a:solidFill>
          <a:ln w="12700">
            <a:solidFill>
              <a:srgbClr val="5B2D8E"/>
            </a:solidFill>
            <a:prstDash val="solid"/>
          </a:ln>
        </p:spPr>
      </p:sp>
      <p:sp>
        <p:nvSpPr>
          <p:cNvPr id="72" name="Shape 70"/>
          <p:cNvSpPr/>
          <p:nvPr/>
        </p:nvSpPr>
        <p:spPr>
          <a:xfrm>
            <a:off x="4983480" y="4526280"/>
            <a:ext cx="1371600" cy="347472"/>
          </a:xfrm>
          <a:prstGeom prst="rect">
            <a:avLst/>
          </a:prstGeom>
          <a:solidFill>
            <a:srgbClr val="FFFFFF"/>
          </a:solidFill>
          <a:ln w="12700">
            <a:solidFill>
              <a:srgbClr val="E8ECF0"/>
            </a:solidFill>
            <a:prstDash val="solid"/>
          </a:ln>
        </p:spPr>
      </p:sp>
      <p:sp>
        <p:nvSpPr>
          <p:cNvPr id="73" name="Shape 71"/>
          <p:cNvSpPr/>
          <p:nvPr/>
        </p:nvSpPr>
        <p:spPr>
          <a:xfrm>
            <a:off x="5532120" y="4599432"/>
            <a:ext cx="228600" cy="228600"/>
          </a:xfrm>
          <a:prstGeom prst="ellipse">
            <a:avLst/>
          </a:prstGeom>
          <a:solidFill>
            <a:srgbClr val="FFFFFF"/>
          </a:solidFill>
          <a:ln w="12700">
            <a:solidFill>
              <a:srgbClr val="5B2D8E"/>
            </a:solidFill>
            <a:prstDash val="solid"/>
          </a:ln>
        </p:spPr>
      </p:sp>
      <p:sp>
        <p:nvSpPr>
          <p:cNvPr id="74" name="Shape 72"/>
          <p:cNvSpPr/>
          <p:nvPr/>
        </p:nvSpPr>
        <p:spPr>
          <a:xfrm>
            <a:off x="6446520" y="4526280"/>
            <a:ext cx="1371600" cy="347472"/>
          </a:xfrm>
          <a:prstGeom prst="rect">
            <a:avLst/>
          </a:prstGeom>
          <a:solidFill>
            <a:srgbClr val="FFFFFF"/>
          </a:solidFill>
          <a:ln w="12700">
            <a:solidFill>
              <a:srgbClr val="E8ECF0"/>
            </a:solidFill>
            <a:prstDash val="solid"/>
          </a:ln>
        </p:spPr>
      </p:sp>
      <p:sp>
        <p:nvSpPr>
          <p:cNvPr id="75" name="Shape 73"/>
          <p:cNvSpPr/>
          <p:nvPr/>
        </p:nvSpPr>
        <p:spPr>
          <a:xfrm>
            <a:off x="6995160" y="4599432"/>
            <a:ext cx="228600" cy="228600"/>
          </a:xfrm>
          <a:prstGeom prst="ellipse">
            <a:avLst/>
          </a:prstGeom>
          <a:solidFill>
            <a:srgbClr val="FFFFFF"/>
          </a:solidFill>
          <a:ln w="12700">
            <a:solidFill>
              <a:srgbClr val="5B2D8E"/>
            </a:solidFill>
            <a:prstDash val="solid"/>
          </a:ln>
        </p:spPr>
      </p:sp>
      <p:sp>
        <p:nvSpPr>
          <p:cNvPr id="76" name="Shape 74"/>
          <p:cNvSpPr/>
          <p:nvPr/>
        </p:nvSpPr>
        <p:spPr>
          <a:xfrm>
            <a:off x="7909560" y="4526280"/>
            <a:ext cx="1371600" cy="347472"/>
          </a:xfrm>
          <a:prstGeom prst="rect">
            <a:avLst/>
          </a:prstGeom>
          <a:solidFill>
            <a:srgbClr val="FFFFFF"/>
          </a:solidFill>
          <a:ln w="12700">
            <a:solidFill>
              <a:srgbClr val="E8ECF0"/>
            </a:solidFill>
            <a:prstDash val="solid"/>
          </a:ln>
        </p:spPr>
      </p:sp>
      <p:sp>
        <p:nvSpPr>
          <p:cNvPr id="77" name="Shape 75"/>
          <p:cNvSpPr/>
          <p:nvPr/>
        </p:nvSpPr>
        <p:spPr>
          <a:xfrm>
            <a:off x="8458200" y="4599432"/>
            <a:ext cx="228600" cy="228600"/>
          </a:xfrm>
          <a:prstGeom prst="ellipse">
            <a:avLst/>
          </a:prstGeom>
          <a:solidFill>
            <a:srgbClr val="FFFFFF"/>
          </a:solidFill>
          <a:ln w="12700">
            <a:solidFill>
              <a:srgbClr val="5B2D8E"/>
            </a:solidFill>
            <a:prstDash val="solid"/>
          </a:ln>
        </p:spPr>
      </p:sp>
      <p:sp>
        <p:nvSpPr>
          <p:cNvPr id="78" name="Text 7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55 / 60</a:t>
            </a:r>
            <a:endParaRPr lang="en-US" sz="900" dirty="0"/>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A200E"/>
          </a:solidFill>
          <a:ln w="12700">
            <a:solidFill>
              <a:srgbClr val="0A200E"/>
            </a:solidFill>
            <a:prstDash val="solid"/>
          </a:ln>
        </p:spPr>
      </p:sp>
      <p:sp>
        <p:nvSpPr>
          <p:cNvPr id="3" name="Shape 1"/>
          <p:cNvSpPr/>
          <p:nvPr/>
        </p:nvSpPr>
        <p:spPr>
          <a:xfrm>
            <a:off x="0" y="0"/>
            <a:ext cx="457200" cy="5143500"/>
          </a:xfrm>
          <a:prstGeom prst="rect">
            <a:avLst/>
          </a:prstGeom>
          <a:solidFill>
            <a:srgbClr val="1A7A4A"/>
          </a:solidFill>
          <a:ln w="12700">
            <a:solidFill>
              <a:srgbClr val="1A7A4A"/>
            </a:solidFill>
            <a:prstDash val="solid"/>
          </a:ln>
        </p:spPr>
      </p:sp>
      <p:sp>
        <p:nvSpPr>
          <p:cNvPr id="4" name="Text 2"/>
          <p:cNvSpPr/>
          <p:nvPr/>
        </p:nvSpPr>
        <p:spPr>
          <a:xfrm>
            <a:off x="640080" y="365760"/>
            <a:ext cx="8229600" cy="1097280"/>
          </a:xfrm>
          <a:prstGeom prst="rect">
            <a:avLst/>
          </a:prstGeom>
          <a:noFill/>
          <a:ln/>
        </p:spPr>
        <p:txBody>
          <a:bodyPr wrap="square" rtlCol="0" anchor="ctr"/>
          <a:lstStyle/>
          <a:p>
            <a:pPr indent="0" marL="0">
              <a:buNone/>
            </a:pPr>
            <a:r>
              <a:rPr lang="en-US" sz="5500" b="1" dirty="0">
                <a:solidFill>
                  <a:srgbClr val="000000"/>
                </a:solidFill>
                <a:latin typeface="Calibri" pitchFamily="34" charset="0"/>
                <a:ea typeface="Calibri" pitchFamily="34" charset="-122"/>
                <a:cs typeface="Calibri" pitchFamily="34" charset="-120"/>
              </a:rPr>
              <a:t>FORMATEUR</a:t>
            </a:r>
            <a:endParaRPr lang="en-US" sz="5500" dirty="0"/>
          </a:p>
        </p:txBody>
      </p:sp>
      <p:sp>
        <p:nvSpPr>
          <p:cNvPr id="5" name="Text 3"/>
          <p:cNvSpPr/>
          <p:nvPr/>
        </p:nvSpPr>
        <p:spPr>
          <a:xfrm>
            <a:off x="640080" y="1280160"/>
            <a:ext cx="7772400" cy="1737360"/>
          </a:xfrm>
          <a:prstGeom prst="rect">
            <a:avLst/>
          </a:prstGeom>
          <a:noFill/>
          <a:ln/>
        </p:spPr>
        <p:txBody>
          <a:bodyPr wrap="square" rtlCol="0" anchor="ctr"/>
          <a:lstStyle/>
          <a:p>
            <a:pPr indent="0" marL="0">
              <a:buNone/>
            </a:pPr>
            <a:r>
              <a:rPr lang="en-US" sz="3800" b="1" dirty="0">
                <a:solidFill>
                  <a:srgbClr val="FFFFFF"/>
                </a:solidFill>
              </a:rPr>
              <a:t>Exercices pratiques</a:t>
            </a:r>
            <a:endParaRPr lang="en-US" sz="3800" dirty="0"/>
          </a:p>
          <a:p>
            <a:pPr indent="0" marL="0">
              <a:buNone/>
            </a:pPr>
            <a:r>
              <a:rPr lang="en-US" sz="3800" b="1" dirty="0">
                <a:solidFill>
                  <a:srgbClr val="FFFFFF"/>
                </a:solidFill>
              </a:rPr>
              <a:t>pour les formateurs</a:t>
            </a:r>
            <a:endParaRPr lang="en-US" sz="3800" dirty="0"/>
          </a:p>
        </p:txBody>
      </p:sp>
      <p:sp>
        <p:nvSpPr>
          <p:cNvPr id="6" name="Text 4"/>
          <p:cNvSpPr/>
          <p:nvPr/>
        </p:nvSpPr>
        <p:spPr>
          <a:xfrm>
            <a:off x="640080" y="3063240"/>
            <a:ext cx="6400800" cy="365760"/>
          </a:xfrm>
          <a:prstGeom prst="rect">
            <a:avLst/>
          </a:prstGeom>
          <a:noFill/>
          <a:ln/>
        </p:spPr>
        <p:txBody>
          <a:bodyPr wrap="square" rtlCol="0" anchor="ctr"/>
          <a:lstStyle/>
          <a:p>
            <a:pPr indent="0" marL="0">
              <a:buNone/>
            </a:pPr>
            <a:r>
              <a:rPr lang="en-US" sz="1300" dirty="0">
                <a:solidFill>
                  <a:srgbClr val="E8A020"/>
                </a:solidFill>
              </a:rPr>
              <a:t>Mises en situation  |  Slides 56 — 58</a:t>
            </a:r>
            <a:endParaRPr lang="en-US" sz="1300" dirty="0"/>
          </a:p>
        </p:txBody>
      </p:sp>
      <p:sp>
        <p:nvSpPr>
          <p:cNvPr id="7" name="Text 5"/>
          <p:cNvSpPr/>
          <p:nvPr/>
        </p:nvSpPr>
        <p:spPr>
          <a:xfrm>
            <a:off x="640080" y="3566160"/>
            <a:ext cx="7772400" cy="365760"/>
          </a:xfrm>
          <a:prstGeom prst="rect">
            <a:avLst/>
          </a:prstGeom>
          <a:noFill/>
          <a:ln/>
        </p:spPr>
        <p:txBody>
          <a:bodyPr wrap="square" rtlCol="0" anchor="ctr"/>
          <a:lstStyle/>
          <a:p>
            <a:pPr indent="0" marL="0">
              <a:buNone/>
            </a:pPr>
            <a:r>
              <a:rPr lang="en-US" sz="1200" dirty="0">
                <a:solidFill>
                  <a:srgbClr val="AAD4BB"/>
                </a:solidFill>
              </a:rPr>
              <a:t>Ces exercices permettent aux formateurs de vivre les ateliers avant de les enseigner.</a:t>
            </a:r>
            <a:endParaRPr lang="en-US" sz="1200" dirty="0"/>
          </a:p>
        </p:txBody>
      </p:sp>
      <p:pic>
        <p:nvPicPr>
          <p:cNvPr id="8" name="Image 0" descr="preencoded.png">    </p:cNvPr>
          <p:cNvPicPr>
            <a:picLocks noChangeAspect="1"/>
          </p:cNvPicPr>
          <p:nvPr/>
        </p:nvPicPr>
        <p:blipFill>
          <a:blip r:embed="rId1"/>
          <a:stretch>
            <a:fillRect/>
          </a:stretch>
        </p:blipFill>
        <p:spPr>
          <a:xfrm>
            <a:off x="7132320" y="2194560"/>
            <a:ext cx="1371600" cy="1371600"/>
          </a:xfrm>
          <a:prstGeom prst="rect">
            <a:avLst/>
          </a:prstGeom>
        </p:spPr>
      </p:pic>
      <p:sp>
        <p:nvSpPr>
          <p:cNvPr id="9" name="Text 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56 / 60</a:t>
            </a:r>
            <a:endParaRPr lang="en-US" sz="900" dirty="0"/>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Exercices pratiques pour les formateurs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Exercice formateur 1 : Vivre la lecture en écho</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Mise en situation — 15 minutes</a:t>
            </a:r>
            <a:endParaRPr lang="en-US" sz="1400" dirty="0"/>
          </a:p>
        </p:txBody>
      </p:sp>
      <p:sp>
        <p:nvSpPr>
          <p:cNvPr id="6" name="Shape 4"/>
          <p:cNvSpPr/>
          <p:nvPr/>
        </p:nvSpPr>
        <p:spPr>
          <a:xfrm>
            <a:off x="365760" y="1719072"/>
            <a:ext cx="8412480" cy="457200"/>
          </a:xfrm>
          <a:prstGeom prst="rect">
            <a:avLst/>
          </a:prstGeom>
          <a:solidFill>
            <a:srgbClr val="1A7A4A"/>
          </a:solidFill>
          <a:ln w="12700">
            <a:solidFill>
              <a:srgbClr val="1A7A4A"/>
            </a:solidFill>
            <a:prstDash val="solid"/>
          </a:ln>
        </p:spPr>
      </p:sp>
      <p:sp>
        <p:nvSpPr>
          <p:cNvPr id="7" name="Text 5"/>
          <p:cNvSpPr/>
          <p:nvPr/>
        </p:nvSpPr>
        <p:spPr>
          <a:xfrm>
            <a:off x="457200" y="1719072"/>
            <a:ext cx="8229600" cy="457200"/>
          </a:xfrm>
          <a:prstGeom prst="rect">
            <a:avLst/>
          </a:prstGeom>
          <a:noFill/>
          <a:ln/>
        </p:spPr>
        <p:txBody>
          <a:bodyPr wrap="square" lIns="0" tIns="0" rIns="0" bIns="0" rtlCol="0" anchor="ctr"/>
          <a:lstStyle/>
          <a:p>
            <a:pPr algn="ctr" indent="0" marL="0">
              <a:buNone/>
            </a:pPr>
            <a:r>
              <a:rPr lang="en-US" sz="1300" b="1" dirty="0">
                <a:solidFill>
                  <a:srgbClr val="FFFFFF"/>
                </a:solidFill>
              </a:rPr>
              <a:t>Objectif : ressentir ce que vit l'élève pour mieux l'accompagner</a:t>
            </a:r>
            <a:endParaRPr lang="en-US" sz="1300" dirty="0"/>
          </a:p>
        </p:txBody>
      </p:sp>
      <p:sp>
        <p:nvSpPr>
          <p:cNvPr id="8" name="Shape 6"/>
          <p:cNvSpPr/>
          <p:nvPr/>
        </p:nvSpPr>
        <p:spPr>
          <a:xfrm>
            <a:off x="365760" y="2304288"/>
            <a:ext cx="8412480" cy="8229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9" name="Shape 7"/>
          <p:cNvSpPr/>
          <p:nvPr/>
        </p:nvSpPr>
        <p:spPr>
          <a:xfrm>
            <a:off x="365760" y="2304288"/>
            <a:ext cx="64008" cy="822960"/>
          </a:xfrm>
          <a:prstGeom prst="rect">
            <a:avLst/>
          </a:prstGeom>
          <a:solidFill>
            <a:srgbClr val="1B2A4A"/>
          </a:solidFill>
          <a:ln w="12700">
            <a:solidFill>
              <a:srgbClr val="1B2A4A"/>
            </a:solidFill>
            <a:prstDash val="solid"/>
          </a:ln>
        </p:spPr>
      </p:sp>
      <p:sp>
        <p:nvSpPr>
          <p:cNvPr id="10" name="Text 8"/>
          <p:cNvSpPr/>
          <p:nvPr/>
        </p:nvSpPr>
        <p:spPr>
          <a:xfrm>
            <a:off x="548640" y="2304288"/>
            <a:ext cx="1188720" cy="822960"/>
          </a:xfrm>
          <a:prstGeom prst="rect">
            <a:avLst/>
          </a:prstGeom>
          <a:noFill/>
          <a:ln/>
        </p:spPr>
        <p:txBody>
          <a:bodyPr wrap="square" lIns="0" tIns="0" rIns="0" bIns="0" rtlCol="0" anchor="ctr"/>
          <a:lstStyle/>
          <a:p>
            <a:pPr algn="ctr" indent="0" marL="0">
              <a:buNone/>
            </a:pPr>
            <a:r>
              <a:rPr lang="en-US" sz="1100" b="1" dirty="0">
                <a:solidFill>
                  <a:srgbClr val="1B2A4A"/>
                </a:solidFill>
              </a:rPr>
              <a:t>Phase 1</a:t>
            </a:r>
            <a:endParaRPr lang="en-US" sz="1100" dirty="0"/>
          </a:p>
          <a:p>
            <a:pPr algn="ctr" indent="0" marL="0">
              <a:buNone/>
            </a:pPr>
            <a:r>
              <a:rPr lang="en-US" sz="1100" b="1" dirty="0">
                <a:solidFill>
                  <a:srgbClr val="1B2A4A"/>
                </a:solidFill>
              </a:rPr>
              <a:t>(5 min)</a:t>
            </a:r>
            <a:endParaRPr lang="en-US" sz="1100" dirty="0"/>
          </a:p>
        </p:txBody>
      </p:sp>
      <p:sp>
        <p:nvSpPr>
          <p:cNvPr id="11" name="Text 9"/>
          <p:cNvSpPr/>
          <p:nvPr/>
        </p:nvSpPr>
        <p:spPr>
          <a:xfrm>
            <a:off x="1828800" y="2377440"/>
            <a:ext cx="6766560" cy="685800"/>
          </a:xfrm>
          <a:prstGeom prst="rect">
            <a:avLst/>
          </a:prstGeom>
          <a:noFill/>
          <a:ln/>
        </p:spPr>
        <p:txBody>
          <a:bodyPr wrap="square" lIns="0" tIns="0" rIns="0" bIns="0" rtlCol="0" anchor="ctr"/>
          <a:lstStyle/>
          <a:p>
            <a:pPr indent="0" marL="0">
              <a:buNone/>
            </a:pPr>
            <a:r>
              <a:rPr lang="en-US" sz="1000" dirty="0">
                <a:solidFill>
                  <a:srgbClr val="6B7280"/>
                </a:solidFill>
              </a:rPr>
              <a:t>Formez des binômes. L'un joue le rôle de l'enseignant (lecteur expert), l'autre joue l'élève. Choisissez un texte DIFFICILE pour le 'lecteur expert' (ex : texte en phonétique ou en langue étrangère). Le 'lecteur expert' lit phrase par phrase. L'élève répète chaque phrase immédiatement.</a:t>
            </a:r>
            <a:endParaRPr lang="en-US" sz="1000" dirty="0"/>
          </a:p>
        </p:txBody>
      </p:sp>
      <p:sp>
        <p:nvSpPr>
          <p:cNvPr id="12" name="Shape 10"/>
          <p:cNvSpPr/>
          <p:nvPr/>
        </p:nvSpPr>
        <p:spPr>
          <a:xfrm>
            <a:off x="365760" y="3218688"/>
            <a:ext cx="8412480" cy="8229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3" name="Shape 11"/>
          <p:cNvSpPr/>
          <p:nvPr/>
        </p:nvSpPr>
        <p:spPr>
          <a:xfrm>
            <a:off x="365760" y="3218688"/>
            <a:ext cx="64008" cy="822960"/>
          </a:xfrm>
          <a:prstGeom prst="rect">
            <a:avLst/>
          </a:prstGeom>
          <a:solidFill>
            <a:srgbClr val="0D7C8C"/>
          </a:solidFill>
          <a:ln w="12700">
            <a:solidFill>
              <a:srgbClr val="0D7C8C"/>
            </a:solidFill>
            <a:prstDash val="solid"/>
          </a:ln>
        </p:spPr>
      </p:sp>
      <p:sp>
        <p:nvSpPr>
          <p:cNvPr id="14" name="Text 12"/>
          <p:cNvSpPr/>
          <p:nvPr/>
        </p:nvSpPr>
        <p:spPr>
          <a:xfrm>
            <a:off x="548640" y="3218688"/>
            <a:ext cx="1188720" cy="822960"/>
          </a:xfrm>
          <a:prstGeom prst="rect">
            <a:avLst/>
          </a:prstGeom>
          <a:noFill/>
          <a:ln/>
        </p:spPr>
        <p:txBody>
          <a:bodyPr wrap="square" lIns="0" tIns="0" rIns="0" bIns="0" rtlCol="0" anchor="ctr"/>
          <a:lstStyle/>
          <a:p>
            <a:pPr algn="ctr" indent="0" marL="0">
              <a:buNone/>
            </a:pPr>
            <a:r>
              <a:rPr lang="en-US" sz="1100" b="1" dirty="0">
                <a:solidFill>
                  <a:srgbClr val="0D7C8C"/>
                </a:solidFill>
              </a:rPr>
              <a:t>Phase 2</a:t>
            </a:r>
            <a:endParaRPr lang="en-US" sz="1100" dirty="0"/>
          </a:p>
          <a:p>
            <a:pPr algn="ctr" indent="0" marL="0">
              <a:buNone/>
            </a:pPr>
            <a:r>
              <a:rPr lang="en-US" sz="1100" b="1" dirty="0">
                <a:solidFill>
                  <a:srgbClr val="0D7C8C"/>
                </a:solidFill>
              </a:rPr>
              <a:t>(5 min)</a:t>
            </a:r>
            <a:endParaRPr lang="en-US" sz="1100" dirty="0"/>
          </a:p>
        </p:txBody>
      </p:sp>
      <p:sp>
        <p:nvSpPr>
          <p:cNvPr id="15" name="Text 13"/>
          <p:cNvSpPr/>
          <p:nvPr/>
        </p:nvSpPr>
        <p:spPr>
          <a:xfrm>
            <a:off x="1828800" y="3291840"/>
            <a:ext cx="6766560" cy="685800"/>
          </a:xfrm>
          <a:prstGeom prst="rect">
            <a:avLst/>
          </a:prstGeom>
          <a:noFill/>
          <a:ln/>
        </p:spPr>
        <p:txBody>
          <a:bodyPr wrap="square" lIns="0" tIns="0" rIns="0" bIns="0" rtlCol="0" anchor="ctr"/>
          <a:lstStyle/>
          <a:p>
            <a:pPr indent="0" marL="0">
              <a:buNone/>
            </a:pPr>
            <a:r>
              <a:rPr lang="en-US" sz="1000" dirty="0">
                <a:solidFill>
                  <a:srgbClr val="6B7280"/>
                </a:solidFill>
              </a:rPr>
              <a:t>Échangez les rôles. Revenez à un texte en français. Cette fois, le 'lecteur expert' exagère volontairement l'expression et l'intonation. L'élève doit imiter fidèlement la prosodie.</a:t>
            </a:r>
            <a:endParaRPr lang="en-US" sz="1000" dirty="0"/>
          </a:p>
        </p:txBody>
      </p:sp>
      <p:sp>
        <p:nvSpPr>
          <p:cNvPr id="16" name="Shape 14"/>
          <p:cNvSpPr/>
          <p:nvPr/>
        </p:nvSpPr>
        <p:spPr>
          <a:xfrm>
            <a:off x="365760" y="4133088"/>
            <a:ext cx="8412480" cy="8229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7" name="Shape 15"/>
          <p:cNvSpPr/>
          <p:nvPr/>
        </p:nvSpPr>
        <p:spPr>
          <a:xfrm>
            <a:off x="365760" y="4133088"/>
            <a:ext cx="64008" cy="822960"/>
          </a:xfrm>
          <a:prstGeom prst="rect">
            <a:avLst/>
          </a:prstGeom>
          <a:solidFill>
            <a:srgbClr val="1A7A4A"/>
          </a:solidFill>
          <a:ln w="12700">
            <a:solidFill>
              <a:srgbClr val="1A7A4A"/>
            </a:solidFill>
            <a:prstDash val="solid"/>
          </a:ln>
        </p:spPr>
      </p:sp>
      <p:sp>
        <p:nvSpPr>
          <p:cNvPr id="18" name="Text 16"/>
          <p:cNvSpPr/>
          <p:nvPr/>
        </p:nvSpPr>
        <p:spPr>
          <a:xfrm>
            <a:off x="548640" y="4133088"/>
            <a:ext cx="1188720" cy="822960"/>
          </a:xfrm>
          <a:prstGeom prst="rect">
            <a:avLst/>
          </a:prstGeom>
          <a:noFill/>
          <a:ln/>
        </p:spPr>
        <p:txBody>
          <a:bodyPr wrap="square" lIns="0" tIns="0" rIns="0" bIns="0" rtlCol="0" anchor="ctr"/>
          <a:lstStyle/>
          <a:p>
            <a:pPr algn="ctr" indent="0" marL="0">
              <a:buNone/>
            </a:pPr>
            <a:r>
              <a:rPr lang="en-US" sz="1100" b="1" dirty="0">
                <a:solidFill>
                  <a:srgbClr val="1A7A4A"/>
                </a:solidFill>
              </a:rPr>
              <a:t>Débriefing</a:t>
            </a:r>
            <a:endParaRPr lang="en-US" sz="1100" dirty="0"/>
          </a:p>
          <a:p>
            <a:pPr algn="ctr" indent="0" marL="0">
              <a:buNone/>
            </a:pPr>
            <a:r>
              <a:rPr lang="en-US" sz="1100" b="1" dirty="0">
                <a:solidFill>
                  <a:srgbClr val="1A7A4A"/>
                </a:solidFill>
              </a:rPr>
              <a:t>(5 min)</a:t>
            </a:r>
            <a:endParaRPr lang="en-US" sz="1100" dirty="0"/>
          </a:p>
        </p:txBody>
      </p:sp>
      <p:sp>
        <p:nvSpPr>
          <p:cNvPr id="19" name="Text 17"/>
          <p:cNvSpPr/>
          <p:nvPr/>
        </p:nvSpPr>
        <p:spPr>
          <a:xfrm>
            <a:off x="1828800" y="4206240"/>
            <a:ext cx="6766560" cy="685800"/>
          </a:xfrm>
          <a:prstGeom prst="rect">
            <a:avLst/>
          </a:prstGeom>
          <a:noFill/>
          <a:ln/>
        </p:spPr>
        <p:txBody>
          <a:bodyPr wrap="square" lIns="0" tIns="0" rIns="0" bIns="0" rtlCol="0" anchor="ctr"/>
          <a:lstStyle/>
          <a:p>
            <a:pPr indent="0" marL="0">
              <a:buNone/>
            </a:pPr>
            <a:r>
              <a:rPr lang="en-US" sz="1000" dirty="0">
                <a:solidFill>
                  <a:srgbClr val="6B7280"/>
                </a:solidFill>
              </a:rPr>
              <a:t>Questions de réflexion :</a:t>
            </a:r>
            <a:endParaRPr lang="en-US" sz="1000" dirty="0"/>
          </a:p>
          <a:p>
            <a:pPr indent="0" marL="0">
              <a:buNone/>
            </a:pPr>
            <a:r>
              <a:rPr lang="en-US" sz="1000" dirty="0">
                <a:solidFill>
                  <a:srgbClr val="6B7280"/>
                </a:solidFill>
              </a:rPr>
              <a:t>→ Qu'avez-vous ressenti en position d'élève ?</a:t>
            </a:r>
            <a:endParaRPr lang="en-US" sz="1000" dirty="0"/>
          </a:p>
          <a:p>
            <a:pPr indent="0" marL="0">
              <a:buNone/>
            </a:pPr>
            <a:r>
              <a:rPr lang="en-US" sz="1000" dirty="0">
                <a:solidFill>
                  <a:srgbClr val="6B7280"/>
                </a:solidFill>
              </a:rPr>
              <a:t>→ Qu'est-ce qui facilitait ou compliquait la répétition ?</a:t>
            </a:r>
            <a:endParaRPr lang="en-US" sz="1000" dirty="0"/>
          </a:p>
          <a:p>
            <a:pPr indent="0" marL="0">
              <a:buNone/>
            </a:pPr>
            <a:r>
              <a:rPr lang="en-US" sz="1000" dirty="0">
                <a:solidFill>
                  <a:srgbClr val="6B7280"/>
                </a:solidFill>
              </a:rPr>
              <a:t>→ Comment adapter la longueur des segments ?</a:t>
            </a:r>
            <a:endParaRPr lang="en-US" sz="1000" dirty="0"/>
          </a:p>
        </p:txBody>
      </p:sp>
      <p:sp>
        <p:nvSpPr>
          <p:cNvPr id="20" name="Text 18"/>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57 / 60</a:t>
            </a:r>
            <a:endParaRPr lang="en-US" sz="900" dirty="0"/>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A7A4A"/>
          </a:solidFill>
          <a:ln w="12700">
            <a:solidFill>
              <a:srgbClr val="1A7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Exercices pratiques pour les formateurs</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Exercice formateur 2 : Analyser une lecture</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Écouter, coder, décider — 20 minutes</a:t>
            </a:r>
            <a:endParaRPr lang="en-US" sz="1400" dirty="0"/>
          </a:p>
        </p:txBody>
      </p:sp>
      <p:sp>
        <p:nvSpPr>
          <p:cNvPr id="6" name="Shape 4"/>
          <p:cNvSpPr/>
          <p:nvPr/>
        </p:nvSpPr>
        <p:spPr>
          <a:xfrm>
            <a:off x="365760" y="1719072"/>
            <a:ext cx="8412480" cy="685800"/>
          </a:xfrm>
          <a:prstGeom prst="rect">
            <a:avLst/>
          </a:prstGeom>
          <a:solidFill>
            <a:srgbClr val="E8F5E9"/>
          </a:solidFill>
          <a:ln w="12700">
            <a:solidFill>
              <a:srgbClr val="1A7A4A"/>
            </a:solidFill>
            <a:prstDash val="solid"/>
          </a:ln>
        </p:spPr>
      </p:sp>
      <p:sp>
        <p:nvSpPr>
          <p:cNvPr id="7" name="Text 5"/>
          <p:cNvSpPr/>
          <p:nvPr/>
        </p:nvSpPr>
        <p:spPr>
          <a:xfrm>
            <a:off x="502920" y="1755648"/>
            <a:ext cx="1371600" cy="274320"/>
          </a:xfrm>
          <a:prstGeom prst="rect">
            <a:avLst/>
          </a:prstGeom>
          <a:noFill/>
          <a:ln/>
        </p:spPr>
        <p:txBody>
          <a:bodyPr wrap="square" rtlCol="0" anchor="ctr"/>
          <a:lstStyle/>
          <a:p>
            <a:pPr indent="0" marL="0">
              <a:buNone/>
            </a:pPr>
            <a:r>
              <a:rPr lang="en-US" sz="1200" b="1" dirty="0">
                <a:solidFill>
                  <a:srgbClr val="1A7A4A"/>
                </a:solidFill>
              </a:rPr>
              <a:t>Scénario :</a:t>
            </a:r>
            <a:endParaRPr lang="en-US" sz="1200" dirty="0"/>
          </a:p>
        </p:txBody>
      </p:sp>
      <p:sp>
        <p:nvSpPr>
          <p:cNvPr id="8" name="Text 6"/>
          <p:cNvSpPr/>
          <p:nvPr/>
        </p:nvSpPr>
        <p:spPr>
          <a:xfrm>
            <a:off x="502920" y="1993392"/>
            <a:ext cx="8138160" cy="347472"/>
          </a:xfrm>
          <a:prstGeom prst="rect">
            <a:avLst/>
          </a:prstGeom>
          <a:noFill/>
          <a:ln/>
        </p:spPr>
        <p:txBody>
          <a:bodyPr wrap="square" lIns="0" tIns="0" rIns="0" bIns="0" rtlCol="0" anchor="ctr"/>
          <a:lstStyle/>
          <a:p>
            <a:pPr indent="0" marL="0">
              <a:buNone/>
            </a:pPr>
            <a:r>
              <a:rPr lang="en-US" sz="1000" dirty="0">
                <a:solidFill>
                  <a:srgbClr val="1B2A4A"/>
                </a:solidFill>
              </a:rPr>
              <a:t>Vous écoutez un élève de CE2 lire le texte suivant à voix haute. Codez les erreurs sur votre feuille, calculez le MCLM, puis choisissez l'atelier adapté.</a:t>
            </a:r>
            <a:endParaRPr lang="en-US" sz="1000" dirty="0"/>
          </a:p>
        </p:txBody>
      </p:sp>
      <p:sp>
        <p:nvSpPr>
          <p:cNvPr id="9" name="Shape 7"/>
          <p:cNvSpPr/>
          <p:nvPr/>
        </p:nvSpPr>
        <p:spPr>
          <a:xfrm>
            <a:off x="365760" y="2487168"/>
            <a:ext cx="5029200" cy="1417320"/>
          </a:xfrm>
          <a:prstGeom prst="rect">
            <a:avLst/>
          </a:prstGeom>
          <a:solidFill>
            <a:srgbClr val="F5F5F5"/>
          </a:solidFill>
          <a:ln w="12700">
            <a:solidFill>
              <a:srgbClr val="E8ECF0"/>
            </a:solidFill>
            <a:prstDash val="solid"/>
          </a:ln>
        </p:spPr>
      </p:sp>
      <p:sp>
        <p:nvSpPr>
          <p:cNvPr id="10" name="Text 8"/>
          <p:cNvSpPr/>
          <p:nvPr/>
        </p:nvSpPr>
        <p:spPr>
          <a:xfrm>
            <a:off x="502920" y="2542032"/>
            <a:ext cx="4754880" cy="274320"/>
          </a:xfrm>
          <a:prstGeom prst="rect">
            <a:avLst/>
          </a:prstGeom>
          <a:noFill/>
          <a:ln/>
        </p:spPr>
        <p:txBody>
          <a:bodyPr wrap="square" rtlCol="0" anchor="ctr"/>
          <a:lstStyle/>
          <a:p>
            <a:pPr indent="0" marL="0">
              <a:buNone/>
            </a:pPr>
            <a:r>
              <a:rPr lang="en-US" sz="1000" b="1" dirty="0">
                <a:solidFill>
                  <a:srgbClr val="1B2A4A"/>
                </a:solidFill>
              </a:rPr>
              <a:t>Texte de l'élève (exemple reconstitué) :</a:t>
            </a:r>
            <a:endParaRPr lang="en-US" sz="1000" dirty="0"/>
          </a:p>
        </p:txBody>
      </p:sp>
      <p:sp>
        <p:nvSpPr>
          <p:cNvPr id="11" name="Text 9"/>
          <p:cNvSpPr/>
          <p:nvPr/>
        </p:nvSpPr>
        <p:spPr>
          <a:xfrm>
            <a:off x="502920" y="2834640"/>
            <a:ext cx="4754880" cy="914400"/>
          </a:xfrm>
          <a:prstGeom prst="rect">
            <a:avLst/>
          </a:prstGeom>
          <a:noFill/>
          <a:ln/>
        </p:spPr>
        <p:txBody>
          <a:bodyPr wrap="square" lIns="0" tIns="0" rIns="0" bIns="0" rtlCol="0" anchor="ctr"/>
          <a:lstStyle/>
          <a:p>
            <a:pPr indent="0" marL="0">
              <a:buNone/>
            </a:pPr>
            <a:r>
              <a:rPr lang="en-US" sz="1000" i="1" dirty="0">
                <a:solidFill>
                  <a:srgbClr val="6B7280"/>
                </a:solidFill>
              </a:rPr>
              <a:t>« Le chat / noir dormait / près du feu. / Il rêvait / de souris / blanches et / dorées. / Soudain, / un bruit / le réveilla. »</a:t>
            </a:r>
            <a:endParaRPr lang="en-US" sz="1000" dirty="0"/>
          </a:p>
          <a:p>
            <a:pPr indent="0" marL="0">
              <a:buNone/>
            </a:pPr>
            <a:endParaRPr lang="en-US" sz="1000" dirty="0"/>
          </a:p>
          <a:p>
            <a:pPr indent="0" marL="0">
              <a:buNone/>
            </a:pPr>
            <a:r>
              <a:rPr lang="en-US" sz="1000" i="1" dirty="0">
                <a:solidFill>
                  <a:srgbClr val="6B7280"/>
                </a:solidFill>
              </a:rPr>
              <a:t>→ Mots lus : 22  |  Durée : 35 sec  |  Erreurs : 3</a:t>
            </a:r>
            <a:endParaRPr lang="en-US" sz="1000" dirty="0"/>
          </a:p>
        </p:txBody>
      </p:sp>
      <p:sp>
        <p:nvSpPr>
          <p:cNvPr id="12" name="Shape 10"/>
          <p:cNvSpPr/>
          <p:nvPr/>
        </p:nvSpPr>
        <p:spPr>
          <a:xfrm>
            <a:off x="5577840" y="2487168"/>
            <a:ext cx="3200400" cy="1417320"/>
          </a:xfrm>
          <a:prstGeom prst="rect">
            <a:avLst/>
          </a:prstGeom>
          <a:solidFill>
            <a:srgbClr val="1B2A4A"/>
          </a:solidFill>
          <a:ln w="12700">
            <a:solidFill>
              <a:srgbClr val="1B2A4A"/>
            </a:solidFill>
            <a:prstDash val="solid"/>
          </a:ln>
        </p:spPr>
      </p:sp>
      <p:sp>
        <p:nvSpPr>
          <p:cNvPr id="13" name="Text 11"/>
          <p:cNvSpPr/>
          <p:nvPr/>
        </p:nvSpPr>
        <p:spPr>
          <a:xfrm>
            <a:off x="5669280" y="2542032"/>
            <a:ext cx="3017520" cy="274320"/>
          </a:xfrm>
          <a:prstGeom prst="rect">
            <a:avLst/>
          </a:prstGeom>
          <a:noFill/>
          <a:ln/>
        </p:spPr>
        <p:txBody>
          <a:bodyPr wrap="square" rtlCol="0" anchor="ctr"/>
          <a:lstStyle/>
          <a:p>
            <a:pPr indent="0" marL="0">
              <a:buNone/>
            </a:pPr>
            <a:r>
              <a:rPr lang="en-US" sz="1100" b="1" dirty="0">
                <a:solidFill>
                  <a:srgbClr val="E8A020"/>
                </a:solidFill>
              </a:rPr>
              <a:t>Corrigé</a:t>
            </a:r>
            <a:endParaRPr lang="en-US" sz="1100" dirty="0"/>
          </a:p>
        </p:txBody>
      </p:sp>
      <p:pic>
        <p:nvPicPr>
          <p:cNvPr id="14" name="Image 0" descr="preencoded.png">    </p:cNvPr>
          <p:cNvPicPr>
            <a:picLocks noChangeAspect="1"/>
          </p:cNvPicPr>
          <p:nvPr/>
        </p:nvPicPr>
        <p:blipFill>
          <a:blip r:embed="rId1"/>
          <a:stretch>
            <a:fillRect/>
          </a:stretch>
        </p:blipFill>
        <p:spPr>
          <a:xfrm>
            <a:off x="5669280" y="2852928"/>
            <a:ext cx="201168" cy="201168"/>
          </a:xfrm>
          <a:prstGeom prst="rect">
            <a:avLst/>
          </a:prstGeom>
        </p:spPr>
      </p:pic>
      <p:sp>
        <p:nvSpPr>
          <p:cNvPr id="15" name="Text 12"/>
          <p:cNvSpPr/>
          <p:nvPr/>
        </p:nvSpPr>
        <p:spPr>
          <a:xfrm>
            <a:off x="5961888" y="2834640"/>
            <a:ext cx="2633472" cy="228600"/>
          </a:xfrm>
          <a:prstGeom prst="rect">
            <a:avLst/>
          </a:prstGeom>
          <a:noFill/>
          <a:ln/>
        </p:spPr>
        <p:txBody>
          <a:bodyPr wrap="square" lIns="0" tIns="0" rIns="0" bIns="0" rtlCol="0" anchor="ctr"/>
          <a:lstStyle/>
          <a:p>
            <a:pPr indent="0" marL="0">
              <a:buNone/>
            </a:pPr>
            <a:r>
              <a:rPr lang="en-US" sz="1000" dirty="0">
                <a:solidFill>
                  <a:srgbClr val="FFFFFF"/>
                </a:solidFill>
              </a:rPr>
              <a:t>MCLM = 22 – 3 = 19 mots/min</a:t>
            </a:r>
            <a:endParaRPr lang="en-US" sz="1000" dirty="0"/>
          </a:p>
        </p:txBody>
      </p:sp>
      <p:pic>
        <p:nvPicPr>
          <p:cNvPr id="16" name="Image 1" descr="preencoded.png">    </p:cNvPr>
          <p:cNvPicPr>
            <a:picLocks noChangeAspect="1"/>
          </p:cNvPicPr>
          <p:nvPr/>
        </p:nvPicPr>
        <p:blipFill>
          <a:blip r:embed="rId2"/>
          <a:stretch>
            <a:fillRect/>
          </a:stretch>
        </p:blipFill>
        <p:spPr>
          <a:xfrm>
            <a:off x="5669280" y="3099816"/>
            <a:ext cx="201168" cy="201168"/>
          </a:xfrm>
          <a:prstGeom prst="rect">
            <a:avLst/>
          </a:prstGeom>
        </p:spPr>
      </p:pic>
      <p:sp>
        <p:nvSpPr>
          <p:cNvPr id="17" name="Text 13"/>
          <p:cNvSpPr/>
          <p:nvPr/>
        </p:nvSpPr>
        <p:spPr>
          <a:xfrm>
            <a:off x="5961888" y="3081528"/>
            <a:ext cx="2633472" cy="228600"/>
          </a:xfrm>
          <a:prstGeom prst="rect">
            <a:avLst/>
          </a:prstGeom>
          <a:noFill/>
          <a:ln/>
        </p:spPr>
        <p:txBody>
          <a:bodyPr wrap="square" lIns="0" tIns="0" rIns="0" bIns="0" rtlCol="0" anchor="ctr"/>
          <a:lstStyle/>
          <a:p>
            <a:pPr indent="0" marL="0">
              <a:buNone/>
            </a:pPr>
            <a:r>
              <a:rPr lang="en-US" sz="1000" dirty="0">
                <a:solidFill>
                  <a:srgbClr val="FFFFFF"/>
                </a:solidFill>
              </a:rPr>
              <a:t>Profil : Lecteur en grande difficulté</a:t>
            </a:r>
            <a:endParaRPr lang="en-US" sz="1000" dirty="0"/>
          </a:p>
        </p:txBody>
      </p:sp>
      <p:pic>
        <p:nvPicPr>
          <p:cNvPr id="18" name="Image 2" descr="preencoded.png">    </p:cNvPr>
          <p:cNvPicPr>
            <a:picLocks noChangeAspect="1"/>
          </p:cNvPicPr>
          <p:nvPr/>
        </p:nvPicPr>
        <p:blipFill>
          <a:blip r:embed="rId3"/>
          <a:stretch>
            <a:fillRect/>
          </a:stretch>
        </p:blipFill>
        <p:spPr>
          <a:xfrm>
            <a:off x="5669280" y="3346704"/>
            <a:ext cx="201168" cy="201168"/>
          </a:xfrm>
          <a:prstGeom prst="rect">
            <a:avLst/>
          </a:prstGeom>
        </p:spPr>
      </p:pic>
      <p:sp>
        <p:nvSpPr>
          <p:cNvPr id="19" name="Text 14"/>
          <p:cNvSpPr/>
          <p:nvPr/>
        </p:nvSpPr>
        <p:spPr>
          <a:xfrm>
            <a:off x="5961888" y="3328416"/>
            <a:ext cx="2633472" cy="228600"/>
          </a:xfrm>
          <a:prstGeom prst="rect">
            <a:avLst/>
          </a:prstGeom>
          <a:noFill/>
          <a:ln/>
        </p:spPr>
        <p:txBody>
          <a:bodyPr wrap="square" lIns="0" tIns="0" rIns="0" bIns="0" rtlCol="0" anchor="ctr"/>
          <a:lstStyle/>
          <a:p>
            <a:pPr indent="0" marL="0">
              <a:buNone/>
            </a:pPr>
            <a:r>
              <a:rPr lang="en-US" sz="1000" dirty="0">
                <a:solidFill>
                  <a:srgbClr val="FFFFFF"/>
                </a:solidFill>
              </a:rPr>
              <a:t>Durée corrigée : ~38 MPM/min extrapolé</a:t>
            </a:r>
            <a:endParaRPr lang="en-US" sz="1000" dirty="0"/>
          </a:p>
        </p:txBody>
      </p:sp>
      <p:pic>
        <p:nvPicPr>
          <p:cNvPr id="20" name="Image 3" descr="preencoded.png">    </p:cNvPr>
          <p:cNvPicPr>
            <a:picLocks noChangeAspect="1"/>
          </p:cNvPicPr>
          <p:nvPr/>
        </p:nvPicPr>
        <p:blipFill>
          <a:blip r:embed="rId4"/>
          <a:stretch>
            <a:fillRect/>
          </a:stretch>
        </p:blipFill>
        <p:spPr>
          <a:xfrm>
            <a:off x="5669280" y="3593592"/>
            <a:ext cx="201168" cy="201168"/>
          </a:xfrm>
          <a:prstGeom prst="rect">
            <a:avLst/>
          </a:prstGeom>
        </p:spPr>
      </p:pic>
      <p:sp>
        <p:nvSpPr>
          <p:cNvPr id="21" name="Text 15"/>
          <p:cNvSpPr/>
          <p:nvPr/>
        </p:nvSpPr>
        <p:spPr>
          <a:xfrm>
            <a:off x="5961888" y="3575304"/>
            <a:ext cx="2633472" cy="228600"/>
          </a:xfrm>
          <a:prstGeom prst="rect">
            <a:avLst/>
          </a:prstGeom>
          <a:noFill/>
          <a:ln/>
        </p:spPr>
        <p:txBody>
          <a:bodyPr wrap="square" lIns="0" tIns="0" rIns="0" bIns="0" rtlCol="0" anchor="ctr"/>
          <a:lstStyle/>
          <a:p>
            <a:pPr indent="0" marL="0">
              <a:buNone/>
            </a:pPr>
            <a:r>
              <a:rPr lang="en-US" sz="1000" dirty="0">
                <a:solidFill>
                  <a:srgbClr val="FFFFFF"/>
                </a:solidFill>
              </a:rPr>
              <a:t>Atelier conseillé : A2 Écho + A8 Listes</a:t>
            </a:r>
            <a:endParaRPr lang="en-US" sz="1000" dirty="0"/>
          </a:p>
        </p:txBody>
      </p:sp>
      <p:sp>
        <p:nvSpPr>
          <p:cNvPr id="22" name="Shape 16"/>
          <p:cNvSpPr/>
          <p:nvPr/>
        </p:nvSpPr>
        <p:spPr>
          <a:xfrm>
            <a:off x="365760" y="3977640"/>
            <a:ext cx="8412480" cy="868680"/>
          </a:xfrm>
          <a:prstGeom prst="rect">
            <a:avLst/>
          </a:prstGeom>
          <a:solidFill>
            <a:srgbClr val="EEF5EB"/>
          </a:solidFill>
          <a:ln w="12700">
            <a:solidFill>
              <a:srgbClr val="1A7A4A"/>
            </a:solidFill>
            <a:prstDash val="solid"/>
          </a:ln>
        </p:spPr>
      </p:sp>
      <p:sp>
        <p:nvSpPr>
          <p:cNvPr id="23" name="Text 17"/>
          <p:cNvSpPr/>
          <p:nvPr/>
        </p:nvSpPr>
        <p:spPr>
          <a:xfrm>
            <a:off x="502920" y="4023360"/>
            <a:ext cx="8229600" cy="274320"/>
          </a:xfrm>
          <a:prstGeom prst="rect">
            <a:avLst/>
          </a:prstGeom>
          <a:noFill/>
          <a:ln/>
        </p:spPr>
        <p:txBody>
          <a:bodyPr wrap="square" rtlCol="0" anchor="ctr"/>
          <a:lstStyle/>
          <a:p>
            <a:pPr indent="0" marL="0">
              <a:buNone/>
            </a:pPr>
            <a:r>
              <a:rPr lang="en-US" sz="1100" b="1" dirty="0">
                <a:solidFill>
                  <a:srgbClr val="1A7A4A"/>
                </a:solidFill>
              </a:rPr>
              <a:t>Points de discussion pour le groupe :</a:t>
            </a:r>
            <a:endParaRPr lang="en-US" sz="1100" dirty="0"/>
          </a:p>
        </p:txBody>
      </p:sp>
      <p:sp>
        <p:nvSpPr>
          <p:cNvPr id="24" name="Text 18"/>
          <p:cNvSpPr/>
          <p:nvPr/>
        </p:nvSpPr>
        <p:spPr>
          <a:xfrm>
            <a:off x="502920" y="4315968"/>
            <a:ext cx="8229600" cy="438912"/>
          </a:xfrm>
          <a:prstGeom prst="rect">
            <a:avLst/>
          </a:prstGeom>
          <a:noFill/>
          <a:ln/>
        </p:spPr>
        <p:txBody>
          <a:bodyPr wrap="square" lIns="0" tIns="0" rIns="0" bIns="0" rtlCol="0" anchor="ctr"/>
          <a:lstStyle/>
          <a:p>
            <a:pPr indent="0" marL="0">
              <a:buNone/>
            </a:pPr>
            <a:r>
              <a:rPr lang="en-US" sz="1000" dirty="0">
                <a:solidFill>
                  <a:srgbClr val="1B2A4A"/>
                </a:solidFill>
              </a:rPr>
              <a:t>Quelles erreurs révèlent un problème de décodage versus un problème de compréhension ? Comment différencier votre plan d'action selon l'origine de la difficulté ?</a:t>
            </a:r>
            <a:endParaRPr lang="en-US" sz="1000" dirty="0"/>
          </a:p>
        </p:txBody>
      </p:sp>
      <p:sp>
        <p:nvSpPr>
          <p:cNvPr id="25" name="Text 19"/>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58 / 60</a:t>
            </a:r>
            <a:endParaRPr lang="en-US" sz="900" dirty="0"/>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Exemples de textes calibrés par niveau</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Textes calibrés : caractéristiques</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Critères de sélection et de fabrication</a:t>
            </a:r>
            <a:endParaRPr lang="en-US" sz="1400" dirty="0"/>
          </a:p>
        </p:txBody>
      </p:sp>
      <p:sp>
        <p:nvSpPr>
          <p:cNvPr id="6" name="Shape 4"/>
          <p:cNvSpPr/>
          <p:nvPr/>
        </p:nvSpPr>
        <p:spPr>
          <a:xfrm>
            <a:off x="365760" y="1719072"/>
            <a:ext cx="8412480" cy="475488"/>
          </a:xfrm>
          <a:prstGeom prst="rect">
            <a:avLst/>
          </a:prstGeom>
          <a:solidFill>
            <a:srgbClr val="E55A2B"/>
          </a:solidFill>
          <a:ln w="12700">
            <a:solidFill>
              <a:srgbClr val="E55A2B"/>
            </a:solidFill>
            <a:prstDash val="solid"/>
          </a:ln>
        </p:spPr>
      </p:sp>
      <p:sp>
        <p:nvSpPr>
          <p:cNvPr id="7" name="Text 5"/>
          <p:cNvSpPr/>
          <p:nvPr/>
        </p:nvSpPr>
        <p:spPr>
          <a:xfrm>
            <a:off x="457200" y="1719072"/>
            <a:ext cx="8229600" cy="475488"/>
          </a:xfrm>
          <a:prstGeom prst="rect">
            <a:avLst/>
          </a:prstGeom>
          <a:noFill/>
          <a:ln/>
        </p:spPr>
        <p:txBody>
          <a:bodyPr wrap="square" lIns="0" tIns="0" rIns="0" bIns="0" rtlCol="0" anchor="ctr"/>
          <a:lstStyle/>
          <a:p>
            <a:pPr algn="ctr" indent="0" marL="0">
              <a:buNone/>
            </a:pPr>
            <a:r>
              <a:rPr lang="en-US" sz="1200" b="1" dirty="0">
                <a:solidFill>
                  <a:srgbClr val="FFFFFF"/>
                </a:solidFill>
              </a:rPr>
              <a:t>Un texte calibré est un texte dont la difficulté a été mesurée et adaptée au niveau cible de l'élève.</a:t>
            </a:r>
            <a:endParaRPr lang="en-US" sz="1200" dirty="0"/>
          </a:p>
        </p:txBody>
      </p:sp>
      <p:sp>
        <p:nvSpPr>
          <p:cNvPr id="8" name="Shape 6"/>
          <p:cNvSpPr/>
          <p:nvPr/>
        </p:nvSpPr>
        <p:spPr>
          <a:xfrm>
            <a:off x="274320" y="2331720"/>
            <a:ext cx="914400" cy="384048"/>
          </a:xfrm>
          <a:prstGeom prst="rect">
            <a:avLst/>
          </a:prstGeom>
          <a:solidFill>
            <a:srgbClr val="E55A2B"/>
          </a:solidFill>
          <a:ln w="12700">
            <a:solidFill>
              <a:srgbClr val="E55A2B"/>
            </a:solidFill>
            <a:prstDash val="solid"/>
          </a:ln>
        </p:spPr>
      </p:sp>
      <p:sp>
        <p:nvSpPr>
          <p:cNvPr id="9" name="Text 7"/>
          <p:cNvSpPr/>
          <p:nvPr/>
        </p:nvSpPr>
        <p:spPr>
          <a:xfrm>
            <a:off x="274320" y="2331720"/>
            <a:ext cx="914400" cy="384048"/>
          </a:xfrm>
          <a:prstGeom prst="rect">
            <a:avLst/>
          </a:prstGeom>
          <a:noFill/>
          <a:ln/>
        </p:spPr>
        <p:txBody>
          <a:bodyPr wrap="square" lIns="0" tIns="0" rIns="0" bIns="0" rtlCol="0" anchor="ctr"/>
          <a:lstStyle/>
          <a:p>
            <a:pPr algn="ctr" indent="0" marL="0">
              <a:buNone/>
            </a:pPr>
            <a:r>
              <a:rPr lang="en-US" sz="900" b="1" dirty="0">
                <a:solidFill>
                  <a:srgbClr val="FFFFFF"/>
                </a:solidFill>
              </a:rPr>
              <a:t>Niveau</a:t>
            </a:r>
            <a:endParaRPr lang="en-US" sz="900" dirty="0"/>
          </a:p>
        </p:txBody>
      </p:sp>
      <p:sp>
        <p:nvSpPr>
          <p:cNvPr id="10" name="Shape 8"/>
          <p:cNvSpPr/>
          <p:nvPr/>
        </p:nvSpPr>
        <p:spPr>
          <a:xfrm>
            <a:off x="1188720" y="2331720"/>
            <a:ext cx="1005840" cy="384048"/>
          </a:xfrm>
          <a:prstGeom prst="rect">
            <a:avLst/>
          </a:prstGeom>
          <a:solidFill>
            <a:srgbClr val="E55A2B"/>
          </a:solidFill>
          <a:ln w="12700">
            <a:solidFill>
              <a:srgbClr val="E55A2B"/>
            </a:solidFill>
            <a:prstDash val="solid"/>
          </a:ln>
        </p:spPr>
      </p:sp>
      <p:sp>
        <p:nvSpPr>
          <p:cNvPr id="11" name="Text 9"/>
          <p:cNvSpPr/>
          <p:nvPr/>
        </p:nvSpPr>
        <p:spPr>
          <a:xfrm>
            <a:off x="1188720" y="2331720"/>
            <a:ext cx="1005840" cy="384048"/>
          </a:xfrm>
          <a:prstGeom prst="rect">
            <a:avLst/>
          </a:prstGeom>
          <a:noFill/>
          <a:ln/>
        </p:spPr>
        <p:txBody>
          <a:bodyPr wrap="square" lIns="0" tIns="0" rIns="0" bIns="0" rtlCol="0" anchor="ctr"/>
          <a:lstStyle/>
          <a:p>
            <a:pPr algn="ctr" indent="0" marL="0">
              <a:buNone/>
            </a:pPr>
            <a:r>
              <a:rPr lang="en-US" sz="900" b="1" dirty="0">
                <a:solidFill>
                  <a:srgbClr val="FFFFFF"/>
                </a:solidFill>
              </a:rPr>
              <a:t>MPM cible</a:t>
            </a:r>
            <a:endParaRPr lang="en-US" sz="900" dirty="0"/>
          </a:p>
        </p:txBody>
      </p:sp>
      <p:sp>
        <p:nvSpPr>
          <p:cNvPr id="12" name="Shape 10"/>
          <p:cNvSpPr/>
          <p:nvPr/>
        </p:nvSpPr>
        <p:spPr>
          <a:xfrm>
            <a:off x="2194560" y="2331720"/>
            <a:ext cx="1188720" cy="384048"/>
          </a:xfrm>
          <a:prstGeom prst="rect">
            <a:avLst/>
          </a:prstGeom>
          <a:solidFill>
            <a:srgbClr val="E55A2B"/>
          </a:solidFill>
          <a:ln w="12700">
            <a:solidFill>
              <a:srgbClr val="E55A2B"/>
            </a:solidFill>
            <a:prstDash val="solid"/>
          </a:ln>
        </p:spPr>
      </p:sp>
      <p:sp>
        <p:nvSpPr>
          <p:cNvPr id="13" name="Text 11"/>
          <p:cNvSpPr/>
          <p:nvPr/>
        </p:nvSpPr>
        <p:spPr>
          <a:xfrm>
            <a:off x="2194560" y="2331720"/>
            <a:ext cx="1188720" cy="384048"/>
          </a:xfrm>
          <a:prstGeom prst="rect">
            <a:avLst/>
          </a:prstGeom>
          <a:noFill/>
          <a:ln/>
        </p:spPr>
        <p:txBody>
          <a:bodyPr wrap="square" lIns="0" tIns="0" rIns="0" bIns="0" rtlCol="0" anchor="ctr"/>
          <a:lstStyle/>
          <a:p>
            <a:pPr algn="ctr" indent="0" marL="0">
              <a:buNone/>
            </a:pPr>
            <a:r>
              <a:rPr lang="en-US" sz="900" b="1" dirty="0">
                <a:solidFill>
                  <a:srgbClr val="FFFFFF"/>
                </a:solidFill>
              </a:rPr>
              <a:t>Nb mots</a:t>
            </a:r>
            <a:endParaRPr lang="en-US" sz="900" dirty="0"/>
          </a:p>
        </p:txBody>
      </p:sp>
      <p:sp>
        <p:nvSpPr>
          <p:cNvPr id="14" name="Shape 12"/>
          <p:cNvSpPr/>
          <p:nvPr/>
        </p:nvSpPr>
        <p:spPr>
          <a:xfrm>
            <a:off x="3383280" y="2331720"/>
            <a:ext cx="3017520" cy="384048"/>
          </a:xfrm>
          <a:prstGeom prst="rect">
            <a:avLst/>
          </a:prstGeom>
          <a:solidFill>
            <a:srgbClr val="E55A2B"/>
          </a:solidFill>
          <a:ln w="12700">
            <a:solidFill>
              <a:srgbClr val="E55A2B"/>
            </a:solidFill>
            <a:prstDash val="solid"/>
          </a:ln>
        </p:spPr>
      </p:sp>
      <p:sp>
        <p:nvSpPr>
          <p:cNvPr id="15" name="Text 13"/>
          <p:cNvSpPr/>
          <p:nvPr/>
        </p:nvSpPr>
        <p:spPr>
          <a:xfrm>
            <a:off x="3383280" y="2331720"/>
            <a:ext cx="3017520" cy="384048"/>
          </a:xfrm>
          <a:prstGeom prst="rect">
            <a:avLst/>
          </a:prstGeom>
          <a:noFill/>
          <a:ln/>
        </p:spPr>
        <p:txBody>
          <a:bodyPr wrap="square" lIns="0" tIns="0" rIns="0" bIns="0" rtlCol="0" anchor="ctr"/>
          <a:lstStyle/>
          <a:p>
            <a:pPr algn="ctr" indent="0" marL="0">
              <a:buNone/>
            </a:pPr>
            <a:r>
              <a:rPr lang="en-US" sz="900" b="1" dirty="0">
                <a:solidFill>
                  <a:srgbClr val="FFFFFF"/>
                </a:solidFill>
              </a:rPr>
              <a:t>Structure syllabique</a:t>
            </a:r>
            <a:endParaRPr lang="en-US" sz="900" dirty="0"/>
          </a:p>
        </p:txBody>
      </p:sp>
      <p:sp>
        <p:nvSpPr>
          <p:cNvPr id="16" name="Shape 14"/>
          <p:cNvSpPr/>
          <p:nvPr/>
        </p:nvSpPr>
        <p:spPr>
          <a:xfrm>
            <a:off x="6400800" y="2331720"/>
            <a:ext cx="2834640" cy="384048"/>
          </a:xfrm>
          <a:prstGeom prst="rect">
            <a:avLst/>
          </a:prstGeom>
          <a:solidFill>
            <a:srgbClr val="E55A2B"/>
          </a:solidFill>
          <a:ln w="12700">
            <a:solidFill>
              <a:srgbClr val="E55A2B"/>
            </a:solidFill>
            <a:prstDash val="solid"/>
          </a:ln>
        </p:spPr>
      </p:sp>
      <p:sp>
        <p:nvSpPr>
          <p:cNvPr id="17" name="Text 15"/>
          <p:cNvSpPr/>
          <p:nvPr/>
        </p:nvSpPr>
        <p:spPr>
          <a:xfrm>
            <a:off x="6400800" y="2331720"/>
            <a:ext cx="2834640" cy="384048"/>
          </a:xfrm>
          <a:prstGeom prst="rect">
            <a:avLst/>
          </a:prstGeom>
          <a:noFill/>
          <a:ln/>
        </p:spPr>
        <p:txBody>
          <a:bodyPr wrap="square" lIns="0" tIns="0" rIns="0" bIns="0" rtlCol="0" anchor="ctr"/>
          <a:lstStyle/>
          <a:p>
            <a:pPr algn="ctr" indent="0" marL="0">
              <a:buNone/>
            </a:pPr>
            <a:r>
              <a:rPr lang="en-US" sz="900" b="1" dirty="0">
                <a:solidFill>
                  <a:srgbClr val="FFFFFF"/>
                </a:solidFill>
              </a:rPr>
              <a:t>Structure des phrases</a:t>
            </a:r>
            <a:endParaRPr lang="en-US" sz="900" dirty="0"/>
          </a:p>
        </p:txBody>
      </p:sp>
      <p:sp>
        <p:nvSpPr>
          <p:cNvPr id="18" name="Shape 16"/>
          <p:cNvSpPr/>
          <p:nvPr/>
        </p:nvSpPr>
        <p:spPr>
          <a:xfrm>
            <a:off x="274320" y="2752344"/>
            <a:ext cx="914400" cy="457200"/>
          </a:xfrm>
          <a:prstGeom prst="rect">
            <a:avLst/>
          </a:prstGeom>
          <a:solidFill>
            <a:srgbClr val="FFF0EB"/>
          </a:solidFill>
          <a:ln w="12700">
            <a:solidFill>
              <a:srgbClr val="E8ECF0"/>
            </a:solidFill>
            <a:prstDash val="solid"/>
          </a:ln>
        </p:spPr>
      </p:sp>
      <p:sp>
        <p:nvSpPr>
          <p:cNvPr id="19" name="Text 17"/>
          <p:cNvSpPr/>
          <p:nvPr/>
        </p:nvSpPr>
        <p:spPr>
          <a:xfrm>
            <a:off x="320040" y="2752344"/>
            <a:ext cx="822960" cy="457200"/>
          </a:xfrm>
          <a:prstGeom prst="rect">
            <a:avLst/>
          </a:prstGeom>
          <a:noFill/>
          <a:ln/>
        </p:spPr>
        <p:txBody>
          <a:bodyPr wrap="square" lIns="0" tIns="0" rIns="0" bIns="0" rtlCol="0" anchor="ctr"/>
          <a:lstStyle/>
          <a:p>
            <a:pPr algn="ctr" indent="0" marL="0">
              <a:buNone/>
            </a:pPr>
            <a:r>
              <a:rPr lang="en-US" sz="1200" b="1" dirty="0">
                <a:solidFill>
                  <a:srgbClr val="E55A2B"/>
                </a:solidFill>
              </a:rPr>
              <a:t>CE1</a:t>
            </a:r>
            <a:endParaRPr lang="en-US" sz="1200" dirty="0"/>
          </a:p>
        </p:txBody>
      </p:sp>
      <p:sp>
        <p:nvSpPr>
          <p:cNvPr id="20" name="Shape 18"/>
          <p:cNvSpPr/>
          <p:nvPr/>
        </p:nvSpPr>
        <p:spPr>
          <a:xfrm>
            <a:off x="1188720" y="2752344"/>
            <a:ext cx="1005840" cy="457200"/>
          </a:xfrm>
          <a:prstGeom prst="rect">
            <a:avLst/>
          </a:prstGeom>
          <a:solidFill>
            <a:srgbClr val="FFF0EB"/>
          </a:solidFill>
          <a:ln w="12700">
            <a:solidFill>
              <a:srgbClr val="E8ECF0"/>
            </a:solidFill>
            <a:prstDash val="solid"/>
          </a:ln>
        </p:spPr>
      </p:sp>
      <p:sp>
        <p:nvSpPr>
          <p:cNvPr id="21" name="Text 19"/>
          <p:cNvSpPr/>
          <p:nvPr/>
        </p:nvSpPr>
        <p:spPr>
          <a:xfrm>
            <a:off x="1234440" y="2752344"/>
            <a:ext cx="914400" cy="457200"/>
          </a:xfrm>
          <a:prstGeom prst="rect">
            <a:avLst/>
          </a:prstGeom>
          <a:noFill/>
          <a:ln/>
        </p:spPr>
        <p:txBody>
          <a:bodyPr wrap="square" lIns="0" tIns="0" rIns="0" bIns="0" rtlCol="0" anchor="ctr"/>
          <a:lstStyle/>
          <a:p>
            <a:pPr algn="l" indent="0" marL="0">
              <a:buNone/>
            </a:pPr>
            <a:r>
              <a:rPr lang="en-US" sz="1000" dirty="0">
                <a:solidFill>
                  <a:srgbClr val="1B2A4A"/>
                </a:solidFill>
              </a:rPr>
              <a:t>50–80</a:t>
            </a:r>
            <a:endParaRPr lang="en-US" sz="1000" dirty="0"/>
          </a:p>
        </p:txBody>
      </p:sp>
      <p:sp>
        <p:nvSpPr>
          <p:cNvPr id="22" name="Shape 20"/>
          <p:cNvSpPr/>
          <p:nvPr/>
        </p:nvSpPr>
        <p:spPr>
          <a:xfrm>
            <a:off x="2194560" y="2752344"/>
            <a:ext cx="1188720" cy="457200"/>
          </a:xfrm>
          <a:prstGeom prst="rect">
            <a:avLst/>
          </a:prstGeom>
          <a:solidFill>
            <a:srgbClr val="FFF0EB"/>
          </a:solidFill>
          <a:ln w="12700">
            <a:solidFill>
              <a:srgbClr val="E8ECF0"/>
            </a:solidFill>
            <a:prstDash val="solid"/>
          </a:ln>
        </p:spPr>
      </p:sp>
      <p:sp>
        <p:nvSpPr>
          <p:cNvPr id="23" name="Text 21"/>
          <p:cNvSpPr/>
          <p:nvPr/>
        </p:nvSpPr>
        <p:spPr>
          <a:xfrm>
            <a:off x="2240280" y="2752344"/>
            <a:ext cx="1097280" cy="457200"/>
          </a:xfrm>
          <a:prstGeom prst="rect">
            <a:avLst/>
          </a:prstGeom>
          <a:noFill/>
          <a:ln/>
        </p:spPr>
        <p:txBody>
          <a:bodyPr wrap="square" lIns="0" tIns="0" rIns="0" bIns="0" rtlCol="0" anchor="ctr"/>
          <a:lstStyle/>
          <a:p>
            <a:pPr algn="l" indent="0" marL="0">
              <a:buNone/>
            </a:pPr>
            <a:r>
              <a:rPr lang="en-US" sz="1000" dirty="0">
                <a:solidFill>
                  <a:srgbClr val="1B2A4A"/>
                </a:solidFill>
              </a:rPr>
              <a:t>80–100</a:t>
            </a:r>
            <a:endParaRPr lang="en-US" sz="1000" dirty="0"/>
          </a:p>
        </p:txBody>
      </p:sp>
      <p:sp>
        <p:nvSpPr>
          <p:cNvPr id="24" name="Shape 22"/>
          <p:cNvSpPr/>
          <p:nvPr/>
        </p:nvSpPr>
        <p:spPr>
          <a:xfrm>
            <a:off x="3383280" y="2752344"/>
            <a:ext cx="3017520" cy="457200"/>
          </a:xfrm>
          <a:prstGeom prst="rect">
            <a:avLst/>
          </a:prstGeom>
          <a:solidFill>
            <a:srgbClr val="FFF0EB"/>
          </a:solidFill>
          <a:ln w="12700">
            <a:solidFill>
              <a:srgbClr val="E8ECF0"/>
            </a:solidFill>
            <a:prstDash val="solid"/>
          </a:ln>
        </p:spPr>
      </p:sp>
      <p:sp>
        <p:nvSpPr>
          <p:cNvPr id="25" name="Text 23"/>
          <p:cNvSpPr/>
          <p:nvPr/>
        </p:nvSpPr>
        <p:spPr>
          <a:xfrm>
            <a:off x="3429000" y="2752344"/>
            <a:ext cx="2926080" cy="457200"/>
          </a:xfrm>
          <a:prstGeom prst="rect">
            <a:avLst/>
          </a:prstGeom>
          <a:noFill/>
          <a:ln/>
        </p:spPr>
        <p:txBody>
          <a:bodyPr wrap="square" lIns="0" tIns="0" rIns="0" bIns="0" rtlCol="0" anchor="ctr"/>
          <a:lstStyle/>
          <a:p>
            <a:pPr algn="l" indent="0" marL="0">
              <a:buNone/>
            </a:pPr>
            <a:r>
              <a:rPr lang="en-US" sz="1000" dirty="0">
                <a:solidFill>
                  <a:srgbClr val="1B2A4A"/>
                </a:solidFill>
              </a:rPr>
              <a:t>Mots 1-2 syllabes dominants</a:t>
            </a:r>
            <a:endParaRPr lang="en-US" sz="1000" dirty="0"/>
          </a:p>
        </p:txBody>
      </p:sp>
      <p:sp>
        <p:nvSpPr>
          <p:cNvPr id="26" name="Shape 24"/>
          <p:cNvSpPr/>
          <p:nvPr/>
        </p:nvSpPr>
        <p:spPr>
          <a:xfrm>
            <a:off x="6400800" y="2752344"/>
            <a:ext cx="2834640" cy="457200"/>
          </a:xfrm>
          <a:prstGeom prst="rect">
            <a:avLst/>
          </a:prstGeom>
          <a:solidFill>
            <a:srgbClr val="FFF0EB"/>
          </a:solidFill>
          <a:ln w="12700">
            <a:solidFill>
              <a:srgbClr val="E8ECF0"/>
            </a:solidFill>
            <a:prstDash val="solid"/>
          </a:ln>
        </p:spPr>
      </p:sp>
      <p:sp>
        <p:nvSpPr>
          <p:cNvPr id="27" name="Text 25"/>
          <p:cNvSpPr/>
          <p:nvPr/>
        </p:nvSpPr>
        <p:spPr>
          <a:xfrm>
            <a:off x="6446520" y="2752344"/>
            <a:ext cx="2743200" cy="457200"/>
          </a:xfrm>
          <a:prstGeom prst="rect">
            <a:avLst/>
          </a:prstGeom>
          <a:noFill/>
          <a:ln/>
        </p:spPr>
        <p:txBody>
          <a:bodyPr wrap="square" lIns="0" tIns="0" rIns="0" bIns="0" rtlCol="0" anchor="ctr"/>
          <a:lstStyle/>
          <a:p>
            <a:pPr algn="l" indent="0" marL="0">
              <a:buNone/>
            </a:pPr>
            <a:r>
              <a:rPr lang="en-US" sz="1000" dirty="0">
                <a:solidFill>
                  <a:srgbClr val="1B2A4A"/>
                </a:solidFill>
              </a:rPr>
              <a:t>Phrases courtes (5–8 mots)</a:t>
            </a:r>
            <a:endParaRPr lang="en-US" sz="1000" dirty="0"/>
          </a:p>
        </p:txBody>
      </p:sp>
      <p:sp>
        <p:nvSpPr>
          <p:cNvPr id="28" name="Shape 26"/>
          <p:cNvSpPr/>
          <p:nvPr/>
        </p:nvSpPr>
        <p:spPr>
          <a:xfrm>
            <a:off x="274320" y="3227832"/>
            <a:ext cx="914400" cy="457200"/>
          </a:xfrm>
          <a:prstGeom prst="rect">
            <a:avLst/>
          </a:prstGeom>
          <a:solidFill>
            <a:srgbClr val="FFFFFF"/>
          </a:solidFill>
          <a:ln w="12700">
            <a:solidFill>
              <a:srgbClr val="E8ECF0"/>
            </a:solidFill>
            <a:prstDash val="solid"/>
          </a:ln>
        </p:spPr>
      </p:sp>
      <p:sp>
        <p:nvSpPr>
          <p:cNvPr id="29" name="Text 27"/>
          <p:cNvSpPr/>
          <p:nvPr/>
        </p:nvSpPr>
        <p:spPr>
          <a:xfrm>
            <a:off x="320040" y="3227832"/>
            <a:ext cx="822960" cy="457200"/>
          </a:xfrm>
          <a:prstGeom prst="rect">
            <a:avLst/>
          </a:prstGeom>
          <a:noFill/>
          <a:ln/>
        </p:spPr>
        <p:txBody>
          <a:bodyPr wrap="square" lIns="0" tIns="0" rIns="0" bIns="0" rtlCol="0" anchor="ctr"/>
          <a:lstStyle/>
          <a:p>
            <a:pPr algn="ctr" indent="0" marL="0">
              <a:buNone/>
            </a:pPr>
            <a:r>
              <a:rPr lang="en-US" sz="1200" b="1" dirty="0">
                <a:solidFill>
                  <a:srgbClr val="E55A2B"/>
                </a:solidFill>
              </a:rPr>
              <a:t>CE2</a:t>
            </a:r>
            <a:endParaRPr lang="en-US" sz="1200" dirty="0"/>
          </a:p>
        </p:txBody>
      </p:sp>
      <p:sp>
        <p:nvSpPr>
          <p:cNvPr id="30" name="Shape 28"/>
          <p:cNvSpPr/>
          <p:nvPr/>
        </p:nvSpPr>
        <p:spPr>
          <a:xfrm>
            <a:off x="1188720" y="3227832"/>
            <a:ext cx="1005840" cy="457200"/>
          </a:xfrm>
          <a:prstGeom prst="rect">
            <a:avLst/>
          </a:prstGeom>
          <a:solidFill>
            <a:srgbClr val="FFFFFF"/>
          </a:solidFill>
          <a:ln w="12700">
            <a:solidFill>
              <a:srgbClr val="E8ECF0"/>
            </a:solidFill>
            <a:prstDash val="solid"/>
          </a:ln>
        </p:spPr>
      </p:sp>
      <p:sp>
        <p:nvSpPr>
          <p:cNvPr id="31" name="Text 29"/>
          <p:cNvSpPr/>
          <p:nvPr/>
        </p:nvSpPr>
        <p:spPr>
          <a:xfrm>
            <a:off x="1234440" y="3227832"/>
            <a:ext cx="914400" cy="457200"/>
          </a:xfrm>
          <a:prstGeom prst="rect">
            <a:avLst/>
          </a:prstGeom>
          <a:noFill/>
          <a:ln/>
        </p:spPr>
        <p:txBody>
          <a:bodyPr wrap="square" lIns="0" tIns="0" rIns="0" bIns="0" rtlCol="0" anchor="ctr"/>
          <a:lstStyle/>
          <a:p>
            <a:pPr algn="l" indent="0" marL="0">
              <a:buNone/>
            </a:pPr>
            <a:r>
              <a:rPr lang="en-US" sz="1000" dirty="0">
                <a:solidFill>
                  <a:srgbClr val="1B2A4A"/>
                </a:solidFill>
              </a:rPr>
              <a:t>80–110</a:t>
            </a:r>
            <a:endParaRPr lang="en-US" sz="1000" dirty="0"/>
          </a:p>
        </p:txBody>
      </p:sp>
      <p:sp>
        <p:nvSpPr>
          <p:cNvPr id="32" name="Shape 30"/>
          <p:cNvSpPr/>
          <p:nvPr/>
        </p:nvSpPr>
        <p:spPr>
          <a:xfrm>
            <a:off x="2194560" y="3227832"/>
            <a:ext cx="1188720" cy="457200"/>
          </a:xfrm>
          <a:prstGeom prst="rect">
            <a:avLst/>
          </a:prstGeom>
          <a:solidFill>
            <a:srgbClr val="FFFFFF"/>
          </a:solidFill>
          <a:ln w="12700">
            <a:solidFill>
              <a:srgbClr val="E8ECF0"/>
            </a:solidFill>
            <a:prstDash val="solid"/>
          </a:ln>
        </p:spPr>
      </p:sp>
      <p:sp>
        <p:nvSpPr>
          <p:cNvPr id="33" name="Text 31"/>
          <p:cNvSpPr/>
          <p:nvPr/>
        </p:nvSpPr>
        <p:spPr>
          <a:xfrm>
            <a:off x="2240280" y="3227832"/>
            <a:ext cx="1097280" cy="457200"/>
          </a:xfrm>
          <a:prstGeom prst="rect">
            <a:avLst/>
          </a:prstGeom>
          <a:noFill/>
          <a:ln/>
        </p:spPr>
        <p:txBody>
          <a:bodyPr wrap="square" lIns="0" tIns="0" rIns="0" bIns="0" rtlCol="0" anchor="ctr"/>
          <a:lstStyle/>
          <a:p>
            <a:pPr algn="l" indent="0" marL="0">
              <a:buNone/>
            </a:pPr>
            <a:r>
              <a:rPr lang="en-US" sz="1000" dirty="0">
                <a:solidFill>
                  <a:srgbClr val="1B2A4A"/>
                </a:solidFill>
              </a:rPr>
              <a:t>100–130</a:t>
            </a:r>
            <a:endParaRPr lang="en-US" sz="1000" dirty="0"/>
          </a:p>
        </p:txBody>
      </p:sp>
      <p:sp>
        <p:nvSpPr>
          <p:cNvPr id="34" name="Shape 32"/>
          <p:cNvSpPr/>
          <p:nvPr/>
        </p:nvSpPr>
        <p:spPr>
          <a:xfrm>
            <a:off x="3383280" y="3227832"/>
            <a:ext cx="3017520" cy="457200"/>
          </a:xfrm>
          <a:prstGeom prst="rect">
            <a:avLst/>
          </a:prstGeom>
          <a:solidFill>
            <a:srgbClr val="FFFFFF"/>
          </a:solidFill>
          <a:ln w="12700">
            <a:solidFill>
              <a:srgbClr val="E8ECF0"/>
            </a:solidFill>
            <a:prstDash val="solid"/>
          </a:ln>
        </p:spPr>
      </p:sp>
      <p:sp>
        <p:nvSpPr>
          <p:cNvPr id="35" name="Text 33"/>
          <p:cNvSpPr/>
          <p:nvPr/>
        </p:nvSpPr>
        <p:spPr>
          <a:xfrm>
            <a:off x="3429000" y="3227832"/>
            <a:ext cx="2926080" cy="457200"/>
          </a:xfrm>
          <a:prstGeom prst="rect">
            <a:avLst/>
          </a:prstGeom>
          <a:noFill/>
          <a:ln/>
        </p:spPr>
        <p:txBody>
          <a:bodyPr wrap="square" lIns="0" tIns="0" rIns="0" bIns="0" rtlCol="0" anchor="ctr"/>
          <a:lstStyle/>
          <a:p>
            <a:pPr algn="l" indent="0" marL="0">
              <a:buNone/>
            </a:pPr>
            <a:r>
              <a:rPr lang="en-US" sz="1000" dirty="0">
                <a:solidFill>
                  <a:srgbClr val="1B2A4A"/>
                </a:solidFill>
              </a:rPr>
              <a:t>Mots jusqu'à 3 syllabes</a:t>
            </a:r>
            <a:endParaRPr lang="en-US" sz="1000" dirty="0"/>
          </a:p>
        </p:txBody>
      </p:sp>
      <p:sp>
        <p:nvSpPr>
          <p:cNvPr id="36" name="Shape 34"/>
          <p:cNvSpPr/>
          <p:nvPr/>
        </p:nvSpPr>
        <p:spPr>
          <a:xfrm>
            <a:off x="6400800" y="3227832"/>
            <a:ext cx="2834640" cy="457200"/>
          </a:xfrm>
          <a:prstGeom prst="rect">
            <a:avLst/>
          </a:prstGeom>
          <a:solidFill>
            <a:srgbClr val="FFFFFF"/>
          </a:solidFill>
          <a:ln w="12700">
            <a:solidFill>
              <a:srgbClr val="E8ECF0"/>
            </a:solidFill>
            <a:prstDash val="solid"/>
          </a:ln>
        </p:spPr>
      </p:sp>
      <p:sp>
        <p:nvSpPr>
          <p:cNvPr id="37" name="Text 35"/>
          <p:cNvSpPr/>
          <p:nvPr/>
        </p:nvSpPr>
        <p:spPr>
          <a:xfrm>
            <a:off x="6446520" y="3227832"/>
            <a:ext cx="2743200" cy="457200"/>
          </a:xfrm>
          <a:prstGeom prst="rect">
            <a:avLst/>
          </a:prstGeom>
          <a:noFill/>
          <a:ln/>
        </p:spPr>
        <p:txBody>
          <a:bodyPr wrap="square" lIns="0" tIns="0" rIns="0" bIns="0" rtlCol="0" anchor="ctr"/>
          <a:lstStyle/>
          <a:p>
            <a:pPr algn="l" indent="0" marL="0">
              <a:buNone/>
            </a:pPr>
            <a:r>
              <a:rPr lang="en-US" sz="1000" dirty="0">
                <a:solidFill>
                  <a:srgbClr val="1B2A4A"/>
                </a:solidFill>
              </a:rPr>
              <a:t>Phrases moyennes (8–12 mots)</a:t>
            </a:r>
            <a:endParaRPr lang="en-US" sz="1000" dirty="0"/>
          </a:p>
        </p:txBody>
      </p:sp>
      <p:sp>
        <p:nvSpPr>
          <p:cNvPr id="38" name="Shape 36"/>
          <p:cNvSpPr/>
          <p:nvPr/>
        </p:nvSpPr>
        <p:spPr>
          <a:xfrm>
            <a:off x="274320" y="3703320"/>
            <a:ext cx="914400" cy="457200"/>
          </a:xfrm>
          <a:prstGeom prst="rect">
            <a:avLst/>
          </a:prstGeom>
          <a:solidFill>
            <a:srgbClr val="FFF0EB"/>
          </a:solidFill>
          <a:ln w="12700">
            <a:solidFill>
              <a:srgbClr val="E8ECF0"/>
            </a:solidFill>
            <a:prstDash val="solid"/>
          </a:ln>
        </p:spPr>
      </p:sp>
      <p:sp>
        <p:nvSpPr>
          <p:cNvPr id="39" name="Text 37"/>
          <p:cNvSpPr/>
          <p:nvPr/>
        </p:nvSpPr>
        <p:spPr>
          <a:xfrm>
            <a:off x="320040" y="3703320"/>
            <a:ext cx="822960" cy="457200"/>
          </a:xfrm>
          <a:prstGeom prst="rect">
            <a:avLst/>
          </a:prstGeom>
          <a:noFill/>
          <a:ln/>
        </p:spPr>
        <p:txBody>
          <a:bodyPr wrap="square" lIns="0" tIns="0" rIns="0" bIns="0" rtlCol="0" anchor="ctr"/>
          <a:lstStyle/>
          <a:p>
            <a:pPr algn="ctr" indent="0" marL="0">
              <a:buNone/>
            </a:pPr>
            <a:r>
              <a:rPr lang="en-US" sz="1200" b="1" dirty="0">
                <a:solidFill>
                  <a:srgbClr val="E55A2B"/>
                </a:solidFill>
              </a:rPr>
              <a:t>CM1</a:t>
            </a:r>
            <a:endParaRPr lang="en-US" sz="1200" dirty="0"/>
          </a:p>
        </p:txBody>
      </p:sp>
      <p:sp>
        <p:nvSpPr>
          <p:cNvPr id="40" name="Shape 38"/>
          <p:cNvSpPr/>
          <p:nvPr/>
        </p:nvSpPr>
        <p:spPr>
          <a:xfrm>
            <a:off x="1188720" y="3703320"/>
            <a:ext cx="1005840" cy="457200"/>
          </a:xfrm>
          <a:prstGeom prst="rect">
            <a:avLst/>
          </a:prstGeom>
          <a:solidFill>
            <a:srgbClr val="FFF0EB"/>
          </a:solidFill>
          <a:ln w="12700">
            <a:solidFill>
              <a:srgbClr val="E8ECF0"/>
            </a:solidFill>
            <a:prstDash val="solid"/>
          </a:ln>
        </p:spPr>
      </p:sp>
      <p:sp>
        <p:nvSpPr>
          <p:cNvPr id="41" name="Text 39"/>
          <p:cNvSpPr/>
          <p:nvPr/>
        </p:nvSpPr>
        <p:spPr>
          <a:xfrm>
            <a:off x="1234440" y="3703320"/>
            <a:ext cx="914400" cy="457200"/>
          </a:xfrm>
          <a:prstGeom prst="rect">
            <a:avLst/>
          </a:prstGeom>
          <a:noFill/>
          <a:ln/>
        </p:spPr>
        <p:txBody>
          <a:bodyPr wrap="square" lIns="0" tIns="0" rIns="0" bIns="0" rtlCol="0" anchor="ctr"/>
          <a:lstStyle/>
          <a:p>
            <a:pPr algn="l" indent="0" marL="0">
              <a:buNone/>
            </a:pPr>
            <a:r>
              <a:rPr lang="en-US" sz="1000" dirty="0">
                <a:solidFill>
                  <a:srgbClr val="1B2A4A"/>
                </a:solidFill>
              </a:rPr>
              <a:t>100–130</a:t>
            </a:r>
            <a:endParaRPr lang="en-US" sz="1000" dirty="0"/>
          </a:p>
        </p:txBody>
      </p:sp>
      <p:sp>
        <p:nvSpPr>
          <p:cNvPr id="42" name="Shape 40"/>
          <p:cNvSpPr/>
          <p:nvPr/>
        </p:nvSpPr>
        <p:spPr>
          <a:xfrm>
            <a:off x="2194560" y="3703320"/>
            <a:ext cx="1188720" cy="457200"/>
          </a:xfrm>
          <a:prstGeom prst="rect">
            <a:avLst/>
          </a:prstGeom>
          <a:solidFill>
            <a:srgbClr val="FFF0EB"/>
          </a:solidFill>
          <a:ln w="12700">
            <a:solidFill>
              <a:srgbClr val="E8ECF0"/>
            </a:solidFill>
            <a:prstDash val="solid"/>
          </a:ln>
        </p:spPr>
      </p:sp>
      <p:sp>
        <p:nvSpPr>
          <p:cNvPr id="43" name="Text 41"/>
          <p:cNvSpPr/>
          <p:nvPr/>
        </p:nvSpPr>
        <p:spPr>
          <a:xfrm>
            <a:off x="2240280" y="3703320"/>
            <a:ext cx="1097280" cy="457200"/>
          </a:xfrm>
          <a:prstGeom prst="rect">
            <a:avLst/>
          </a:prstGeom>
          <a:noFill/>
          <a:ln/>
        </p:spPr>
        <p:txBody>
          <a:bodyPr wrap="square" lIns="0" tIns="0" rIns="0" bIns="0" rtlCol="0" anchor="ctr"/>
          <a:lstStyle/>
          <a:p>
            <a:pPr algn="l" indent="0" marL="0">
              <a:buNone/>
            </a:pPr>
            <a:r>
              <a:rPr lang="en-US" sz="1000" dirty="0">
                <a:solidFill>
                  <a:srgbClr val="1B2A4A"/>
                </a:solidFill>
              </a:rPr>
              <a:t>130–160</a:t>
            </a:r>
            <a:endParaRPr lang="en-US" sz="1000" dirty="0"/>
          </a:p>
        </p:txBody>
      </p:sp>
      <p:sp>
        <p:nvSpPr>
          <p:cNvPr id="44" name="Shape 42"/>
          <p:cNvSpPr/>
          <p:nvPr/>
        </p:nvSpPr>
        <p:spPr>
          <a:xfrm>
            <a:off x="3383280" y="3703320"/>
            <a:ext cx="3017520" cy="457200"/>
          </a:xfrm>
          <a:prstGeom prst="rect">
            <a:avLst/>
          </a:prstGeom>
          <a:solidFill>
            <a:srgbClr val="FFF0EB"/>
          </a:solidFill>
          <a:ln w="12700">
            <a:solidFill>
              <a:srgbClr val="E8ECF0"/>
            </a:solidFill>
            <a:prstDash val="solid"/>
          </a:ln>
        </p:spPr>
      </p:sp>
      <p:sp>
        <p:nvSpPr>
          <p:cNvPr id="45" name="Text 43"/>
          <p:cNvSpPr/>
          <p:nvPr/>
        </p:nvSpPr>
        <p:spPr>
          <a:xfrm>
            <a:off x="3429000" y="3703320"/>
            <a:ext cx="2926080" cy="457200"/>
          </a:xfrm>
          <a:prstGeom prst="rect">
            <a:avLst/>
          </a:prstGeom>
          <a:noFill/>
          <a:ln/>
        </p:spPr>
        <p:txBody>
          <a:bodyPr wrap="square" lIns="0" tIns="0" rIns="0" bIns="0" rtlCol="0" anchor="ctr"/>
          <a:lstStyle/>
          <a:p>
            <a:pPr algn="l" indent="0" marL="0">
              <a:buNone/>
            </a:pPr>
            <a:r>
              <a:rPr lang="en-US" sz="1000" dirty="0">
                <a:solidFill>
                  <a:srgbClr val="1B2A4A"/>
                </a:solidFill>
              </a:rPr>
              <a:t>Mots polysyllabiques présents</a:t>
            </a:r>
            <a:endParaRPr lang="en-US" sz="1000" dirty="0"/>
          </a:p>
        </p:txBody>
      </p:sp>
      <p:sp>
        <p:nvSpPr>
          <p:cNvPr id="46" name="Shape 44"/>
          <p:cNvSpPr/>
          <p:nvPr/>
        </p:nvSpPr>
        <p:spPr>
          <a:xfrm>
            <a:off x="6400800" y="3703320"/>
            <a:ext cx="2834640" cy="457200"/>
          </a:xfrm>
          <a:prstGeom prst="rect">
            <a:avLst/>
          </a:prstGeom>
          <a:solidFill>
            <a:srgbClr val="FFF0EB"/>
          </a:solidFill>
          <a:ln w="12700">
            <a:solidFill>
              <a:srgbClr val="E8ECF0"/>
            </a:solidFill>
            <a:prstDash val="solid"/>
          </a:ln>
        </p:spPr>
      </p:sp>
      <p:sp>
        <p:nvSpPr>
          <p:cNvPr id="47" name="Text 45"/>
          <p:cNvSpPr/>
          <p:nvPr/>
        </p:nvSpPr>
        <p:spPr>
          <a:xfrm>
            <a:off x="6446520" y="3703320"/>
            <a:ext cx="2743200" cy="457200"/>
          </a:xfrm>
          <a:prstGeom prst="rect">
            <a:avLst/>
          </a:prstGeom>
          <a:noFill/>
          <a:ln/>
        </p:spPr>
        <p:txBody>
          <a:bodyPr wrap="square" lIns="0" tIns="0" rIns="0" bIns="0" rtlCol="0" anchor="ctr"/>
          <a:lstStyle/>
          <a:p>
            <a:pPr algn="l" indent="0" marL="0">
              <a:buNone/>
            </a:pPr>
            <a:r>
              <a:rPr lang="en-US" sz="1000" dirty="0">
                <a:solidFill>
                  <a:srgbClr val="1B2A4A"/>
                </a:solidFill>
              </a:rPr>
              <a:t>Phrases complexes acceptées</a:t>
            </a:r>
            <a:endParaRPr lang="en-US" sz="1000" dirty="0"/>
          </a:p>
        </p:txBody>
      </p:sp>
      <p:sp>
        <p:nvSpPr>
          <p:cNvPr id="48" name="Shape 46"/>
          <p:cNvSpPr/>
          <p:nvPr/>
        </p:nvSpPr>
        <p:spPr>
          <a:xfrm>
            <a:off x="274320" y="4178808"/>
            <a:ext cx="914400" cy="457200"/>
          </a:xfrm>
          <a:prstGeom prst="rect">
            <a:avLst/>
          </a:prstGeom>
          <a:solidFill>
            <a:srgbClr val="FFFFFF"/>
          </a:solidFill>
          <a:ln w="12700">
            <a:solidFill>
              <a:srgbClr val="E8ECF0"/>
            </a:solidFill>
            <a:prstDash val="solid"/>
          </a:ln>
        </p:spPr>
      </p:sp>
      <p:sp>
        <p:nvSpPr>
          <p:cNvPr id="49" name="Text 47"/>
          <p:cNvSpPr/>
          <p:nvPr/>
        </p:nvSpPr>
        <p:spPr>
          <a:xfrm>
            <a:off x="320040" y="4178808"/>
            <a:ext cx="822960" cy="457200"/>
          </a:xfrm>
          <a:prstGeom prst="rect">
            <a:avLst/>
          </a:prstGeom>
          <a:noFill/>
          <a:ln/>
        </p:spPr>
        <p:txBody>
          <a:bodyPr wrap="square" lIns="0" tIns="0" rIns="0" bIns="0" rtlCol="0" anchor="ctr"/>
          <a:lstStyle/>
          <a:p>
            <a:pPr algn="ctr" indent="0" marL="0">
              <a:buNone/>
            </a:pPr>
            <a:r>
              <a:rPr lang="en-US" sz="1200" b="1" dirty="0">
                <a:solidFill>
                  <a:srgbClr val="E55A2B"/>
                </a:solidFill>
              </a:rPr>
              <a:t>CM2</a:t>
            </a:r>
            <a:endParaRPr lang="en-US" sz="1200" dirty="0"/>
          </a:p>
        </p:txBody>
      </p:sp>
      <p:sp>
        <p:nvSpPr>
          <p:cNvPr id="50" name="Shape 48"/>
          <p:cNvSpPr/>
          <p:nvPr/>
        </p:nvSpPr>
        <p:spPr>
          <a:xfrm>
            <a:off x="1188720" y="4178808"/>
            <a:ext cx="1005840" cy="457200"/>
          </a:xfrm>
          <a:prstGeom prst="rect">
            <a:avLst/>
          </a:prstGeom>
          <a:solidFill>
            <a:srgbClr val="FFFFFF"/>
          </a:solidFill>
          <a:ln w="12700">
            <a:solidFill>
              <a:srgbClr val="E8ECF0"/>
            </a:solidFill>
            <a:prstDash val="solid"/>
          </a:ln>
        </p:spPr>
      </p:sp>
      <p:sp>
        <p:nvSpPr>
          <p:cNvPr id="51" name="Text 49"/>
          <p:cNvSpPr/>
          <p:nvPr/>
        </p:nvSpPr>
        <p:spPr>
          <a:xfrm>
            <a:off x="1234440" y="4178808"/>
            <a:ext cx="914400" cy="457200"/>
          </a:xfrm>
          <a:prstGeom prst="rect">
            <a:avLst/>
          </a:prstGeom>
          <a:noFill/>
          <a:ln/>
        </p:spPr>
        <p:txBody>
          <a:bodyPr wrap="square" lIns="0" tIns="0" rIns="0" bIns="0" rtlCol="0" anchor="ctr"/>
          <a:lstStyle/>
          <a:p>
            <a:pPr algn="l" indent="0" marL="0">
              <a:buNone/>
            </a:pPr>
            <a:r>
              <a:rPr lang="en-US" sz="1000" dirty="0">
                <a:solidFill>
                  <a:srgbClr val="1B2A4A"/>
                </a:solidFill>
              </a:rPr>
              <a:t>120–150</a:t>
            </a:r>
            <a:endParaRPr lang="en-US" sz="1000" dirty="0"/>
          </a:p>
        </p:txBody>
      </p:sp>
      <p:sp>
        <p:nvSpPr>
          <p:cNvPr id="52" name="Shape 50"/>
          <p:cNvSpPr/>
          <p:nvPr/>
        </p:nvSpPr>
        <p:spPr>
          <a:xfrm>
            <a:off x="2194560" y="4178808"/>
            <a:ext cx="1188720" cy="457200"/>
          </a:xfrm>
          <a:prstGeom prst="rect">
            <a:avLst/>
          </a:prstGeom>
          <a:solidFill>
            <a:srgbClr val="FFFFFF"/>
          </a:solidFill>
          <a:ln w="12700">
            <a:solidFill>
              <a:srgbClr val="E8ECF0"/>
            </a:solidFill>
            <a:prstDash val="solid"/>
          </a:ln>
        </p:spPr>
      </p:sp>
      <p:sp>
        <p:nvSpPr>
          <p:cNvPr id="53" name="Text 51"/>
          <p:cNvSpPr/>
          <p:nvPr/>
        </p:nvSpPr>
        <p:spPr>
          <a:xfrm>
            <a:off x="2240280" y="4178808"/>
            <a:ext cx="1097280" cy="457200"/>
          </a:xfrm>
          <a:prstGeom prst="rect">
            <a:avLst/>
          </a:prstGeom>
          <a:noFill/>
          <a:ln/>
        </p:spPr>
        <p:txBody>
          <a:bodyPr wrap="square" lIns="0" tIns="0" rIns="0" bIns="0" rtlCol="0" anchor="ctr"/>
          <a:lstStyle/>
          <a:p>
            <a:pPr algn="l" indent="0" marL="0">
              <a:buNone/>
            </a:pPr>
            <a:r>
              <a:rPr lang="en-US" sz="1000" dirty="0">
                <a:solidFill>
                  <a:srgbClr val="1B2A4A"/>
                </a:solidFill>
              </a:rPr>
              <a:t>150–200</a:t>
            </a:r>
            <a:endParaRPr lang="en-US" sz="1000" dirty="0"/>
          </a:p>
        </p:txBody>
      </p:sp>
      <p:sp>
        <p:nvSpPr>
          <p:cNvPr id="54" name="Shape 52"/>
          <p:cNvSpPr/>
          <p:nvPr/>
        </p:nvSpPr>
        <p:spPr>
          <a:xfrm>
            <a:off x="3383280" y="4178808"/>
            <a:ext cx="3017520" cy="457200"/>
          </a:xfrm>
          <a:prstGeom prst="rect">
            <a:avLst/>
          </a:prstGeom>
          <a:solidFill>
            <a:srgbClr val="FFFFFF"/>
          </a:solidFill>
          <a:ln w="12700">
            <a:solidFill>
              <a:srgbClr val="E8ECF0"/>
            </a:solidFill>
            <a:prstDash val="solid"/>
          </a:ln>
        </p:spPr>
      </p:sp>
      <p:sp>
        <p:nvSpPr>
          <p:cNvPr id="55" name="Text 53"/>
          <p:cNvSpPr/>
          <p:nvPr/>
        </p:nvSpPr>
        <p:spPr>
          <a:xfrm>
            <a:off x="3429000" y="4178808"/>
            <a:ext cx="2926080" cy="457200"/>
          </a:xfrm>
          <a:prstGeom prst="rect">
            <a:avLst/>
          </a:prstGeom>
          <a:noFill/>
          <a:ln/>
        </p:spPr>
        <p:txBody>
          <a:bodyPr wrap="square" lIns="0" tIns="0" rIns="0" bIns="0" rtlCol="0" anchor="ctr"/>
          <a:lstStyle/>
          <a:p>
            <a:pPr algn="l" indent="0" marL="0">
              <a:buNone/>
            </a:pPr>
            <a:r>
              <a:rPr lang="en-US" sz="1000" dirty="0">
                <a:solidFill>
                  <a:srgbClr val="1B2A4A"/>
                </a:solidFill>
              </a:rPr>
              <a:t>Vocabulaire spécialisé</a:t>
            </a:r>
            <a:endParaRPr lang="en-US" sz="1000" dirty="0"/>
          </a:p>
        </p:txBody>
      </p:sp>
      <p:sp>
        <p:nvSpPr>
          <p:cNvPr id="56" name="Shape 54"/>
          <p:cNvSpPr/>
          <p:nvPr/>
        </p:nvSpPr>
        <p:spPr>
          <a:xfrm>
            <a:off x="6400800" y="4178808"/>
            <a:ext cx="2834640" cy="457200"/>
          </a:xfrm>
          <a:prstGeom prst="rect">
            <a:avLst/>
          </a:prstGeom>
          <a:solidFill>
            <a:srgbClr val="FFFFFF"/>
          </a:solidFill>
          <a:ln w="12700">
            <a:solidFill>
              <a:srgbClr val="E8ECF0"/>
            </a:solidFill>
            <a:prstDash val="solid"/>
          </a:ln>
        </p:spPr>
      </p:sp>
      <p:sp>
        <p:nvSpPr>
          <p:cNvPr id="57" name="Text 55"/>
          <p:cNvSpPr/>
          <p:nvPr/>
        </p:nvSpPr>
        <p:spPr>
          <a:xfrm>
            <a:off x="6446520" y="4178808"/>
            <a:ext cx="2743200" cy="457200"/>
          </a:xfrm>
          <a:prstGeom prst="rect">
            <a:avLst/>
          </a:prstGeom>
          <a:noFill/>
          <a:ln/>
        </p:spPr>
        <p:txBody>
          <a:bodyPr wrap="square" lIns="0" tIns="0" rIns="0" bIns="0" rtlCol="0" anchor="ctr"/>
          <a:lstStyle/>
          <a:p>
            <a:pPr algn="l" indent="0" marL="0">
              <a:buNone/>
            </a:pPr>
            <a:r>
              <a:rPr lang="en-US" sz="1000" dirty="0">
                <a:solidFill>
                  <a:srgbClr val="1B2A4A"/>
                </a:solidFill>
              </a:rPr>
              <a:t>Subordonnées et ponctuation variée</a:t>
            </a:r>
            <a:endParaRPr lang="en-US" sz="1000" dirty="0"/>
          </a:p>
        </p:txBody>
      </p:sp>
      <p:sp>
        <p:nvSpPr>
          <p:cNvPr id="58" name="Text 56"/>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59 / 60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2A4A"/>
          </a:solidFill>
          <a:ln w="12700">
            <a:solidFill>
              <a:srgbClr val="1B2A4A"/>
            </a:solidFill>
            <a:prstDash val="solid"/>
          </a:ln>
        </p:spPr>
      </p:sp>
      <p:sp>
        <p:nvSpPr>
          <p:cNvPr id="3" name="Shape 1"/>
          <p:cNvSpPr/>
          <p:nvPr/>
        </p:nvSpPr>
        <p:spPr>
          <a:xfrm>
            <a:off x="0" y="1828800"/>
            <a:ext cx="457200" cy="1508760"/>
          </a:xfrm>
          <a:prstGeom prst="rect">
            <a:avLst/>
          </a:prstGeom>
          <a:solidFill>
            <a:srgbClr val="E8A020"/>
          </a:solidFill>
          <a:ln w="12700">
            <a:solidFill>
              <a:srgbClr val="E8A020"/>
            </a:solidFill>
            <a:prstDash val="solid"/>
          </a:ln>
        </p:spPr>
      </p:sp>
      <p:sp>
        <p:nvSpPr>
          <p:cNvPr id="4" name="Text 2"/>
          <p:cNvSpPr/>
          <p:nvPr/>
        </p:nvSpPr>
        <p:spPr>
          <a:xfrm>
            <a:off x="548640" y="914400"/>
            <a:ext cx="7315200" cy="1280160"/>
          </a:xfrm>
          <a:prstGeom prst="rect">
            <a:avLst/>
          </a:prstGeom>
          <a:noFill/>
          <a:ln/>
        </p:spPr>
        <p:txBody>
          <a:bodyPr wrap="square" rtlCol="0" anchor="ctr"/>
          <a:lstStyle/>
          <a:p>
            <a:pPr indent="0" marL="0">
              <a:buNone/>
            </a:pPr>
            <a:r>
              <a:rPr lang="en-US" sz="9000" b="1" dirty="0">
                <a:solidFill>
                  <a:srgbClr val="000000"/>
                </a:solidFill>
                <a:latin typeface="Calibri" pitchFamily="34" charset="0"/>
                <a:ea typeface="Calibri" pitchFamily="34" charset="-122"/>
                <a:cs typeface="Calibri" pitchFamily="34" charset="-120"/>
              </a:rPr>
              <a:t>02</a:t>
            </a:r>
            <a:endParaRPr lang="en-US" sz="9000" dirty="0"/>
          </a:p>
        </p:txBody>
      </p:sp>
      <p:sp>
        <p:nvSpPr>
          <p:cNvPr id="5" name="Text 3"/>
          <p:cNvSpPr/>
          <p:nvPr/>
        </p:nvSpPr>
        <p:spPr>
          <a:xfrm>
            <a:off x="640080" y="1645920"/>
            <a:ext cx="7772400" cy="1828800"/>
          </a:xfrm>
          <a:prstGeom prst="rect">
            <a:avLst/>
          </a:prstGeom>
          <a:noFill/>
          <a:ln/>
        </p:spPr>
        <p:txBody>
          <a:bodyPr wrap="square" rtlCol="0" anchor="ctr"/>
          <a:lstStyle/>
          <a:p>
            <a:pPr indent="0" marL="0">
              <a:buNone/>
            </a:pPr>
            <a:r>
              <a:rPr lang="en-US" sz="3800" b="1" dirty="0">
                <a:solidFill>
                  <a:srgbClr val="FFFFFF"/>
                </a:solidFill>
              </a:rPr>
              <a:t>Diagnostic &amp;</a:t>
            </a:r>
            <a:endParaRPr lang="en-US" sz="3800" dirty="0"/>
          </a:p>
          <a:p>
            <a:pPr indent="0" marL="0">
              <a:buNone/>
            </a:pPr>
            <a:r>
              <a:rPr lang="en-US" sz="3800" b="1" dirty="0">
                <a:solidFill>
                  <a:srgbClr val="FFFFFF"/>
                </a:solidFill>
              </a:rPr>
              <a:t>évaluation de la</a:t>
            </a:r>
            <a:endParaRPr lang="en-US" sz="3800" dirty="0"/>
          </a:p>
          <a:p>
            <a:pPr indent="0" marL="0">
              <a:buNone/>
            </a:pPr>
            <a:r>
              <a:rPr lang="en-US" sz="3800" b="1" dirty="0">
                <a:solidFill>
                  <a:srgbClr val="FFFFFF"/>
                </a:solidFill>
              </a:rPr>
              <a:t>vitesse de lecture</a:t>
            </a:r>
            <a:endParaRPr lang="en-US" sz="3800" dirty="0"/>
          </a:p>
        </p:txBody>
      </p:sp>
      <p:sp>
        <p:nvSpPr>
          <p:cNvPr id="6" name="Text 4"/>
          <p:cNvSpPr/>
          <p:nvPr/>
        </p:nvSpPr>
        <p:spPr>
          <a:xfrm>
            <a:off x="640080" y="3520440"/>
            <a:ext cx="4572000" cy="365760"/>
          </a:xfrm>
          <a:prstGeom prst="rect">
            <a:avLst/>
          </a:prstGeom>
          <a:noFill/>
          <a:ln/>
        </p:spPr>
        <p:txBody>
          <a:bodyPr wrap="square" rtlCol="0" anchor="ctr"/>
          <a:lstStyle/>
          <a:p>
            <a:pPr indent="0" marL="0">
              <a:buNone/>
            </a:pPr>
            <a:r>
              <a:rPr lang="en-US" sz="1400" dirty="0">
                <a:solidFill>
                  <a:srgbClr val="E8A020"/>
                </a:solidFill>
              </a:rPr>
              <a:t>Slides 6 — 15</a:t>
            </a:r>
            <a:endParaRPr lang="en-US" sz="1400" dirty="0"/>
          </a:p>
        </p:txBody>
      </p:sp>
      <p:pic>
        <p:nvPicPr>
          <p:cNvPr id="7" name="Image 0" descr="preencoded.png">    </p:cNvPr>
          <p:cNvPicPr>
            <a:picLocks noChangeAspect="1"/>
          </p:cNvPicPr>
          <p:nvPr/>
        </p:nvPicPr>
        <p:blipFill>
          <a:blip r:embed="rId1"/>
          <a:stretch>
            <a:fillRect/>
          </a:stretch>
        </p:blipFill>
        <p:spPr>
          <a:xfrm>
            <a:off x="6858000" y="2286000"/>
            <a:ext cx="1645920" cy="1645920"/>
          </a:xfrm>
          <a:prstGeom prst="rect">
            <a:avLst/>
          </a:prstGeom>
        </p:spPr>
      </p:pic>
      <p:sp>
        <p:nvSpPr>
          <p:cNvPr id="8" name="Text 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6 / 45</a:t>
            </a:r>
            <a:endParaRPr lang="en-US" sz="900" dirty="0"/>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E55A2B"/>
          </a:solidFill>
          <a:ln w="12700">
            <a:solidFill>
              <a:srgbClr val="E55A2B"/>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Exemples de textes calibrés par niveau</a:t>
            </a:r>
            <a:endParaRPr lang="en-US" sz="1100" dirty="0"/>
          </a:p>
        </p:txBody>
      </p:sp>
      <p:sp>
        <p:nvSpPr>
          <p:cNvPr id="4" name="Text 2"/>
          <p:cNvSpPr/>
          <p:nvPr/>
        </p:nvSpPr>
        <p:spPr>
          <a:xfrm>
            <a:off x="457200" y="640080"/>
            <a:ext cx="8229600" cy="777240"/>
          </a:xfrm>
          <a:prstGeom prst="rect">
            <a:avLst/>
          </a:prstGeom>
          <a:noFill/>
          <a:ln/>
        </p:spPr>
        <p:txBody>
          <a:bodyPr wrap="square" rtlCol="0" anchor="ctr"/>
          <a:lstStyle/>
          <a:p>
            <a:pPr indent="0" marL="0">
              <a:buNone/>
            </a:pPr>
            <a:r>
              <a:rPr lang="en-US" sz="3000" b="1" dirty="0">
                <a:solidFill>
                  <a:srgbClr val="1B2A4A"/>
                </a:solidFill>
                <a:latin typeface="Calibri" pitchFamily="34" charset="0"/>
                <a:ea typeface="Calibri" pitchFamily="34" charset="-122"/>
                <a:cs typeface="Calibri" pitchFamily="34" charset="-120"/>
              </a:rPr>
              <a:t>Exemples de textes calibrés</a:t>
            </a:r>
            <a:endParaRPr lang="en-US" sz="3000" dirty="0"/>
          </a:p>
        </p:txBody>
      </p:sp>
      <p:sp>
        <p:nvSpPr>
          <p:cNvPr id="5" name="Text 3"/>
          <p:cNvSpPr/>
          <p:nvPr/>
        </p:nvSpPr>
        <p:spPr>
          <a:xfrm>
            <a:off x="457200" y="1389888"/>
            <a:ext cx="8229600" cy="365760"/>
          </a:xfrm>
          <a:prstGeom prst="rect">
            <a:avLst/>
          </a:prstGeom>
          <a:noFill/>
          <a:ln/>
        </p:spPr>
        <p:txBody>
          <a:bodyPr wrap="square" rtlCol="0" anchor="ctr"/>
          <a:lstStyle/>
          <a:p>
            <a:pPr indent="0" marL="0">
              <a:buNone/>
            </a:pPr>
            <a:r>
              <a:rPr lang="en-US" sz="1400" dirty="0">
                <a:solidFill>
                  <a:srgbClr val="0D7C8C"/>
                </a:solidFill>
              </a:rPr>
              <a:t>À utiliser directement pour l'évaluation MPM</a:t>
            </a:r>
            <a:endParaRPr lang="en-US" sz="1400" dirty="0"/>
          </a:p>
        </p:txBody>
      </p:sp>
      <p:sp>
        <p:nvSpPr>
          <p:cNvPr id="6" name="Shape 4"/>
          <p:cNvSpPr/>
          <p:nvPr/>
        </p:nvSpPr>
        <p:spPr>
          <a:xfrm>
            <a:off x="365760" y="1719072"/>
            <a:ext cx="4114800" cy="3154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7" name="Shape 5"/>
          <p:cNvSpPr/>
          <p:nvPr/>
        </p:nvSpPr>
        <p:spPr>
          <a:xfrm>
            <a:off x="365760" y="1719072"/>
            <a:ext cx="4114800" cy="411480"/>
          </a:xfrm>
          <a:prstGeom prst="rect">
            <a:avLst/>
          </a:prstGeom>
          <a:solidFill>
            <a:srgbClr val="0D7C8C"/>
          </a:solidFill>
          <a:ln w="12700">
            <a:solidFill>
              <a:srgbClr val="0D7C8C"/>
            </a:solidFill>
            <a:prstDash val="solid"/>
          </a:ln>
        </p:spPr>
      </p:sp>
      <p:sp>
        <p:nvSpPr>
          <p:cNvPr id="8" name="Text 6"/>
          <p:cNvSpPr/>
          <p:nvPr/>
        </p:nvSpPr>
        <p:spPr>
          <a:xfrm>
            <a:off x="411480" y="1719072"/>
            <a:ext cx="4023360" cy="411480"/>
          </a:xfrm>
          <a:prstGeom prst="rect">
            <a:avLst/>
          </a:prstGeom>
          <a:noFill/>
          <a:ln/>
        </p:spPr>
        <p:txBody>
          <a:bodyPr wrap="square" lIns="0" tIns="0" rIns="0" bIns="0" rtlCol="0" anchor="ctr"/>
          <a:lstStyle/>
          <a:p>
            <a:pPr indent="0" marL="0">
              <a:buNone/>
            </a:pPr>
            <a:r>
              <a:rPr lang="en-US" sz="1100" b="1" dirty="0">
                <a:solidFill>
                  <a:srgbClr val="FFFFFF"/>
                </a:solidFill>
              </a:rPr>
              <a:t>Texte CE1  |  ~90 mots</a:t>
            </a:r>
            <a:endParaRPr lang="en-US" sz="1100" dirty="0"/>
          </a:p>
        </p:txBody>
      </p:sp>
      <p:sp>
        <p:nvSpPr>
          <p:cNvPr id="9" name="Text 7"/>
          <p:cNvSpPr/>
          <p:nvPr/>
        </p:nvSpPr>
        <p:spPr>
          <a:xfrm>
            <a:off x="475488" y="2194560"/>
            <a:ext cx="3840480" cy="2560320"/>
          </a:xfrm>
          <a:prstGeom prst="rect">
            <a:avLst/>
          </a:prstGeom>
          <a:noFill/>
          <a:ln/>
        </p:spPr>
        <p:txBody>
          <a:bodyPr wrap="square" lIns="0" tIns="0" rIns="0" bIns="0" rtlCol="0" anchor="ctr"/>
          <a:lstStyle/>
          <a:p>
            <a:pPr indent="0" marL="0">
              <a:buNone/>
            </a:pPr>
            <a:r>
              <a:rPr lang="en-US" sz="1000" dirty="0">
                <a:solidFill>
                  <a:srgbClr val="1B2A4A"/>
                </a:solidFill>
              </a:rPr>
              <a:t>Le petit chat s'appelait Mimi. Il vivait dans une maison blanche au fond du jardin. Chaque matin, il sautait sur le lit de Léa pour la réveiller. Léa riait et lui donnait du lait chaud. Un jour, Mimi disparut. Léa chercha partout. Elle regarda sous le canapé, derrière la porte et dans le grenier. Enfin, elle trouva Mimi caché sous une couverture rose. Il dormait profondément.</a:t>
            </a:r>
            <a:endParaRPr lang="en-US" sz="1000" dirty="0"/>
          </a:p>
        </p:txBody>
      </p:sp>
      <p:sp>
        <p:nvSpPr>
          <p:cNvPr id="10" name="Shape 8"/>
          <p:cNvSpPr/>
          <p:nvPr/>
        </p:nvSpPr>
        <p:spPr>
          <a:xfrm>
            <a:off x="4663440" y="1719072"/>
            <a:ext cx="4114800" cy="315468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1" name="Shape 9"/>
          <p:cNvSpPr/>
          <p:nvPr/>
        </p:nvSpPr>
        <p:spPr>
          <a:xfrm>
            <a:off x="4663440" y="1719072"/>
            <a:ext cx="4114800" cy="411480"/>
          </a:xfrm>
          <a:prstGeom prst="rect">
            <a:avLst/>
          </a:prstGeom>
          <a:solidFill>
            <a:srgbClr val="E55A2B"/>
          </a:solidFill>
          <a:ln w="12700">
            <a:solidFill>
              <a:srgbClr val="E55A2B"/>
            </a:solidFill>
            <a:prstDash val="solid"/>
          </a:ln>
        </p:spPr>
      </p:sp>
      <p:sp>
        <p:nvSpPr>
          <p:cNvPr id="12" name="Text 10"/>
          <p:cNvSpPr/>
          <p:nvPr/>
        </p:nvSpPr>
        <p:spPr>
          <a:xfrm>
            <a:off x="4709160" y="1719072"/>
            <a:ext cx="4023360" cy="411480"/>
          </a:xfrm>
          <a:prstGeom prst="rect">
            <a:avLst/>
          </a:prstGeom>
          <a:noFill/>
          <a:ln/>
        </p:spPr>
        <p:txBody>
          <a:bodyPr wrap="square" lIns="0" tIns="0" rIns="0" bIns="0" rtlCol="0" anchor="ctr"/>
          <a:lstStyle/>
          <a:p>
            <a:pPr indent="0" marL="0">
              <a:buNone/>
            </a:pPr>
            <a:r>
              <a:rPr lang="en-US" sz="1100" b="1" dirty="0">
                <a:solidFill>
                  <a:srgbClr val="FFFFFF"/>
                </a:solidFill>
              </a:rPr>
              <a:t>Texte CE2  |  ~120 mots</a:t>
            </a:r>
            <a:endParaRPr lang="en-US" sz="1100" dirty="0"/>
          </a:p>
        </p:txBody>
      </p:sp>
      <p:sp>
        <p:nvSpPr>
          <p:cNvPr id="13" name="Text 11"/>
          <p:cNvSpPr/>
          <p:nvPr/>
        </p:nvSpPr>
        <p:spPr>
          <a:xfrm>
            <a:off x="4736592" y="2194560"/>
            <a:ext cx="3840480" cy="2560320"/>
          </a:xfrm>
          <a:prstGeom prst="rect">
            <a:avLst/>
          </a:prstGeom>
          <a:noFill/>
          <a:ln/>
        </p:spPr>
        <p:txBody>
          <a:bodyPr wrap="square" lIns="0" tIns="0" rIns="0" bIns="0" rtlCol="0" anchor="ctr"/>
          <a:lstStyle/>
          <a:p>
            <a:pPr indent="0" marL="0">
              <a:buNone/>
            </a:pPr>
            <a:r>
              <a:rPr lang="en-US" sz="1000" dirty="0">
                <a:solidFill>
                  <a:srgbClr val="1B2A4A"/>
                </a:solidFill>
              </a:rPr>
              <a:t>La forêt de Bellombre était connue dans toute la région pour ses arbres centenaires. Les promeneurs aimaient s'y perdre les week-ends pour écouter le chant des oiseaux et respirer l'air frais. Cet automne-là, cependant, quelque chose d'inhabituel s'était produit. Des traces étranges apparaissaient chaque matin sur les sentiers boueux. Certains villageois affirmaient avoir aperçu une silhouette sombre au crépuscule. Le garde forestier, lui, restait calme : il pensait qu'il s'agissait simplement d'un renard ou d'un blaireau.</a:t>
            </a:r>
            <a:endParaRPr lang="en-US" sz="1000" dirty="0"/>
          </a:p>
        </p:txBody>
      </p:sp>
      <p:sp>
        <p:nvSpPr>
          <p:cNvPr id="14" name="Text 12"/>
          <p:cNvSpPr/>
          <p:nvPr/>
        </p:nvSpPr>
        <p:spPr>
          <a:xfrm>
            <a:off x="365760" y="4937760"/>
            <a:ext cx="8412480" cy="164592"/>
          </a:xfrm>
          <a:prstGeom prst="rect">
            <a:avLst/>
          </a:prstGeom>
          <a:noFill/>
          <a:ln/>
        </p:spPr>
        <p:txBody>
          <a:bodyPr wrap="square" rtlCol="0" anchor="ctr"/>
          <a:lstStyle/>
          <a:p>
            <a:pPr algn="ctr" indent="0" marL="0">
              <a:buNone/>
            </a:pPr>
            <a:r>
              <a:rPr lang="en-US" sz="800" i="1" dirty="0">
                <a:solidFill>
                  <a:srgbClr val="8A9BB0"/>
                </a:solidFill>
              </a:rPr>
              <a:t>Ces textes sont des exemples fictifs libres de droits — les mots sont comptés et calibrés selon les normes MPM.</a:t>
            </a:r>
            <a:endParaRPr lang="en-US" sz="800" dirty="0"/>
          </a:p>
        </p:txBody>
      </p:sp>
      <p:sp>
        <p:nvSpPr>
          <p:cNvPr id="15" name="Text 13"/>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60 / 60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0E8"/>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Les mots par minute (MPM)</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L'indicateur central de la fluence de lecture</a:t>
            </a:r>
            <a:endParaRPr lang="en-US" sz="1500" dirty="0"/>
          </a:p>
        </p:txBody>
      </p:sp>
      <p:sp>
        <p:nvSpPr>
          <p:cNvPr id="6" name="Shape 4"/>
          <p:cNvSpPr/>
          <p:nvPr/>
        </p:nvSpPr>
        <p:spPr>
          <a:xfrm>
            <a:off x="365760" y="1737360"/>
            <a:ext cx="8412480" cy="1051560"/>
          </a:xfrm>
          <a:prstGeom prst="rect">
            <a:avLst/>
          </a:prstGeom>
          <a:solidFill>
            <a:srgbClr val="1B2A4A"/>
          </a:solidFill>
          <a:ln w="12700">
            <a:solidFill>
              <a:srgbClr val="1B2A4A"/>
            </a:solidFill>
            <a:prstDash val="solid"/>
          </a:ln>
          <a:effectLst>
            <a:outerShdw sx="100000" sy="100000" kx="0" ky="0" algn="bl" rotWithShape="0" blurRad="101600" dist="38100" dir="8100000">
              <a:srgbClr val="000000">
                <a:alpha val="12000"/>
              </a:srgbClr>
            </a:outerShdw>
          </a:effectLst>
        </p:spPr>
      </p:sp>
      <p:sp>
        <p:nvSpPr>
          <p:cNvPr id="7" name="Text 5"/>
          <p:cNvSpPr/>
          <p:nvPr/>
        </p:nvSpPr>
        <p:spPr>
          <a:xfrm>
            <a:off x="457200" y="1755648"/>
            <a:ext cx="8229600" cy="548640"/>
          </a:xfrm>
          <a:prstGeom prst="rect">
            <a:avLst/>
          </a:prstGeom>
          <a:noFill/>
          <a:ln/>
        </p:spPr>
        <p:txBody>
          <a:bodyPr wrap="square" lIns="0" tIns="0" rIns="0" bIns="0" rtlCol="0" anchor="ctr"/>
          <a:lstStyle/>
          <a:p>
            <a:pPr algn="ctr" indent="0" marL="0">
              <a:buNone/>
            </a:pPr>
            <a:r>
              <a:rPr lang="en-US" sz="1800" b="1" dirty="0">
                <a:solidFill>
                  <a:srgbClr val="FFFFFF"/>
                </a:solidFill>
              </a:rPr>
              <a:t>MPM = Nombre de mots lus correctement en 1 minute</a:t>
            </a:r>
            <a:endParaRPr lang="en-US" sz="1800" dirty="0"/>
          </a:p>
        </p:txBody>
      </p:sp>
      <p:sp>
        <p:nvSpPr>
          <p:cNvPr id="8" name="Text 6"/>
          <p:cNvSpPr/>
          <p:nvPr/>
        </p:nvSpPr>
        <p:spPr>
          <a:xfrm>
            <a:off x="457200" y="2286000"/>
            <a:ext cx="8229600" cy="411480"/>
          </a:xfrm>
          <a:prstGeom prst="rect">
            <a:avLst/>
          </a:prstGeom>
          <a:noFill/>
          <a:ln/>
        </p:spPr>
        <p:txBody>
          <a:bodyPr wrap="square" lIns="0" tIns="0" rIns="0" bIns="0" rtlCol="0" anchor="ctr"/>
          <a:lstStyle/>
          <a:p>
            <a:pPr algn="ctr" indent="0" marL="0">
              <a:buNone/>
            </a:pPr>
            <a:r>
              <a:rPr lang="en-US" sz="1200" dirty="0">
                <a:solidFill>
                  <a:srgbClr val="AAC6E8"/>
                </a:solidFill>
              </a:rPr>
              <a:t>On compte UNIQUEMENT les mots correctement lus (pas les erreurs)</a:t>
            </a:r>
            <a:endParaRPr lang="en-US" sz="1200" dirty="0"/>
          </a:p>
        </p:txBody>
      </p:sp>
      <p:sp>
        <p:nvSpPr>
          <p:cNvPr id="9" name="Shape 7"/>
          <p:cNvSpPr/>
          <p:nvPr/>
        </p:nvSpPr>
        <p:spPr>
          <a:xfrm>
            <a:off x="365760" y="2880360"/>
            <a:ext cx="2697480" cy="17373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0" name="Shape 8"/>
          <p:cNvSpPr/>
          <p:nvPr/>
        </p:nvSpPr>
        <p:spPr>
          <a:xfrm>
            <a:off x="365760" y="2880360"/>
            <a:ext cx="64008" cy="1737360"/>
          </a:xfrm>
          <a:prstGeom prst="rect">
            <a:avLst/>
          </a:prstGeom>
          <a:solidFill>
            <a:srgbClr val="0D7C8C"/>
          </a:solidFill>
          <a:ln w="12700">
            <a:solidFill>
              <a:srgbClr val="0D7C8C"/>
            </a:solidFill>
            <a:prstDash val="solid"/>
          </a:ln>
        </p:spPr>
      </p:sp>
      <p:sp>
        <p:nvSpPr>
          <p:cNvPr id="11" name="Text 9"/>
          <p:cNvSpPr/>
          <p:nvPr/>
        </p:nvSpPr>
        <p:spPr>
          <a:xfrm>
            <a:off x="548640" y="2971800"/>
            <a:ext cx="2468880" cy="365760"/>
          </a:xfrm>
          <a:prstGeom prst="rect">
            <a:avLst/>
          </a:prstGeom>
          <a:noFill/>
          <a:ln/>
        </p:spPr>
        <p:txBody>
          <a:bodyPr wrap="square" lIns="0" tIns="0" rIns="0" bIns="0" rtlCol="0" anchor="ctr"/>
          <a:lstStyle/>
          <a:p>
            <a:pPr indent="0" marL="0">
              <a:buNone/>
            </a:pPr>
            <a:r>
              <a:rPr lang="en-US" sz="1300" b="1" dirty="0">
                <a:solidFill>
                  <a:srgbClr val="1B2A4A"/>
                </a:solidFill>
              </a:rPr>
              <a:t>Texte calibré</a:t>
            </a:r>
            <a:endParaRPr lang="en-US" sz="1300" dirty="0"/>
          </a:p>
        </p:txBody>
      </p:sp>
      <p:sp>
        <p:nvSpPr>
          <p:cNvPr id="12" name="Text 10"/>
          <p:cNvSpPr/>
          <p:nvPr/>
        </p:nvSpPr>
        <p:spPr>
          <a:xfrm>
            <a:off x="548640" y="3337560"/>
            <a:ext cx="2468880" cy="1097280"/>
          </a:xfrm>
          <a:prstGeom prst="rect">
            <a:avLst/>
          </a:prstGeom>
          <a:noFill/>
          <a:ln/>
        </p:spPr>
        <p:txBody>
          <a:bodyPr wrap="square" lIns="0" tIns="0" rIns="0" bIns="0" rtlCol="0" anchor="ctr"/>
          <a:lstStyle/>
          <a:p>
            <a:pPr indent="0" marL="0">
              <a:buNone/>
            </a:pPr>
            <a:r>
              <a:rPr lang="en-US" sz="1200" dirty="0">
                <a:solidFill>
                  <a:srgbClr val="6B7280"/>
                </a:solidFill>
              </a:rPr>
              <a:t>Adapter le texte au niveau du lecteur (niveau N, N-1)</a:t>
            </a:r>
            <a:endParaRPr lang="en-US" sz="1200" dirty="0"/>
          </a:p>
        </p:txBody>
      </p:sp>
      <p:sp>
        <p:nvSpPr>
          <p:cNvPr id="13" name="Shape 11"/>
          <p:cNvSpPr/>
          <p:nvPr/>
        </p:nvSpPr>
        <p:spPr>
          <a:xfrm>
            <a:off x="3200400" y="2880360"/>
            <a:ext cx="2697480" cy="17373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4" name="Shape 12"/>
          <p:cNvSpPr/>
          <p:nvPr/>
        </p:nvSpPr>
        <p:spPr>
          <a:xfrm>
            <a:off x="3200400" y="2880360"/>
            <a:ext cx="64008" cy="1737360"/>
          </a:xfrm>
          <a:prstGeom prst="rect">
            <a:avLst/>
          </a:prstGeom>
          <a:solidFill>
            <a:srgbClr val="0D7C8C"/>
          </a:solidFill>
          <a:ln w="12700">
            <a:solidFill>
              <a:srgbClr val="0D7C8C"/>
            </a:solidFill>
            <a:prstDash val="solid"/>
          </a:ln>
        </p:spPr>
      </p:sp>
      <p:sp>
        <p:nvSpPr>
          <p:cNvPr id="15" name="Text 13"/>
          <p:cNvSpPr/>
          <p:nvPr/>
        </p:nvSpPr>
        <p:spPr>
          <a:xfrm>
            <a:off x="3383280" y="2971800"/>
            <a:ext cx="2468880" cy="365760"/>
          </a:xfrm>
          <a:prstGeom prst="rect">
            <a:avLst/>
          </a:prstGeom>
          <a:noFill/>
          <a:ln/>
        </p:spPr>
        <p:txBody>
          <a:bodyPr wrap="square" lIns="0" tIns="0" rIns="0" bIns="0" rtlCol="0" anchor="ctr"/>
          <a:lstStyle/>
          <a:p>
            <a:pPr indent="0" marL="0">
              <a:buNone/>
            </a:pPr>
            <a:r>
              <a:rPr lang="en-US" sz="1300" b="1" dirty="0">
                <a:solidFill>
                  <a:srgbClr val="1B2A4A"/>
                </a:solidFill>
              </a:rPr>
              <a:t>Conditions standard</a:t>
            </a:r>
            <a:endParaRPr lang="en-US" sz="1300" dirty="0"/>
          </a:p>
        </p:txBody>
      </p:sp>
      <p:sp>
        <p:nvSpPr>
          <p:cNvPr id="16" name="Text 14"/>
          <p:cNvSpPr/>
          <p:nvPr/>
        </p:nvSpPr>
        <p:spPr>
          <a:xfrm>
            <a:off x="3383280" y="3337560"/>
            <a:ext cx="2468880" cy="1097280"/>
          </a:xfrm>
          <a:prstGeom prst="rect">
            <a:avLst/>
          </a:prstGeom>
          <a:noFill/>
          <a:ln/>
        </p:spPr>
        <p:txBody>
          <a:bodyPr wrap="square" lIns="0" tIns="0" rIns="0" bIns="0" rtlCol="0" anchor="ctr"/>
          <a:lstStyle/>
          <a:p>
            <a:pPr indent="0" marL="0">
              <a:buNone/>
            </a:pPr>
            <a:r>
              <a:rPr lang="en-US" sz="1200" dirty="0">
                <a:solidFill>
                  <a:srgbClr val="6B7280"/>
                </a:solidFill>
              </a:rPr>
              <a:t>Lecture à voix haute, 1 minute, sans aide</a:t>
            </a:r>
            <a:endParaRPr lang="en-US" sz="1200" dirty="0"/>
          </a:p>
        </p:txBody>
      </p:sp>
      <p:sp>
        <p:nvSpPr>
          <p:cNvPr id="17" name="Shape 15"/>
          <p:cNvSpPr/>
          <p:nvPr/>
        </p:nvSpPr>
        <p:spPr>
          <a:xfrm>
            <a:off x="6035040" y="2880360"/>
            <a:ext cx="2697480" cy="1737360"/>
          </a:xfrm>
          <a:prstGeom prst="rect">
            <a:avLst/>
          </a:prstGeom>
          <a:solidFill>
            <a:srgbClr val="FFFFFF"/>
          </a:solidFill>
          <a:ln w="12700">
            <a:solidFill>
              <a:srgbClr val="E8ECF0"/>
            </a:solidFill>
            <a:prstDash val="solid"/>
          </a:ln>
          <a:effectLst>
            <a:outerShdw sx="100000" sy="100000" kx="0" ky="0" algn="bl" rotWithShape="0" blurRad="101600" dist="38100" dir="8100000">
              <a:srgbClr val="000000">
                <a:alpha val="12000"/>
              </a:srgbClr>
            </a:outerShdw>
          </a:effectLst>
        </p:spPr>
      </p:sp>
      <p:sp>
        <p:nvSpPr>
          <p:cNvPr id="18" name="Shape 16"/>
          <p:cNvSpPr/>
          <p:nvPr/>
        </p:nvSpPr>
        <p:spPr>
          <a:xfrm>
            <a:off x="6035040" y="2880360"/>
            <a:ext cx="64008" cy="1737360"/>
          </a:xfrm>
          <a:prstGeom prst="rect">
            <a:avLst/>
          </a:prstGeom>
          <a:solidFill>
            <a:srgbClr val="0D7C8C"/>
          </a:solidFill>
          <a:ln w="12700">
            <a:solidFill>
              <a:srgbClr val="0D7C8C"/>
            </a:solidFill>
            <a:prstDash val="solid"/>
          </a:ln>
        </p:spPr>
      </p:sp>
      <p:sp>
        <p:nvSpPr>
          <p:cNvPr id="19" name="Text 17"/>
          <p:cNvSpPr/>
          <p:nvPr/>
        </p:nvSpPr>
        <p:spPr>
          <a:xfrm>
            <a:off x="6217920" y="2971800"/>
            <a:ext cx="2468880" cy="365760"/>
          </a:xfrm>
          <a:prstGeom prst="rect">
            <a:avLst/>
          </a:prstGeom>
          <a:noFill/>
          <a:ln/>
        </p:spPr>
        <p:txBody>
          <a:bodyPr wrap="square" lIns="0" tIns="0" rIns="0" bIns="0" rtlCol="0" anchor="ctr"/>
          <a:lstStyle/>
          <a:p>
            <a:pPr indent="0" marL="0">
              <a:buNone/>
            </a:pPr>
            <a:r>
              <a:rPr lang="en-US" sz="1300" b="1" dirty="0">
                <a:solidFill>
                  <a:srgbClr val="1B2A4A"/>
                </a:solidFill>
              </a:rPr>
              <a:t>Calcul MCLM</a:t>
            </a:r>
            <a:endParaRPr lang="en-US" sz="1300" dirty="0"/>
          </a:p>
        </p:txBody>
      </p:sp>
      <p:sp>
        <p:nvSpPr>
          <p:cNvPr id="20" name="Text 18"/>
          <p:cNvSpPr/>
          <p:nvPr/>
        </p:nvSpPr>
        <p:spPr>
          <a:xfrm>
            <a:off x="6217920" y="3337560"/>
            <a:ext cx="2468880" cy="1097280"/>
          </a:xfrm>
          <a:prstGeom prst="rect">
            <a:avLst/>
          </a:prstGeom>
          <a:noFill/>
          <a:ln/>
        </p:spPr>
        <p:txBody>
          <a:bodyPr wrap="square" lIns="0" tIns="0" rIns="0" bIns="0" rtlCol="0" anchor="ctr"/>
          <a:lstStyle/>
          <a:p>
            <a:pPr indent="0" marL="0">
              <a:buNone/>
            </a:pPr>
            <a:r>
              <a:rPr lang="en-US" sz="1200" dirty="0">
                <a:solidFill>
                  <a:srgbClr val="6B7280"/>
                </a:solidFill>
              </a:rPr>
              <a:t>Mots Correctement Lus par Minute = total - erreurs</a:t>
            </a:r>
            <a:endParaRPr lang="en-US" sz="1200" dirty="0"/>
          </a:p>
        </p:txBody>
      </p:sp>
      <p:sp>
        <p:nvSpPr>
          <p:cNvPr id="21" name="Text 19"/>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7 / 45</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Niveaux de référence MPM</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Cycle 2 — CE1 et CE2</a:t>
            </a:r>
            <a:endParaRPr lang="en-US" sz="1500" dirty="0"/>
          </a:p>
        </p:txBody>
      </p:sp>
      <p:sp>
        <p:nvSpPr>
          <p:cNvPr id="6" name="Shape 4"/>
          <p:cNvSpPr/>
          <p:nvPr/>
        </p:nvSpPr>
        <p:spPr>
          <a:xfrm>
            <a:off x="274320" y="1828800"/>
            <a:ext cx="1691640" cy="548640"/>
          </a:xfrm>
          <a:prstGeom prst="rect">
            <a:avLst/>
          </a:prstGeom>
          <a:solidFill>
            <a:srgbClr val="1B2A4A"/>
          </a:solidFill>
          <a:ln w="12700">
            <a:solidFill>
              <a:srgbClr val="E8ECF0"/>
            </a:solidFill>
            <a:prstDash val="solid"/>
          </a:ln>
        </p:spPr>
      </p:sp>
      <p:sp>
        <p:nvSpPr>
          <p:cNvPr id="7" name="Text 5"/>
          <p:cNvSpPr/>
          <p:nvPr/>
        </p:nvSpPr>
        <p:spPr>
          <a:xfrm>
            <a:off x="274320"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Niveau</a:t>
            </a:r>
            <a:endParaRPr lang="en-US" sz="1100" dirty="0"/>
          </a:p>
        </p:txBody>
      </p:sp>
      <p:sp>
        <p:nvSpPr>
          <p:cNvPr id="8" name="Shape 6"/>
          <p:cNvSpPr/>
          <p:nvPr/>
        </p:nvSpPr>
        <p:spPr>
          <a:xfrm>
            <a:off x="1993392" y="1828800"/>
            <a:ext cx="1691640" cy="548640"/>
          </a:xfrm>
          <a:prstGeom prst="rect">
            <a:avLst/>
          </a:prstGeom>
          <a:solidFill>
            <a:srgbClr val="C0392B"/>
          </a:solidFill>
          <a:ln w="12700">
            <a:solidFill>
              <a:srgbClr val="E8ECF0"/>
            </a:solidFill>
            <a:prstDash val="solid"/>
          </a:ln>
        </p:spPr>
      </p:sp>
      <p:sp>
        <p:nvSpPr>
          <p:cNvPr id="9" name="Text 7"/>
          <p:cNvSpPr/>
          <p:nvPr/>
        </p:nvSpPr>
        <p:spPr>
          <a:xfrm>
            <a:off x="1993392"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&lt; 45 MPM</a:t>
            </a:r>
            <a:endParaRPr lang="en-US" sz="1100" dirty="0"/>
          </a:p>
        </p:txBody>
      </p:sp>
      <p:sp>
        <p:nvSpPr>
          <p:cNvPr id="10" name="Shape 8"/>
          <p:cNvSpPr/>
          <p:nvPr/>
        </p:nvSpPr>
        <p:spPr>
          <a:xfrm>
            <a:off x="3712464" y="1828800"/>
            <a:ext cx="1691640" cy="548640"/>
          </a:xfrm>
          <a:prstGeom prst="rect">
            <a:avLst/>
          </a:prstGeom>
          <a:solidFill>
            <a:srgbClr val="E8A020"/>
          </a:solidFill>
          <a:ln w="12700">
            <a:solidFill>
              <a:srgbClr val="E8ECF0"/>
            </a:solidFill>
            <a:prstDash val="solid"/>
          </a:ln>
        </p:spPr>
      </p:sp>
      <p:sp>
        <p:nvSpPr>
          <p:cNvPr id="11" name="Text 9"/>
          <p:cNvSpPr/>
          <p:nvPr/>
        </p:nvSpPr>
        <p:spPr>
          <a:xfrm>
            <a:off x="3712464"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45–70 MPM</a:t>
            </a:r>
            <a:endParaRPr lang="en-US" sz="1100" dirty="0"/>
          </a:p>
        </p:txBody>
      </p:sp>
      <p:sp>
        <p:nvSpPr>
          <p:cNvPr id="12" name="Shape 10"/>
          <p:cNvSpPr/>
          <p:nvPr/>
        </p:nvSpPr>
        <p:spPr>
          <a:xfrm>
            <a:off x="5431536" y="1828800"/>
            <a:ext cx="1691640" cy="548640"/>
          </a:xfrm>
          <a:prstGeom prst="rect">
            <a:avLst/>
          </a:prstGeom>
          <a:solidFill>
            <a:srgbClr val="1A7A4A"/>
          </a:solidFill>
          <a:ln w="12700">
            <a:solidFill>
              <a:srgbClr val="E8ECF0"/>
            </a:solidFill>
            <a:prstDash val="solid"/>
          </a:ln>
        </p:spPr>
      </p:sp>
      <p:sp>
        <p:nvSpPr>
          <p:cNvPr id="13" name="Text 11"/>
          <p:cNvSpPr/>
          <p:nvPr/>
        </p:nvSpPr>
        <p:spPr>
          <a:xfrm>
            <a:off x="5431536"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70–90 MPM</a:t>
            </a:r>
            <a:endParaRPr lang="en-US" sz="1100" dirty="0"/>
          </a:p>
        </p:txBody>
      </p:sp>
      <p:sp>
        <p:nvSpPr>
          <p:cNvPr id="14" name="Shape 12"/>
          <p:cNvSpPr/>
          <p:nvPr/>
        </p:nvSpPr>
        <p:spPr>
          <a:xfrm>
            <a:off x="7150608" y="1828800"/>
            <a:ext cx="1691640" cy="548640"/>
          </a:xfrm>
          <a:prstGeom prst="rect">
            <a:avLst/>
          </a:prstGeom>
          <a:solidFill>
            <a:srgbClr val="0D7C8C"/>
          </a:solidFill>
          <a:ln w="12700">
            <a:solidFill>
              <a:srgbClr val="E8ECF0"/>
            </a:solidFill>
            <a:prstDash val="solid"/>
          </a:ln>
        </p:spPr>
      </p:sp>
      <p:sp>
        <p:nvSpPr>
          <p:cNvPr id="15" name="Text 13"/>
          <p:cNvSpPr/>
          <p:nvPr/>
        </p:nvSpPr>
        <p:spPr>
          <a:xfrm>
            <a:off x="7150608"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&gt; 90 MPM</a:t>
            </a:r>
            <a:endParaRPr lang="en-US" sz="1100" dirty="0"/>
          </a:p>
        </p:txBody>
      </p:sp>
      <p:sp>
        <p:nvSpPr>
          <p:cNvPr id="16" name="Shape 14"/>
          <p:cNvSpPr/>
          <p:nvPr/>
        </p:nvSpPr>
        <p:spPr>
          <a:xfrm>
            <a:off x="274320" y="2395728"/>
            <a:ext cx="1691640" cy="548640"/>
          </a:xfrm>
          <a:prstGeom prst="rect">
            <a:avLst/>
          </a:prstGeom>
          <a:solidFill>
            <a:srgbClr val="FFFFFF"/>
          </a:solidFill>
          <a:ln w="12700">
            <a:solidFill>
              <a:srgbClr val="E8ECF0"/>
            </a:solidFill>
            <a:prstDash val="solid"/>
          </a:ln>
        </p:spPr>
      </p:sp>
      <p:sp>
        <p:nvSpPr>
          <p:cNvPr id="17" name="Text 15"/>
          <p:cNvSpPr/>
          <p:nvPr/>
        </p:nvSpPr>
        <p:spPr>
          <a:xfrm>
            <a:off x="274320" y="2395728"/>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CE1 (début)</a:t>
            </a:r>
            <a:endParaRPr lang="en-US" sz="1000" dirty="0"/>
          </a:p>
        </p:txBody>
      </p:sp>
      <p:sp>
        <p:nvSpPr>
          <p:cNvPr id="18" name="Shape 16"/>
          <p:cNvSpPr/>
          <p:nvPr/>
        </p:nvSpPr>
        <p:spPr>
          <a:xfrm>
            <a:off x="1993392" y="2395728"/>
            <a:ext cx="1691640" cy="548640"/>
          </a:xfrm>
          <a:prstGeom prst="rect">
            <a:avLst/>
          </a:prstGeom>
          <a:solidFill>
            <a:srgbClr val="FFFFFF"/>
          </a:solidFill>
          <a:ln w="12700">
            <a:solidFill>
              <a:srgbClr val="E8ECF0"/>
            </a:solidFill>
            <a:prstDash val="solid"/>
          </a:ln>
        </p:spPr>
      </p:sp>
      <p:sp>
        <p:nvSpPr>
          <p:cNvPr id="19" name="Text 17"/>
          <p:cNvSpPr/>
          <p:nvPr/>
        </p:nvSpPr>
        <p:spPr>
          <a:xfrm>
            <a:off x="1993392" y="2395728"/>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Très faible</a:t>
            </a:r>
            <a:endParaRPr lang="en-US" sz="1000" dirty="0"/>
          </a:p>
        </p:txBody>
      </p:sp>
      <p:sp>
        <p:nvSpPr>
          <p:cNvPr id="20" name="Shape 18"/>
          <p:cNvSpPr/>
          <p:nvPr/>
        </p:nvSpPr>
        <p:spPr>
          <a:xfrm>
            <a:off x="3712464" y="2395728"/>
            <a:ext cx="1691640" cy="548640"/>
          </a:xfrm>
          <a:prstGeom prst="rect">
            <a:avLst/>
          </a:prstGeom>
          <a:solidFill>
            <a:srgbClr val="FFFFFF"/>
          </a:solidFill>
          <a:ln w="12700">
            <a:solidFill>
              <a:srgbClr val="E8ECF0"/>
            </a:solidFill>
            <a:prstDash val="solid"/>
          </a:ln>
        </p:spPr>
      </p:sp>
      <p:sp>
        <p:nvSpPr>
          <p:cNvPr id="21" name="Text 19"/>
          <p:cNvSpPr/>
          <p:nvPr/>
        </p:nvSpPr>
        <p:spPr>
          <a:xfrm>
            <a:off x="3712464" y="2395728"/>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Faible</a:t>
            </a:r>
            <a:endParaRPr lang="en-US" sz="1000" dirty="0"/>
          </a:p>
        </p:txBody>
      </p:sp>
      <p:sp>
        <p:nvSpPr>
          <p:cNvPr id="22" name="Shape 20"/>
          <p:cNvSpPr/>
          <p:nvPr/>
        </p:nvSpPr>
        <p:spPr>
          <a:xfrm>
            <a:off x="5431536" y="2395728"/>
            <a:ext cx="1691640" cy="548640"/>
          </a:xfrm>
          <a:prstGeom prst="rect">
            <a:avLst/>
          </a:prstGeom>
          <a:solidFill>
            <a:srgbClr val="FFFFFF"/>
          </a:solidFill>
          <a:ln w="12700">
            <a:solidFill>
              <a:srgbClr val="E8ECF0"/>
            </a:solidFill>
            <a:prstDash val="solid"/>
          </a:ln>
        </p:spPr>
      </p:sp>
      <p:sp>
        <p:nvSpPr>
          <p:cNvPr id="23" name="Text 21"/>
          <p:cNvSpPr/>
          <p:nvPr/>
        </p:nvSpPr>
        <p:spPr>
          <a:xfrm>
            <a:off x="5431536" y="2395728"/>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24" name="Shape 22"/>
          <p:cNvSpPr/>
          <p:nvPr/>
        </p:nvSpPr>
        <p:spPr>
          <a:xfrm>
            <a:off x="7150608" y="2395728"/>
            <a:ext cx="1691640" cy="548640"/>
          </a:xfrm>
          <a:prstGeom prst="rect">
            <a:avLst/>
          </a:prstGeom>
          <a:solidFill>
            <a:srgbClr val="FFFFFF"/>
          </a:solidFill>
          <a:ln w="12700">
            <a:solidFill>
              <a:srgbClr val="E8ECF0"/>
            </a:solidFill>
            <a:prstDash val="solid"/>
          </a:ln>
        </p:spPr>
      </p:sp>
      <p:sp>
        <p:nvSpPr>
          <p:cNvPr id="25" name="Text 23"/>
          <p:cNvSpPr/>
          <p:nvPr/>
        </p:nvSpPr>
        <p:spPr>
          <a:xfrm>
            <a:off x="7150608" y="2395728"/>
            <a:ext cx="1691640" cy="548640"/>
          </a:xfrm>
          <a:prstGeom prst="rect">
            <a:avLst/>
          </a:prstGeom>
          <a:noFill/>
          <a:ln/>
        </p:spPr>
        <p:txBody>
          <a:bodyPr wrap="square" lIns="0" tIns="0" rIns="0" bIns="0" rtlCol="0" anchor="ctr"/>
          <a:lstStyle/>
          <a:p>
            <a:pPr algn="ctr" indent="0" marL="0">
              <a:buNone/>
            </a:pPr>
            <a:r>
              <a:rPr lang="en-US" sz="1000" dirty="0">
                <a:solidFill>
                  <a:srgbClr val="0D7C8C"/>
                </a:solidFill>
              </a:rPr>
              <a:t>Très bon</a:t>
            </a:r>
            <a:endParaRPr lang="en-US" sz="1000" dirty="0"/>
          </a:p>
        </p:txBody>
      </p:sp>
      <p:sp>
        <p:nvSpPr>
          <p:cNvPr id="26" name="Shape 24"/>
          <p:cNvSpPr/>
          <p:nvPr/>
        </p:nvSpPr>
        <p:spPr>
          <a:xfrm>
            <a:off x="274320" y="2962656"/>
            <a:ext cx="1691640" cy="548640"/>
          </a:xfrm>
          <a:prstGeom prst="rect">
            <a:avLst/>
          </a:prstGeom>
          <a:solidFill>
            <a:srgbClr val="F8F9FA"/>
          </a:solidFill>
          <a:ln w="12700">
            <a:solidFill>
              <a:srgbClr val="E8ECF0"/>
            </a:solidFill>
            <a:prstDash val="solid"/>
          </a:ln>
        </p:spPr>
      </p:sp>
      <p:sp>
        <p:nvSpPr>
          <p:cNvPr id="27" name="Text 25"/>
          <p:cNvSpPr/>
          <p:nvPr/>
        </p:nvSpPr>
        <p:spPr>
          <a:xfrm>
            <a:off x="274320" y="2962656"/>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CE1 (fin)</a:t>
            </a:r>
            <a:endParaRPr lang="en-US" sz="1000" dirty="0"/>
          </a:p>
        </p:txBody>
      </p:sp>
      <p:sp>
        <p:nvSpPr>
          <p:cNvPr id="28" name="Shape 26"/>
          <p:cNvSpPr/>
          <p:nvPr/>
        </p:nvSpPr>
        <p:spPr>
          <a:xfrm>
            <a:off x="1993392" y="2962656"/>
            <a:ext cx="1691640" cy="548640"/>
          </a:xfrm>
          <a:prstGeom prst="rect">
            <a:avLst/>
          </a:prstGeom>
          <a:solidFill>
            <a:srgbClr val="F8F9FA"/>
          </a:solidFill>
          <a:ln w="12700">
            <a:solidFill>
              <a:srgbClr val="E8ECF0"/>
            </a:solidFill>
            <a:prstDash val="solid"/>
          </a:ln>
        </p:spPr>
      </p:sp>
      <p:sp>
        <p:nvSpPr>
          <p:cNvPr id="29" name="Text 27"/>
          <p:cNvSpPr/>
          <p:nvPr/>
        </p:nvSpPr>
        <p:spPr>
          <a:xfrm>
            <a:off x="1993392" y="2962656"/>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Très faible</a:t>
            </a:r>
            <a:endParaRPr lang="en-US" sz="1000" dirty="0"/>
          </a:p>
        </p:txBody>
      </p:sp>
      <p:sp>
        <p:nvSpPr>
          <p:cNvPr id="30" name="Shape 28"/>
          <p:cNvSpPr/>
          <p:nvPr/>
        </p:nvSpPr>
        <p:spPr>
          <a:xfrm>
            <a:off x="3712464" y="2962656"/>
            <a:ext cx="1691640" cy="548640"/>
          </a:xfrm>
          <a:prstGeom prst="rect">
            <a:avLst/>
          </a:prstGeom>
          <a:solidFill>
            <a:srgbClr val="F8F9FA"/>
          </a:solidFill>
          <a:ln w="12700">
            <a:solidFill>
              <a:srgbClr val="E8ECF0"/>
            </a:solidFill>
            <a:prstDash val="solid"/>
          </a:ln>
        </p:spPr>
      </p:sp>
      <p:sp>
        <p:nvSpPr>
          <p:cNvPr id="31" name="Text 29"/>
          <p:cNvSpPr/>
          <p:nvPr/>
        </p:nvSpPr>
        <p:spPr>
          <a:xfrm>
            <a:off x="3712464" y="2962656"/>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En cours</a:t>
            </a:r>
            <a:endParaRPr lang="en-US" sz="1000" dirty="0"/>
          </a:p>
        </p:txBody>
      </p:sp>
      <p:sp>
        <p:nvSpPr>
          <p:cNvPr id="32" name="Shape 30"/>
          <p:cNvSpPr/>
          <p:nvPr/>
        </p:nvSpPr>
        <p:spPr>
          <a:xfrm>
            <a:off x="5431536" y="2962656"/>
            <a:ext cx="1691640" cy="548640"/>
          </a:xfrm>
          <a:prstGeom prst="rect">
            <a:avLst/>
          </a:prstGeom>
          <a:solidFill>
            <a:srgbClr val="F8F9FA"/>
          </a:solidFill>
          <a:ln w="12700">
            <a:solidFill>
              <a:srgbClr val="E8ECF0"/>
            </a:solidFill>
            <a:prstDash val="solid"/>
          </a:ln>
        </p:spPr>
      </p:sp>
      <p:sp>
        <p:nvSpPr>
          <p:cNvPr id="33" name="Text 31"/>
          <p:cNvSpPr/>
          <p:nvPr/>
        </p:nvSpPr>
        <p:spPr>
          <a:xfrm>
            <a:off x="5431536" y="2962656"/>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34" name="Shape 32"/>
          <p:cNvSpPr/>
          <p:nvPr/>
        </p:nvSpPr>
        <p:spPr>
          <a:xfrm>
            <a:off x="7150608" y="2962656"/>
            <a:ext cx="1691640" cy="548640"/>
          </a:xfrm>
          <a:prstGeom prst="rect">
            <a:avLst/>
          </a:prstGeom>
          <a:solidFill>
            <a:srgbClr val="F8F9FA"/>
          </a:solidFill>
          <a:ln w="12700">
            <a:solidFill>
              <a:srgbClr val="E8ECF0"/>
            </a:solidFill>
            <a:prstDash val="solid"/>
          </a:ln>
        </p:spPr>
      </p:sp>
      <p:sp>
        <p:nvSpPr>
          <p:cNvPr id="35" name="Text 33"/>
          <p:cNvSpPr/>
          <p:nvPr/>
        </p:nvSpPr>
        <p:spPr>
          <a:xfrm>
            <a:off x="7150608" y="2962656"/>
            <a:ext cx="1691640" cy="548640"/>
          </a:xfrm>
          <a:prstGeom prst="rect">
            <a:avLst/>
          </a:prstGeom>
          <a:noFill/>
          <a:ln/>
        </p:spPr>
        <p:txBody>
          <a:bodyPr wrap="square" lIns="0" tIns="0" rIns="0" bIns="0" rtlCol="0" anchor="ctr"/>
          <a:lstStyle/>
          <a:p>
            <a:pPr algn="ctr" indent="0" marL="0">
              <a:buNone/>
            </a:pPr>
            <a:r>
              <a:rPr lang="en-US" sz="1000" dirty="0">
                <a:solidFill>
                  <a:srgbClr val="0D7C8C"/>
                </a:solidFill>
              </a:rPr>
              <a:t>Excellent</a:t>
            </a:r>
            <a:endParaRPr lang="en-US" sz="1000" dirty="0"/>
          </a:p>
        </p:txBody>
      </p:sp>
      <p:sp>
        <p:nvSpPr>
          <p:cNvPr id="36" name="Shape 34"/>
          <p:cNvSpPr/>
          <p:nvPr/>
        </p:nvSpPr>
        <p:spPr>
          <a:xfrm>
            <a:off x="274320" y="3529584"/>
            <a:ext cx="1691640" cy="548640"/>
          </a:xfrm>
          <a:prstGeom prst="rect">
            <a:avLst/>
          </a:prstGeom>
          <a:solidFill>
            <a:srgbClr val="FFFFFF"/>
          </a:solidFill>
          <a:ln w="12700">
            <a:solidFill>
              <a:srgbClr val="E8ECF0"/>
            </a:solidFill>
            <a:prstDash val="solid"/>
          </a:ln>
        </p:spPr>
      </p:sp>
      <p:sp>
        <p:nvSpPr>
          <p:cNvPr id="37" name="Text 35"/>
          <p:cNvSpPr/>
          <p:nvPr/>
        </p:nvSpPr>
        <p:spPr>
          <a:xfrm>
            <a:off x="274320" y="3529584"/>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CE2 (début)</a:t>
            </a:r>
            <a:endParaRPr lang="en-US" sz="1000" dirty="0"/>
          </a:p>
        </p:txBody>
      </p:sp>
      <p:sp>
        <p:nvSpPr>
          <p:cNvPr id="38" name="Shape 36"/>
          <p:cNvSpPr/>
          <p:nvPr/>
        </p:nvSpPr>
        <p:spPr>
          <a:xfrm>
            <a:off x="1993392" y="3529584"/>
            <a:ext cx="1691640" cy="548640"/>
          </a:xfrm>
          <a:prstGeom prst="rect">
            <a:avLst/>
          </a:prstGeom>
          <a:solidFill>
            <a:srgbClr val="FFFFFF"/>
          </a:solidFill>
          <a:ln w="12700">
            <a:solidFill>
              <a:srgbClr val="E8ECF0"/>
            </a:solidFill>
            <a:prstDash val="solid"/>
          </a:ln>
        </p:spPr>
      </p:sp>
      <p:sp>
        <p:nvSpPr>
          <p:cNvPr id="39" name="Text 37"/>
          <p:cNvSpPr/>
          <p:nvPr/>
        </p:nvSpPr>
        <p:spPr>
          <a:xfrm>
            <a:off x="1993392" y="3529584"/>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Difficultés</a:t>
            </a:r>
            <a:endParaRPr lang="en-US" sz="1000" dirty="0"/>
          </a:p>
        </p:txBody>
      </p:sp>
      <p:sp>
        <p:nvSpPr>
          <p:cNvPr id="40" name="Shape 38"/>
          <p:cNvSpPr/>
          <p:nvPr/>
        </p:nvSpPr>
        <p:spPr>
          <a:xfrm>
            <a:off x="3712464" y="3529584"/>
            <a:ext cx="1691640" cy="548640"/>
          </a:xfrm>
          <a:prstGeom prst="rect">
            <a:avLst/>
          </a:prstGeom>
          <a:solidFill>
            <a:srgbClr val="FFFFFF"/>
          </a:solidFill>
          <a:ln w="12700">
            <a:solidFill>
              <a:srgbClr val="E8ECF0"/>
            </a:solidFill>
            <a:prstDash val="solid"/>
          </a:ln>
        </p:spPr>
      </p:sp>
      <p:sp>
        <p:nvSpPr>
          <p:cNvPr id="41" name="Text 39"/>
          <p:cNvSpPr/>
          <p:nvPr/>
        </p:nvSpPr>
        <p:spPr>
          <a:xfrm>
            <a:off x="3712464" y="3529584"/>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En cours</a:t>
            </a:r>
            <a:endParaRPr lang="en-US" sz="1000" dirty="0"/>
          </a:p>
        </p:txBody>
      </p:sp>
      <p:sp>
        <p:nvSpPr>
          <p:cNvPr id="42" name="Shape 40"/>
          <p:cNvSpPr/>
          <p:nvPr/>
        </p:nvSpPr>
        <p:spPr>
          <a:xfrm>
            <a:off x="5431536" y="3529584"/>
            <a:ext cx="1691640" cy="548640"/>
          </a:xfrm>
          <a:prstGeom prst="rect">
            <a:avLst/>
          </a:prstGeom>
          <a:solidFill>
            <a:srgbClr val="FFFFFF"/>
          </a:solidFill>
          <a:ln w="12700">
            <a:solidFill>
              <a:srgbClr val="E8ECF0"/>
            </a:solidFill>
            <a:prstDash val="solid"/>
          </a:ln>
        </p:spPr>
      </p:sp>
      <p:sp>
        <p:nvSpPr>
          <p:cNvPr id="43" name="Text 41"/>
          <p:cNvSpPr/>
          <p:nvPr/>
        </p:nvSpPr>
        <p:spPr>
          <a:xfrm>
            <a:off x="5431536" y="3529584"/>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44" name="Shape 42"/>
          <p:cNvSpPr/>
          <p:nvPr/>
        </p:nvSpPr>
        <p:spPr>
          <a:xfrm>
            <a:off x="7150608" y="3529584"/>
            <a:ext cx="1691640" cy="548640"/>
          </a:xfrm>
          <a:prstGeom prst="rect">
            <a:avLst/>
          </a:prstGeom>
          <a:solidFill>
            <a:srgbClr val="FFFFFF"/>
          </a:solidFill>
          <a:ln w="12700">
            <a:solidFill>
              <a:srgbClr val="E8ECF0"/>
            </a:solidFill>
            <a:prstDash val="solid"/>
          </a:ln>
        </p:spPr>
      </p:sp>
      <p:sp>
        <p:nvSpPr>
          <p:cNvPr id="45" name="Text 43"/>
          <p:cNvSpPr/>
          <p:nvPr/>
        </p:nvSpPr>
        <p:spPr>
          <a:xfrm>
            <a:off x="7150608" y="3529584"/>
            <a:ext cx="1691640" cy="548640"/>
          </a:xfrm>
          <a:prstGeom prst="rect">
            <a:avLst/>
          </a:prstGeom>
          <a:noFill/>
          <a:ln/>
        </p:spPr>
        <p:txBody>
          <a:bodyPr wrap="square" lIns="0" tIns="0" rIns="0" bIns="0" rtlCol="0" anchor="ctr"/>
          <a:lstStyle/>
          <a:p>
            <a:pPr algn="ctr" indent="0" marL="0">
              <a:buNone/>
            </a:pPr>
            <a:r>
              <a:rPr lang="en-US" sz="1000" dirty="0">
                <a:solidFill>
                  <a:srgbClr val="0D7C8C"/>
                </a:solidFill>
              </a:rPr>
              <a:t>Très bon</a:t>
            </a:r>
            <a:endParaRPr lang="en-US" sz="1000" dirty="0"/>
          </a:p>
        </p:txBody>
      </p:sp>
      <p:sp>
        <p:nvSpPr>
          <p:cNvPr id="46" name="Shape 44"/>
          <p:cNvSpPr/>
          <p:nvPr/>
        </p:nvSpPr>
        <p:spPr>
          <a:xfrm>
            <a:off x="274320" y="4096512"/>
            <a:ext cx="1691640" cy="548640"/>
          </a:xfrm>
          <a:prstGeom prst="rect">
            <a:avLst/>
          </a:prstGeom>
          <a:solidFill>
            <a:srgbClr val="F8F9FA"/>
          </a:solidFill>
          <a:ln w="12700">
            <a:solidFill>
              <a:srgbClr val="E8ECF0"/>
            </a:solidFill>
            <a:prstDash val="solid"/>
          </a:ln>
        </p:spPr>
      </p:sp>
      <p:sp>
        <p:nvSpPr>
          <p:cNvPr id="47" name="Text 45"/>
          <p:cNvSpPr/>
          <p:nvPr/>
        </p:nvSpPr>
        <p:spPr>
          <a:xfrm>
            <a:off x="274320" y="4096512"/>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CE2 (fin)</a:t>
            </a:r>
            <a:endParaRPr lang="en-US" sz="1000" dirty="0"/>
          </a:p>
        </p:txBody>
      </p:sp>
      <p:sp>
        <p:nvSpPr>
          <p:cNvPr id="48" name="Shape 46"/>
          <p:cNvSpPr/>
          <p:nvPr/>
        </p:nvSpPr>
        <p:spPr>
          <a:xfrm>
            <a:off x="1993392" y="4096512"/>
            <a:ext cx="1691640" cy="548640"/>
          </a:xfrm>
          <a:prstGeom prst="rect">
            <a:avLst/>
          </a:prstGeom>
          <a:solidFill>
            <a:srgbClr val="F8F9FA"/>
          </a:solidFill>
          <a:ln w="12700">
            <a:solidFill>
              <a:srgbClr val="E8ECF0"/>
            </a:solidFill>
            <a:prstDash val="solid"/>
          </a:ln>
        </p:spPr>
      </p:sp>
      <p:sp>
        <p:nvSpPr>
          <p:cNvPr id="49" name="Text 47"/>
          <p:cNvSpPr/>
          <p:nvPr/>
        </p:nvSpPr>
        <p:spPr>
          <a:xfrm>
            <a:off x="1993392" y="4096512"/>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Difficultés</a:t>
            </a:r>
            <a:endParaRPr lang="en-US" sz="1000" dirty="0"/>
          </a:p>
        </p:txBody>
      </p:sp>
      <p:sp>
        <p:nvSpPr>
          <p:cNvPr id="50" name="Shape 48"/>
          <p:cNvSpPr/>
          <p:nvPr/>
        </p:nvSpPr>
        <p:spPr>
          <a:xfrm>
            <a:off x="3712464" y="4096512"/>
            <a:ext cx="1691640" cy="548640"/>
          </a:xfrm>
          <a:prstGeom prst="rect">
            <a:avLst/>
          </a:prstGeom>
          <a:solidFill>
            <a:srgbClr val="F8F9FA"/>
          </a:solidFill>
          <a:ln w="12700">
            <a:solidFill>
              <a:srgbClr val="E8ECF0"/>
            </a:solidFill>
            <a:prstDash val="solid"/>
          </a:ln>
        </p:spPr>
      </p:sp>
      <p:sp>
        <p:nvSpPr>
          <p:cNvPr id="51" name="Text 49"/>
          <p:cNvSpPr/>
          <p:nvPr/>
        </p:nvSpPr>
        <p:spPr>
          <a:xfrm>
            <a:off x="3712464" y="4096512"/>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À consolider</a:t>
            </a:r>
            <a:endParaRPr lang="en-US" sz="1000" dirty="0"/>
          </a:p>
        </p:txBody>
      </p:sp>
      <p:sp>
        <p:nvSpPr>
          <p:cNvPr id="52" name="Shape 50"/>
          <p:cNvSpPr/>
          <p:nvPr/>
        </p:nvSpPr>
        <p:spPr>
          <a:xfrm>
            <a:off x="5431536" y="4096512"/>
            <a:ext cx="1691640" cy="548640"/>
          </a:xfrm>
          <a:prstGeom prst="rect">
            <a:avLst/>
          </a:prstGeom>
          <a:solidFill>
            <a:srgbClr val="F8F9FA"/>
          </a:solidFill>
          <a:ln w="12700">
            <a:solidFill>
              <a:srgbClr val="E8ECF0"/>
            </a:solidFill>
            <a:prstDash val="solid"/>
          </a:ln>
        </p:spPr>
      </p:sp>
      <p:sp>
        <p:nvSpPr>
          <p:cNvPr id="53" name="Text 51"/>
          <p:cNvSpPr/>
          <p:nvPr/>
        </p:nvSpPr>
        <p:spPr>
          <a:xfrm>
            <a:off x="5431536" y="4096512"/>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54" name="Shape 52"/>
          <p:cNvSpPr/>
          <p:nvPr/>
        </p:nvSpPr>
        <p:spPr>
          <a:xfrm>
            <a:off x="7150608" y="4096512"/>
            <a:ext cx="1691640" cy="548640"/>
          </a:xfrm>
          <a:prstGeom prst="rect">
            <a:avLst/>
          </a:prstGeom>
          <a:solidFill>
            <a:srgbClr val="F8F9FA"/>
          </a:solidFill>
          <a:ln w="12700">
            <a:solidFill>
              <a:srgbClr val="E8ECF0"/>
            </a:solidFill>
            <a:prstDash val="solid"/>
          </a:ln>
        </p:spPr>
      </p:sp>
      <p:sp>
        <p:nvSpPr>
          <p:cNvPr id="55" name="Text 53"/>
          <p:cNvSpPr/>
          <p:nvPr/>
        </p:nvSpPr>
        <p:spPr>
          <a:xfrm>
            <a:off x="7150608" y="4096512"/>
            <a:ext cx="1691640" cy="548640"/>
          </a:xfrm>
          <a:prstGeom prst="rect">
            <a:avLst/>
          </a:prstGeom>
          <a:noFill/>
          <a:ln/>
        </p:spPr>
        <p:txBody>
          <a:bodyPr wrap="square" lIns="0" tIns="0" rIns="0" bIns="0" rtlCol="0" anchor="ctr"/>
          <a:lstStyle/>
          <a:p>
            <a:pPr algn="ctr" indent="0" marL="0">
              <a:buNone/>
            </a:pPr>
            <a:r>
              <a:rPr lang="en-US" sz="1000" dirty="0">
                <a:solidFill>
                  <a:srgbClr val="0D7C8C"/>
                </a:solidFill>
              </a:rPr>
              <a:t>Excellent</a:t>
            </a:r>
            <a:endParaRPr lang="en-US" sz="1000" dirty="0"/>
          </a:p>
        </p:txBody>
      </p:sp>
      <p:sp>
        <p:nvSpPr>
          <p:cNvPr id="56" name="Text 54"/>
          <p:cNvSpPr/>
          <p:nvPr/>
        </p:nvSpPr>
        <p:spPr>
          <a:xfrm>
            <a:off x="274320" y="4709160"/>
            <a:ext cx="8229600" cy="274320"/>
          </a:xfrm>
          <a:prstGeom prst="rect">
            <a:avLst/>
          </a:prstGeom>
          <a:noFill/>
          <a:ln/>
        </p:spPr>
        <p:txBody>
          <a:bodyPr wrap="square" rtlCol="0" anchor="ctr"/>
          <a:lstStyle/>
          <a:p>
            <a:pPr indent="0" marL="0">
              <a:buNone/>
            </a:pPr>
            <a:r>
              <a:rPr lang="en-US" sz="900" i="1" dirty="0">
                <a:solidFill>
                  <a:srgbClr val="8A9BB0"/>
                </a:solidFill>
              </a:rPr>
              <a:t>Source : Normes MCLM Khomsi &amp; Zorman, adaptées programmes MEN</a:t>
            </a:r>
            <a:endParaRPr lang="en-US" sz="900" dirty="0"/>
          </a:p>
        </p:txBody>
      </p:sp>
      <p:sp>
        <p:nvSpPr>
          <p:cNvPr id="57" name="Text 5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8 / 45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B2A4A"/>
          </a:solidFill>
          <a:ln w="12700">
            <a:solidFill>
              <a:srgbClr val="1B2A4A"/>
            </a:solidFill>
            <a:prstDash val="solid"/>
          </a:ln>
        </p:spPr>
      </p:sp>
      <p:sp>
        <p:nvSpPr>
          <p:cNvPr id="3" name="Text 1"/>
          <p:cNvSpPr/>
          <p:nvPr/>
        </p:nvSpPr>
        <p:spPr>
          <a:xfrm>
            <a:off x="274320" y="0"/>
            <a:ext cx="8595360" cy="502920"/>
          </a:xfrm>
          <a:prstGeom prst="rect">
            <a:avLst/>
          </a:prstGeom>
          <a:noFill/>
          <a:ln/>
        </p:spPr>
        <p:txBody>
          <a:bodyPr wrap="square" lIns="0" tIns="0" rIns="0" bIns="0" rtlCol="0" anchor="ctr"/>
          <a:lstStyle/>
          <a:p>
            <a:pPr indent="0" marL="0">
              <a:buNone/>
            </a:pPr>
            <a:r>
              <a:rPr lang="en-US" sz="1100" b="1" dirty="0">
                <a:solidFill>
                  <a:srgbClr val="FFFFFF"/>
                </a:solidFill>
              </a:rPr>
              <a:t>Diagnostic &amp; évaluation de la vitesse de lecture</a:t>
            </a:r>
            <a:endParaRPr lang="en-US" sz="1100" dirty="0"/>
          </a:p>
        </p:txBody>
      </p:sp>
      <p:sp>
        <p:nvSpPr>
          <p:cNvPr id="4" name="Text 2"/>
          <p:cNvSpPr/>
          <p:nvPr/>
        </p:nvSpPr>
        <p:spPr>
          <a:xfrm>
            <a:off x="457200" y="640080"/>
            <a:ext cx="8229600" cy="822960"/>
          </a:xfrm>
          <a:prstGeom prst="rect">
            <a:avLst/>
          </a:prstGeom>
          <a:noFill/>
          <a:ln/>
        </p:spPr>
        <p:txBody>
          <a:bodyPr wrap="square" rtlCol="0" anchor="ctr"/>
          <a:lstStyle/>
          <a:p>
            <a:pPr indent="0" marL="0">
              <a:buNone/>
            </a:pPr>
            <a:r>
              <a:rPr lang="en-US" sz="3200" b="1" dirty="0">
                <a:solidFill>
                  <a:srgbClr val="1B2A4A"/>
                </a:solidFill>
                <a:latin typeface="Calibri" pitchFamily="34" charset="0"/>
                <a:ea typeface="Calibri" pitchFamily="34" charset="-122"/>
                <a:cs typeface="Calibri" pitchFamily="34" charset="-120"/>
              </a:rPr>
              <a:t>Niveaux de référence MPM</a:t>
            </a:r>
            <a:endParaRPr lang="en-US" sz="3200" dirty="0"/>
          </a:p>
        </p:txBody>
      </p:sp>
      <p:sp>
        <p:nvSpPr>
          <p:cNvPr id="5" name="Text 3"/>
          <p:cNvSpPr/>
          <p:nvPr/>
        </p:nvSpPr>
        <p:spPr>
          <a:xfrm>
            <a:off x="457200" y="1417320"/>
            <a:ext cx="8229600" cy="411480"/>
          </a:xfrm>
          <a:prstGeom prst="rect">
            <a:avLst/>
          </a:prstGeom>
          <a:noFill/>
          <a:ln/>
        </p:spPr>
        <p:txBody>
          <a:bodyPr wrap="square" rtlCol="0" anchor="ctr"/>
          <a:lstStyle/>
          <a:p>
            <a:pPr indent="0" marL="0">
              <a:buNone/>
            </a:pPr>
            <a:r>
              <a:rPr lang="en-US" sz="1500" dirty="0">
                <a:solidFill>
                  <a:srgbClr val="0D7C8C"/>
                </a:solidFill>
                <a:latin typeface="Calibri" pitchFamily="34" charset="0"/>
                <a:ea typeface="Calibri" pitchFamily="34" charset="-122"/>
                <a:cs typeface="Calibri" pitchFamily="34" charset="-120"/>
              </a:rPr>
              <a:t>Cycle 3 — CM1, CM2, 6e</a:t>
            </a:r>
            <a:endParaRPr lang="en-US" sz="1500" dirty="0"/>
          </a:p>
        </p:txBody>
      </p:sp>
      <p:sp>
        <p:nvSpPr>
          <p:cNvPr id="6" name="Shape 4"/>
          <p:cNvSpPr/>
          <p:nvPr/>
        </p:nvSpPr>
        <p:spPr>
          <a:xfrm>
            <a:off x="274320" y="1828800"/>
            <a:ext cx="1691640" cy="548640"/>
          </a:xfrm>
          <a:prstGeom prst="rect">
            <a:avLst/>
          </a:prstGeom>
          <a:solidFill>
            <a:srgbClr val="5B2D8E"/>
          </a:solidFill>
          <a:ln w="12700">
            <a:solidFill>
              <a:srgbClr val="E8ECF0"/>
            </a:solidFill>
            <a:prstDash val="solid"/>
          </a:ln>
        </p:spPr>
      </p:sp>
      <p:sp>
        <p:nvSpPr>
          <p:cNvPr id="7" name="Text 5"/>
          <p:cNvSpPr/>
          <p:nvPr/>
        </p:nvSpPr>
        <p:spPr>
          <a:xfrm>
            <a:off x="274320"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Niveau</a:t>
            </a:r>
            <a:endParaRPr lang="en-US" sz="1100" dirty="0"/>
          </a:p>
        </p:txBody>
      </p:sp>
      <p:sp>
        <p:nvSpPr>
          <p:cNvPr id="8" name="Shape 6"/>
          <p:cNvSpPr/>
          <p:nvPr/>
        </p:nvSpPr>
        <p:spPr>
          <a:xfrm>
            <a:off x="1993392" y="1828800"/>
            <a:ext cx="1691640" cy="548640"/>
          </a:xfrm>
          <a:prstGeom prst="rect">
            <a:avLst/>
          </a:prstGeom>
          <a:solidFill>
            <a:srgbClr val="5B2D8E"/>
          </a:solidFill>
          <a:ln w="12700">
            <a:solidFill>
              <a:srgbClr val="E8ECF0"/>
            </a:solidFill>
            <a:prstDash val="solid"/>
          </a:ln>
        </p:spPr>
      </p:sp>
      <p:sp>
        <p:nvSpPr>
          <p:cNvPr id="9" name="Text 7"/>
          <p:cNvSpPr/>
          <p:nvPr/>
        </p:nvSpPr>
        <p:spPr>
          <a:xfrm>
            <a:off x="1993392"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&lt; 70 MPM</a:t>
            </a:r>
            <a:endParaRPr lang="en-US" sz="1100" dirty="0"/>
          </a:p>
        </p:txBody>
      </p:sp>
      <p:sp>
        <p:nvSpPr>
          <p:cNvPr id="10" name="Shape 8"/>
          <p:cNvSpPr/>
          <p:nvPr/>
        </p:nvSpPr>
        <p:spPr>
          <a:xfrm>
            <a:off x="3712464" y="1828800"/>
            <a:ext cx="1691640" cy="548640"/>
          </a:xfrm>
          <a:prstGeom prst="rect">
            <a:avLst/>
          </a:prstGeom>
          <a:solidFill>
            <a:srgbClr val="5B2D8E"/>
          </a:solidFill>
          <a:ln w="12700">
            <a:solidFill>
              <a:srgbClr val="E8ECF0"/>
            </a:solidFill>
            <a:prstDash val="solid"/>
          </a:ln>
        </p:spPr>
      </p:sp>
      <p:sp>
        <p:nvSpPr>
          <p:cNvPr id="11" name="Text 9"/>
          <p:cNvSpPr/>
          <p:nvPr/>
        </p:nvSpPr>
        <p:spPr>
          <a:xfrm>
            <a:off x="3712464"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70–100 MPM</a:t>
            </a:r>
            <a:endParaRPr lang="en-US" sz="1100" dirty="0"/>
          </a:p>
        </p:txBody>
      </p:sp>
      <p:sp>
        <p:nvSpPr>
          <p:cNvPr id="12" name="Shape 10"/>
          <p:cNvSpPr/>
          <p:nvPr/>
        </p:nvSpPr>
        <p:spPr>
          <a:xfrm>
            <a:off x="5431536" y="1828800"/>
            <a:ext cx="1691640" cy="548640"/>
          </a:xfrm>
          <a:prstGeom prst="rect">
            <a:avLst/>
          </a:prstGeom>
          <a:solidFill>
            <a:srgbClr val="5B2D8E"/>
          </a:solidFill>
          <a:ln w="12700">
            <a:solidFill>
              <a:srgbClr val="E8ECF0"/>
            </a:solidFill>
            <a:prstDash val="solid"/>
          </a:ln>
        </p:spPr>
      </p:sp>
      <p:sp>
        <p:nvSpPr>
          <p:cNvPr id="13" name="Text 11"/>
          <p:cNvSpPr/>
          <p:nvPr/>
        </p:nvSpPr>
        <p:spPr>
          <a:xfrm>
            <a:off x="5431536"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100–130 MPM</a:t>
            </a:r>
            <a:endParaRPr lang="en-US" sz="1100" dirty="0"/>
          </a:p>
        </p:txBody>
      </p:sp>
      <p:sp>
        <p:nvSpPr>
          <p:cNvPr id="14" name="Shape 12"/>
          <p:cNvSpPr/>
          <p:nvPr/>
        </p:nvSpPr>
        <p:spPr>
          <a:xfrm>
            <a:off x="7150608" y="1828800"/>
            <a:ext cx="1691640" cy="548640"/>
          </a:xfrm>
          <a:prstGeom prst="rect">
            <a:avLst/>
          </a:prstGeom>
          <a:solidFill>
            <a:srgbClr val="5B2D8E"/>
          </a:solidFill>
          <a:ln w="12700">
            <a:solidFill>
              <a:srgbClr val="E8ECF0"/>
            </a:solidFill>
            <a:prstDash val="solid"/>
          </a:ln>
        </p:spPr>
      </p:sp>
      <p:sp>
        <p:nvSpPr>
          <p:cNvPr id="15" name="Text 13"/>
          <p:cNvSpPr/>
          <p:nvPr/>
        </p:nvSpPr>
        <p:spPr>
          <a:xfrm>
            <a:off x="7150608" y="1828800"/>
            <a:ext cx="1691640" cy="548640"/>
          </a:xfrm>
          <a:prstGeom prst="rect">
            <a:avLst/>
          </a:prstGeom>
          <a:noFill/>
          <a:ln/>
        </p:spPr>
        <p:txBody>
          <a:bodyPr wrap="square" lIns="0" tIns="0" rIns="0" bIns="0" rtlCol="0" anchor="ctr"/>
          <a:lstStyle/>
          <a:p>
            <a:pPr algn="ctr" indent="0" marL="0">
              <a:buNone/>
            </a:pPr>
            <a:r>
              <a:rPr lang="en-US" sz="1100" b="1" dirty="0">
                <a:solidFill>
                  <a:srgbClr val="FFFFFF"/>
                </a:solidFill>
              </a:rPr>
              <a:t>&gt; 130 MPM</a:t>
            </a:r>
            <a:endParaRPr lang="en-US" sz="1100" dirty="0"/>
          </a:p>
        </p:txBody>
      </p:sp>
      <p:sp>
        <p:nvSpPr>
          <p:cNvPr id="16" name="Shape 14"/>
          <p:cNvSpPr/>
          <p:nvPr/>
        </p:nvSpPr>
        <p:spPr>
          <a:xfrm>
            <a:off x="274320" y="2395728"/>
            <a:ext cx="1691640" cy="548640"/>
          </a:xfrm>
          <a:prstGeom prst="rect">
            <a:avLst/>
          </a:prstGeom>
          <a:solidFill>
            <a:srgbClr val="FFFFFF"/>
          </a:solidFill>
          <a:ln w="12700">
            <a:solidFill>
              <a:srgbClr val="E8ECF0"/>
            </a:solidFill>
            <a:prstDash val="solid"/>
          </a:ln>
        </p:spPr>
      </p:sp>
      <p:sp>
        <p:nvSpPr>
          <p:cNvPr id="17" name="Text 15"/>
          <p:cNvSpPr/>
          <p:nvPr/>
        </p:nvSpPr>
        <p:spPr>
          <a:xfrm>
            <a:off x="274320" y="2395728"/>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CM1 (début)</a:t>
            </a:r>
            <a:endParaRPr lang="en-US" sz="1000" dirty="0"/>
          </a:p>
        </p:txBody>
      </p:sp>
      <p:sp>
        <p:nvSpPr>
          <p:cNvPr id="18" name="Shape 16"/>
          <p:cNvSpPr/>
          <p:nvPr/>
        </p:nvSpPr>
        <p:spPr>
          <a:xfrm>
            <a:off x="1993392" y="2395728"/>
            <a:ext cx="1691640" cy="548640"/>
          </a:xfrm>
          <a:prstGeom prst="rect">
            <a:avLst/>
          </a:prstGeom>
          <a:solidFill>
            <a:srgbClr val="FFFFFF"/>
          </a:solidFill>
          <a:ln w="12700">
            <a:solidFill>
              <a:srgbClr val="E8ECF0"/>
            </a:solidFill>
            <a:prstDash val="solid"/>
          </a:ln>
        </p:spPr>
      </p:sp>
      <p:sp>
        <p:nvSpPr>
          <p:cNvPr id="19" name="Text 17"/>
          <p:cNvSpPr/>
          <p:nvPr/>
        </p:nvSpPr>
        <p:spPr>
          <a:xfrm>
            <a:off x="1993392" y="2395728"/>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Très faible</a:t>
            </a:r>
            <a:endParaRPr lang="en-US" sz="1000" dirty="0"/>
          </a:p>
        </p:txBody>
      </p:sp>
      <p:sp>
        <p:nvSpPr>
          <p:cNvPr id="20" name="Shape 18"/>
          <p:cNvSpPr/>
          <p:nvPr/>
        </p:nvSpPr>
        <p:spPr>
          <a:xfrm>
            <a:off x="3712464" y="2395728"/>
            <a:ext cx="1691640" cy="548640"/>
          </a:xfrm>
          <a:prstGeom prst="rect">
            <a:avLst/>
          </a:prstGeom>
          <a:solidFill>
            <a:srgbClr val="FFFFFF"/>
          </a:solidFill>
          <a:ln w="12700">
            <a:solidFill>
              <a:srgbClr val="E8ECF0"/>
            </a:solidFill>
            <a:prstDash val="solid"/>
          </a:ln>
        </p:spPr>
      </p:sp>
      <p:sp>
        <p:nvSpPr>
          <p:cNvPr id="21" name="Text 19"/>
          <p:cNvSpPr/>
          <p:nvPr/>
        </p:nvSpPr>
        <p:spPr>
          <a:xfrm>
            <a:off x="3712464" y="2395728"/>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En cours</a:t>
            </a:r>
            <a:endParaRPr lang="en-US" sz="1000" dirty="0"/>
          </a:p>
        </p:txBody>
      </p:sp>
      <p:sp>
        <p:nvSpPr>
          <p:cNvPr id="22" name="Shape 20"/>
          <p:cNvSpPr/>
          <p:nvPr/>
        </p:nvSpPr>
        <p:spPr>
          <a:xfrm>
            <a:off x="5431536" y="2395728"/>
            <a:ext cx="1691640" cy="548640"/>
          </a:xfrm>
          <a:prstGeom prst="rect">
            <a:avLst/>
          </a:prstGeom>
          <a:solidFill>
            <a:srgbClr val="FFFFFF"/>
          </a:solidFill>
          <a:ln w="12700">
            <a:solidFill>
              <a:srgbClr val="E8ECF0"/>
            </a:solidFill>
            <a:prstDash val="solid"/>
          </a:ln>
        </p:spPr>
      </p:sp>
      <p:sp>
        <p:nvSpPr>
          <p:cNvPr id="23" name="Text 21"/>
          <p:cNvSpPr/>
          <p:nvPr/>
        </p:nvSpPr>
        <p:spPr>
          <a:xfrm>
            <a:off x="5431536" y="2395728"/>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24" name="Shape 22"/>
          <p:cNvSpPr/>
          <p:nvPr/>
        </p:nvSpPr>
        <p:spPr>
          <a:xfrm>
            <a:off x="7150608" y="2395728"/>
            <a:ext cx="1691640" cy="548640"/>
          </a:xfrm>
          <a:prstGeom prst="rect">
            <a:avLst/>
          </a:prstGeom>
          <a:solidFill>
            <a:srgbClr val="FFFFFF"/>
          </a:solidFill>
          <a:ln w="12700">
            <a:solidFill>
              <a:srgbClr val="E8ECF0"/>
            </a:solidFill>
            <a:prstDash val="solid"/>
          </a:ln>
        </p:spPr>
      </p:sp>
      <p:sp>
        <p:nvSpPr>
          <p:cNvPr id="25" name="Text 23"/>
          <p:cNvSpPr/>
          <p:nvPr/>
        </p:nvSpPr>
        <p:spPr>
          <a:xfrm>
            <a:off x="7150608" y="2395728"/>
            <a:ext cx="1691640" cy="548640"/>
          </a:xfrm>
          <a:prstGeom prst="rect">
            <a:avLst/>
          </a:prstGeom>
          <a:noFill/>
          <a:ln/>
        </p:spPr>
        <p:txBody>
          <a:bodyPr wrap="square" lIns="0" tIns="0" rIns="0" bIns="0" rtlCol="0" anchor="ctr"/>
          <a:lstStyle/>
          <a:p>
            <a:pPr algn="ctr" indent="0" marL="0">
              <a:buNone/>
            </a:pPr>
            <a:r>
              <a:rPr lang="en-US" sz="1000" dirty="0">
                <a:solidFill>
                  <a:srgbClr val="5B2D8E"/>
                </a:solidFill>
              </a:rPr>
              <a:t>Expert</a:t>
            </a:r>
            <a:endParaRPr lang="en-US" sz="1000" dirty="0"/>
          </a:p>
        </p:txBody>
      </p:sp>
      <p:sp>
        <p:nvSpPr>
          <p:cNvPr id="26" name="Shape 24"/>
          <p:cNvSpPr/>
          <p:nvPr/>
        </p:nvSpPr>
        <p:spPr>
          <a:xfrm>
            <a:off x="274320" y="2962656"/>
            <a:ext cx="1691640" cy="548640"/>
          </a:xfrm>
          <a:prstGeom prst="rect">
            <a:avLst/>
          </a:prstGeom>
          <a:solidFill>
            <a:srgbClr val="F8F9FA"/>
          </a:solidFill>
          <a:ln w="12700">
            <a:solidFill>
              <a:srgbClr val="E8ECF0"/>
            </a:solidFill>
            <a:prstDash val="solid"/>
          </a:ln>
        </p:spPr>
      </p:sp>
      <p:sp>
        <p:nvSpPr>
          <p:cNvPr id="27" name="Text 25"/>
          <p:cNvSpPr/>
          <p:nvPr/>
        </p:nvSpPr>
        <p:spPr>
          <a:xfrm>
            <a:off x="274320" y="2962656"/>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CM1 (fin)</a:t>
            </a:r>
            <a:endParaRPr lang="en-US" sz="1000" dirty="0"/>
          </a:p>
        </p:txBody>
      </p:sp>
      <p:sp>
        <p:nvSpPr>
          <p:cNvPr id="28" name="Shape 26"/>
          <p:cNvSpPr/>
          <p:nvPr/>
        </p:nvSpPr>
        <p:spPr>
          <a:xfrm>
            <a:off x="1993392" y="2962656"/>
            <a:ext cx="1691640" cy="548640"/>
          </a:xfrm>
          <a:prstGeom prst="rect">
            <a:avLst/>
          </a:prstGeom>
          <a:solidFill>
            <a:srgbClr val="F8F9FA"/>
          </a:solidFill>
          <a:ln w="12700">
            <a:solidFill>
              <a:srgbClr val="E8ECF0"/>
            </a:solidFill>
            <a:prstDash val="solid"/>
          </a:ln>
        </p:spPr>
      </p:sp>
      <p:sp>
        <p:nvSpPr>
          <p:cNvPr id="29" name="Text 27"/>
          <p:cNvSpPr/>
          <p:nvPr/>
        </p:nvSpPr>
        <p:spPr>
          <a:xfrm>
            <a:off x="1993392" y="2962656"/>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Difficultés</a:t>
            </a:r>
            <a:endParaRPr lang="en-US" sz="1000" dirty="0"/>
          </a:p>
        </p:txBody>
      </p:sp>
      <p:sp>
        <p:nvSpPr>
          <p:cNvPr id="30" name="Shape 28"/>
          <p:cNvSpPr/>
          <p:nvPr/>
        </p:nvSpPr>
        <p:spPr>
          <a:xfrm>
            <a:off x="3712464" y="2962656"/>
            <a:ext cx="1691640" cy="548640"/>
          </a:xfrm>
          <a:prstGeom prst="rect">
            <a:avLst/>
          </a:prstGeom>
          <a:solidFill>
            <a:srgbClr val="F8F9FA"/>
          </a:solidFill>
          <a:ln w="12700">
            <a:solidFill>
              <a:srgbClr val="E8ECF0"/>
            </a:solidFill>
            <a:prstDash val="solid"/>
          </a:ln>
        </p:spPr>
      </p:sp>
      <p:sp>
        <p:nvSpPr>
          <p:cNvPr id="31" name="Text 29"/>
          <p:cNvSpPr/>
          <p:nvPr/>
        </p:nvSpPr>
        <p:spPr>
          <a:xfrm>
            <a:off x="3712464" y="2962656"/>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À consolider</a:t>
            </a:r>
            <a:endParaRPr lang="en-US" sz="1000" dirty="0"/>
          </a:p>
        </p:txBody>
      </p:sp>
      <p:sp>
        <p:nvSpPr>
          <p:cNvPr id="32" name="Shape 30"/>
          <p:cNvSpPr/>
          <p:nvPr/>
        </p:nvSpPr>
        <p:spPr>
          <a:xfrm>
            <a:off x="5431536" y="2962656"/>
            <a:ext cx="1691640" cy="548640"/>
          </a:xfrm>
          <a:prstGeom prst="rect">
            <a:avLst/>
          </a:prstGeom>
          <a:solidFill>
            <a:srgbClr val="F8F9FA"/>
          </a:solidFill>
          <a:ln w="12700">
            <a:solidFill>
              <a:srgbClr val="E8ECF0"/>
            </a:solidFill>
            <a:prstDash val="solid"/>
          </a:ln>
        </p:spPr>
      </p:sp>
      <p:sp>
        <p:nvSpPr>
          <p:cNvPr id="33" name="Text 31"/>
          <p:cNvSpPr/>
          <p:nvPr/>
        </p:nvSpPr>
        <p:spPr>
          <a:xfrm>
            <a:off x="5431536" y="2962656"/>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34" name="Shape 32"/>
          <p:cNvSpPr/>
          <p:nvPr/>
        </p:nvSpPr>
        <p:spPr>
          <a:xfrm>
            <a:off x="7150608" y="2962656"/>
            <a:ext cx="1691640" cy="548640"/>
          </a:xfrm>
          <a:prstGeom prst="rect">
            <a:avLst/>
          </a:prstGeom>
          <a:solidFill>
            <a:srgbClr val="F8F9FA"/>
          </a:solidFill>
          <a:ln w="12700">
            <a:solidFill>
              <a:srgbClr val="E8ECF0"/>
            </a:solidFill>
            <a:prstDash val="solid"/>
          </a:ln>
        </p:spPr>
      </p:sp>
      <p:sp>
        <p:nvSpPr>
          <p:cNvPr id="35" name="Text 33"/>
          <p:cNvSpPr/>
          <p:nvPr/>
        </p:nvSpPr>
        <p:spPr>
          <a:xfrm>
            <a:off x="7150608" y="2962656"/>
            <a:ext cx="1691640" cy="548640"/>
          </a:xfrm>
          <a:prstGeom prst="rect">
            <a:avLst/>
          </a:prstGeom>
          <a:noFill/>
          <a:ln/>
        </p:spPr>
        <p:txBody>
          <a:bodyPr wrap="square" lIns="0" tIns="0" rIns="0" bIns="0" rtlCol="0" anchor="ctr"/>
          <a:lstStyle/>
          <a:p>
            <a:pPr algn="ctr" indent="0" marL="0">
              <a:buNone/>
            </a:pPr>
            <a:r>
              <a:rPr lang="en-US" sz="1000" dirty="0">
                <a:solidFill>
                  <a:srgbClr val="5B2D8E"/>
                </a:solidFill>
              </a:rPr>
              <a:t>Expert</a:t>
            </a:r>
            <a:endParaRPr lang="en-US" sz="1000" dirty="0"/>
          </a:p>
        </p:txBody>
      </p:sp>
      <p:sp>
        <p:nvSpPr>
          <p:cNvPr id="36" name="Shape 34"/>
          <p:cNvSpPr/>
          <p:nvPr/>
        </p:nvSpPr>
        <p:spPr>
          <a:xfrm>
            <a:off x="274320" y="3529584"/>
            <a:ext cx="1691640" cy="548640"/>
          </a:xfrm>
          <a:prstGeom prst="rect">
            <a:avLst/>
          </a:prstGeom>
          <a:solidFill>
            <a:srgbClr val="FFFFFF"/>
          </a:solidFill>
          <a:ln w="12700">
            <a:solidFill>
              <a:srgbClr val="E8ECF0"/>
            </a:solidFill>
            <a:prstDash val="solid"/>
          </a:ln>
        </p:spPr>
      </p:sp>
      <p:sp>
        <p:nvSpPr>
          <p:cNvPr id="37" name="Text 35"/>
          <p:cNvSpPr/>
          <p:nvPr/>
        </p:nvSpPr>
        <p:spPr>
          <a:xfrm>
            <a:off x="274320" y="3529584"/>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CM2</a:t>
            </a:r>
            <a:endParaRPr lang="en-US" sz="1000" dirty="0"/>
          </a:p>
        </p:txBody>
      </p:sp>
      <p:sp>
        <p:nvSpPr>
          <p:cNvPr id="38" name="Shape 36"/>
          <p:cNvSpPr/>
          <p:nvPr/>
        </p:nvSpPr>
        <p:spPr>
          <a:xfrm>
            <a:off x="1993392" y="3529584"/>
            <a:ext cx="1691640" cy="548640"/>
          </a:xfrm>
          <a:prstGeom prst="rect">
            <a:avLst/>
          </a:prstGeom>
          <a:solidFill>
            <a:srgbClr val="FFFFFF"/>
          </a:solidFill>
          <a:ln w="12700">
            <a:solidFill>
              <a:srgbClr val="E8ECF0"/>
            </a:solidFill>
            <a:prstDash val="solid"/>
          </a:ln>
        </p:spPr>
      </p:sp>
      <p:sp>
        <p:nvSpPr>
          <p:cNvPr id="39" name="Text 37"/>
          <p:cNvSpPr/>
          <p:nvPr/>
        </p:nvSpPr>
        <p:spPr>
          <a:xfrm>
            <a:off x="1993392" y="3529584"/>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Difficultés</a:t>
            </a:r>
            <a:endParaRPr lang="en-US" sz="1000" dirty="0"/>
          </a:p>
        </p:txBody>
      </p:sp>
      <p:sp>
        <p:nvSpPr>
          <p:cNvPr id="40" name="Shape 38"/>
          <p:cNvSpPr/>
          <p:nvPr/>
        </p:nvSpPr>
        <p:spPr>
          <a:xfrm>
            <a:off x="3712464" y="3529584"/>
            <a:ext cx="1691640" cy="548640"/>
          </a:xfrm>
          <a:prstGeom prst="rect">
            <a:avLst/>
          </a:prstGeom>
          <a:solidFill>
            <a:srgbClr val="FFFFFF"/>
          </a:solidFill>
          <a:ln w="12700">
            <a:solidFill>
              <a:srgbClr val="E8ECF0"/>
            </a:solidFill>
            <a:prstDash val="solid"/>
          </a:ln>
        </p:spPr>
      </p:sp>
      <p:sp>
        <p:nvSpPr>
          <p:cNvPr id="41" name="Text 39"/>
          <p:cNvSpPr/>
          <p:nvPr/>
        </p:nvSpPr>
        <p:spPr>
          <a:xfrm>
            <a:off x="3712464" y="3529584"/>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En cours</a:t>
            </a:r>
            <a:endParaRPr lang="en-US" sz="1000" dirty="0"/>
          </a:p>
        </p:txBody>
      </p:sp>
      <p:sp>
        <p:nvSpPr>
          <p:cNvPr id="42" name="Shape 40"/>
          <p:cNvSpPr/>
          <p:nvPr/>
        </p:nvSpPr>
        <p:spPr>
          <a:xfrm>
            <a:off x="5431536" y="3529584"/>
            <a:ext cx="1691640" cy="548640"/>
          </a:xfrm>
          <a:prstGeom prst="rect">
            <a:avLst/>
          </a:prstGeom>
          <a:solidFill>
            <a:srgbClr val="FFFFFF"/>
          </a:solidFill>
          <a:ln w="12700">
            <a:solidFill>
              <a:srgbClr val="E8ECF0"/>
            </a:solidFill>
            <a:prstDash val="solid"/>
          </a:ln>
        </p:spPr>
      </p:sp>
      <p:sp>
        <p:nvSpPr>
          <p:cNvPr id="43" name="Text 41"/>
          <p:cNvSpPr/>
          <p:nvPr/>
        </p:nvSpPr>
        <p:spPr>
          <a:xfrm>
            <a:off x="5431536" y="3529584"/>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44" name="Shape 42"/>
          <p:cNvSpPr/>
          <p:nvPr/>
        </p:nvSpPr>
        <p:spPr>
          <a:xfrm>
            <a:off x="7150608" y="3529584"/>
            <a:ext cx="1691640" cy="548640"/>
          </a:xfrm>
          <a:prstGeom prst="rect">
            <a:avLst/>
          </a:prstGeom>
          <a:solidFill>
            <a:srgbClr val="FFFFFF"/>
          </a:solidFill>
          <a:ln w="12700">
            <a:solidFill>
              <a:srgbClr val="E8ECF0"/>
            </a:solidFill>
            <a:prstDash val="solid"/>
          </a:ln>
        </p:spPr>
      </p:sp>
      <p:sp>
        <p:nvSpPr>
          <p:cNvPr id="45" name="Text 43"/>
          <p:cNvSpPr/>
          <p:nvPr/>
        </p:nvSpPr>
        <p:spPr>
          <a:xfrm>
            <a:off x="7150608" y="3529584"/>
            <a:ext cx="1691640" cy="548640"/>
          </a:xfrm>
          <a:prstGeom prst="rect">
            <a:avLst/>
          </a:prstGeom>
          <a:noFill/>
          <a:ln/>
        </p:spPr>
        <p:txBody>
          <a:bodyPr wrap="square" lIns="0" tIns="0" rIns="0" bIns="0" rtlCol="0" anchor="ctr"/>
          <a:lstStyle/>
          <a:p>
            <a:pPr algn="ctr" indent="0" marL="0">
              <a:buNone/>
            </a:pPr>
            <a:r>
              <a:rPr lang="en-US" sz="1000" dirty="0">
                <a:solidFill>
                  <a:srgbClr val="5B2D8E"/>
                </a:solidFill>
              </a:rPr>
              <a:t>Expert</a:t>
            </a:r>
            <a:endParaRPr lang="en-US" sz="1000" dirty="0"/>
          </a:p>
        </p:txBody>
      </p:sp>
      <p:sp>
        <p:nvSpPr>
          <p:cNvPr id="46" name="Shape 44"/>
          <p:cNvSpPr/>
          <p:nvPr/>
        </p:nvSpPr>
        <p:spPr>
          <a:xfrm>
            <a:off x="274320" y="4096512"/>
            <a:ext cx="1691640" cy="548640"/>
          </a:xfrm>
          <a:prstGeom prst="rect">
            <a:avLst/>
          </a:prstGeom>
          <a:solidFill>
            <a:srgbClr val="F8F9FA"/>
          </a:solidFill>
          <a:ln w="12700">
            <a:solidFill>
              <a:srgbClr val="E8ECF0"/>
            </a:solidFill>
            <a:prstDash val="solid"/>
          </a:ln>
        </p:spPr>
      </p:sp>
      <p:sp>
        <p:nvSpPr>
          <p:cNvPr id="47" name="Text 45"/>
          <p:cNvSpPr/>
          <p:nvPr/>
        </p:nvSpPr>
        <p:spPr>
          <a:xfrm>
            <a:off x="274320" y="4096512"/>
            <a:ext cx="1691640" cy="548640"/>
          </a:xfrm>
          <a:prstGeom prst="rect">
            <a:avLst/>
          </a:prstGeom>
          <a:noFill/>
          <a:ln/>
        </p:spPr>
        <p:txBody>
          <a:bodyPr wrap="square" lIns="0" tIns="0" rIns="0" bIns="0" rtlCol="0" anchor="ctr"/>
          <a:lstStyle/>
          <a:p>
            <a:pPr algn="ctr" indent="0" marL="0">
              <a:buNone/>
            </a:pPr>
            <a:r>
              <a:rPr lang="en-US" sz="1000" b="1" dirty="0">
                <a:solidFill>
                  <a:srgbClr val="1B2A4A"/>
                </a:solidFill>
              </a:rPr>
              <a:t>6e</a:t>
            </a:r>
            <a:endParaRPr lang="en-US" sz="1000" dirty="0"/>
          </a:p>
        </p:txBody>
      </p:sp>
      <p:sp>
        <p:nvSpPr>
          <p:cNvPr id="48" name="Shape 46"/>
          <p:cNvSpPr/>
          <p:nvPr/>
        </p:nvSpPr>
        <p:spPr>
          <a:xfrm>
            <a:off x="1993392" y="4096512"/>
            <a:ext cx="1691640" cy="548640"/>
          </a:xfrm>
          <a:prstGeom prst="rect">
            <a:avLst/>
          </a:prstGeom>
          <a:solidFill>
            <a:srgbClr val="F8F9FA"/>
          </a:solidFill>
          <a:ln w="12700">
            <a:solidFill>
              <a:srgbClr val="E8ECF0"/>
            </a:solidFill>
            <a:prstDash val="solid"/>
          </a:ln>
        </p:spPr>
      </p:sp>
      <p:sp>
        <p:nvSpPr>
          <p:cNvPr id="49" name="Text 47"/>
          <p:cNvSpPr/>
          <p:nvPr/>
        </p:nvSpPr>
        <p:spPr>
          <a:xfrm>
            <a:off x="1993392" y="4096512"/>
            <a:ext cx="1691640" cy="548640"/>
          </a:xfrm>
          <a:prstGeom prst="rect">
            <a:avLst/>
          </a:prstGeom>
          <a:noFill/>
          <a:ln/>
        </p:spPr>
        <p:txBody>
          <a:bodyPr wrap="square" lIns="0" tIns="0" rIns="0" bIns="0" rtlCol="0" anchor="ctr"/>
          <a:lstStyle/>
          <a:p>
            <a:pPr algn="ctr" indent="0" marL="0">
              <a:buNone/>
            </a:pPr>
            <a:r>
              <a:rPr lang="en-US" sz="1000" dirty="0">
                <a:solidFill>
                  <a:srgbClr val="C0392B"/>
                </a:solidFill>
              </a:rPr>
              <a:t>Signaler</a:t>
            </a:r>
            <a:endParaRPr lang="en-US" sz="1000" dirty="0"/>
          </a:p>
        </p:txBody>
      </p:sp>
      <p:sp>
        <p:nvSpPr>
          <p:cNvPr id="50" name="Shape 48"/>
          <p:cNvSpPr/>
          <p:nvPr/>
        </p:nvSpPr>
        <p:spPr>
          <a:xfrm>
            <a:off x="3712464" y="4096512"/>
            <a:ext cx="1691640" cy="548640"/>
          </a:xfrm>
          <a:prstGeom prst="rect">
            <a:avLst/>
          </a:prstGeom>
          <a:solidFill>
            <a:srgbClr val="F8F9FA"/>
          </a:solidFill>
          <a:ln w="12700">
            <a:solidFill>
              <a:srgbClr val="E8ECF0"/>
            </a:solidFill>
            <a:prstDash val="solid"/>
          </a:ln>
        </p:spPr>
      </p:sp>
      <p:sp>
        <p:nvSpPr>
          <p:cNvPr id="51" name="Text 49"/>
          <p:cNvSpPr/>
          <p:nvPr/>
        </p:nvSpPr>
        <p:spPr>
          <a:xfrm>
            <a:off x="3712464" y="4096512"/>
            <a:ext cx="1691640" cy="548640"/>
          </a:xfrm>
          <a:prstGeom prst="rect">
            <a:avLst/>
          </a:prstGeom>
          <a:noFill/>
          <a:ln/>
        </p:spPr>
        <p:txBody>
          <a:bodyPr wrap="square" lIns="0" tIns="0" rIns="0" bIns="0" rtlCol="0" anchor="ctr"/>
          <a:lstStyle/>
          <a:p>
            <a:pPr algn="ctr" indent="0" marL="0">
              <a:buNone/>
            </a:pPr>
            <a:r>
              <a:rPr lang="en-US" sz="1000" dirty="0">
                <a:solidFill>
                  <a:srgbClr val="A07000"/>
                </a:solidFill>
              </a:rPr>
              <a:t>À consolider</a:t>
            </a:r>
            <a:endParaRPr lang="en-US" sz="1000" dirty="0"/>
          </a:p>
        </p:txBody>
      </p:sp>
      <p:sp>
        <p:nvSpPr>
          <p:cNvPr id="52" name="Shape 50"/>
          <p:cNvSpPr/>
          <p:nvPr/>
        </p:nvSpPr>
        <p:spPr>
          <a:xfrm>
            <a:off x="5431536" y="4096512"/>
            <a:ext cx="1691640" cy="548640"/>
          </a:xfrm>
          <a:prstGeom prst="rect">
            <a:avLst/>
          </a:prstGeom>
          <a:solidFill>
            <a:srgbClr val="F8F9FA"/>
          </a:solidFill>
          <a:ln w="12700">
            <a:solidFill>
              <a:srgbClr val="E8ECF0"/>
            </a:solidFill>
            <a:prstDash val="solid"/>
          </a:ln>
        </p:spPr>
      </p:sp>
      <p:sp>
        <p:nvSpPr>
          <p:cNvPr id="53" name="Text 51"/>
          <p:cNvSpPr/>
          <p:nvPr/>
        </p:nvSpPr>
        <p:spPr>
          <a:xfrm>
            <a:off x="5431536" y="4096512"/>
            <a:ext cx="1691640" cy="548640"/>
          </a:xfrm>
          <a:prstGeom prst="rect">
            <a:avLst/>
          </a:prstGeom>
          <a:noFill/>
          <a:ln/>
        </p:spPr>
        <p:txBody>
          <a:bodyPr wrap="square" lIns="0" tIns="0" rIns="0" bIns="0" rtlCol="0" anchor="ctr"/>
          <a:lstStyle/>
          <a:p>
            <a:pPr algn="ctr" indent="0" marL="0">
              <a:buNone/>
            </a:pPr>
            <a:r>
              <a:rPr lang="en-US" sz="1000" dirty="0">
                <a:solidFill>
                  <a:srgbClr val="1A7A4A"/>
                </a:solidFill>
              </a:rPr>
              <a:t>Attendu</a:t>
            </a:r>
            <a:endParaRPr lang="en-US" sz="1000" dirty="0"/>
          </a:p>
        </p:txBody>
      </p:sp>
      <p:sp>
        <p:nvSpPr>
          <p:cNvPr id="54" name="Shape 52"/>
          <p:cNvSpPr/>
          <p:nvPr/>
        </p:nvSpPr>
        <p:spPr>
          <a:xfrm>
            <a:off x="7150608" y="4096512"/>
            <a:ext cx="1691640" cy="548640"/>
          </a:xfrm>
          <a:prstGeom prst="rect">
            <a:avLst/>
          </a:prstGeom>
          <a:solidFill>
            <a:srgbClr val="F8F9FA"/>
          </a:solidFill>
          <a:ln w="12700">
            <a:solidFill>
              <a:srgbClr val="E8ECF0"/>
            </a:solidFill>
            <a:prstDash val="solid"/>
          </a:ln>
        </p:spPr>
      </p:sp>
      <p:sp>
        <p:nvSpPr>
          <p:cNvPr id="55" name="Text 53"/>
          <p:cNvSpPr/>
          <p:nvPr/>
        </p:nvSpPr>
        <p:spPr>
          <a:xfrm>
            <a:off x="7150608" y="4096512"/>
            <a:ext cx="1691640" cy="548640"/>
          </a:xfrm>
          <a:prstGeom prst="rect">
            <a:avLst/>
          </a:prstGeom>
          <a:noFill/>
          <a:ln/>
        </p:spPr>
        <p:txBody>
          <a:bodyPr wrap="square" lIns="0" tIns="0" rIns="0" bIns="0" rtlCol="0" anchor="ctr"/>
          <a:lstStyle/>
          <a:p>
            <a:pPr algn="ctr" indent="0" marL="0">
              <a:buNone/>
            </a:pPr>
            <a:r>
              <a:rPr lang="en-US" sz="1000" dirty="0">
                <a:solidFill>
                  <a:srgbClr val="5B2D8E"/>
                </a:solidFill>
              </a:rPr>
              <a:t>Expert</a:t>
            </a:r>
            <a:endParaRPr lang="en-US" sz="1000" dirty="0"/>
          </a:p>
        </p:txBody>
      </p:sp>
      <p:sp>
        <p:nvSpPr>
          <p:cNvPr id="56" name="Text 54"/>
          <p:cNvSpPr/>
          <p:nvPr/>
        </p:nvSpPr>
        <p:spPr>
          <a:xfrm>
            <a:off x="274320" y="4709160"/>
            <a:ext cx="8229600" cy="274320"/>
          </a:xfrm>
          <a:prstGeom prst="rect">
            <a:avLst/>
          </a:prstGeom>
          <a:noFill/>
          <a:ln/>
        </p:spPr>
        <p:txBody>
          <a:bodyPr wrap="square" rtlCol="0" anchor="ctr"/>
          <a:lstStyle/>
          <a:p>
            <a:pPr indent="0" marL="0">
              <a:buNone/>
            </a:pPr>
            <a:r>
              <a:rPr lang="en-US" sz="900" i="1" dirty="0">
                <a:solidFill>
                  <a:srgbClr val="8A9BB0"/>
                </a:solidFill>
              </a:rPr>
              <a:t>Source : Normes adaptées de Zorman et Goigoux — Lector &amp; Lectrix</a:t>
            </a:r>
            <a:endParaRPr lang="en-US" sz="900" dirty="0"/>
          </a:p>
        </p:txBody>
      </p:sp>
      <p:sp>
        <p:nvSpPr>
          <p:cNvPr id="57" name="Text 55"/>
          <p:cNvSpPr/>
          <p:nvPr/>
        </p:nvSpPr>
        <p:spPr>
          <a:xfrm>
            <a:off x="7772400" y="4754880"/>
            <a:ext cx="1188720" cy="274320"/>
          </a:xfrm>
          <a:prstGeom prst="rect">
            <a:avLst/>
          </a:prstGeom>
          <a:noFill/>
          <a:ln/>
        </p:spPr>
        <p:txBody>
          <a:bodyPr wrap="square" rtlCol="0" anchor="ctr"/>
          <a:lstStyle/>
          <a:p>
            <a:pPr algn="r" indent="0" marL="0">
              <a:buNone/>
            </a:pPr>
            <a:r>
              <a:rPr lang="en-US" sz="900" dirty="0">
                <a:solidFill>
                  <a:srgbClr val="8A9BB0"/>
                </a:solidFill>
              </a:rPr>
              <a:t>9 / 45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45</Slides>
  <Notes>45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Fluidité de lecture et Lecture d'image</dc:title>
  <dc:subject>PptxGenJS Presentation</dc:subject>
  <dc:creator>Formation pédagogique</dc:creator>
  <cp:lastModifiedBy>Formation pédagogique</cp:lastModifiedBy>
  <cp:revision>1</cp:revision>
  <dcterms:created xsi:type="dcterms:W3CDTF">2026-03-19T12:49:26Z</dcterms:created>
  <dcterms:modified xsi:type="dcterms:W3CDTF">2026-03-19T12:49:26Z</dcterms:modified>
</cp:coreProperties>
</file>