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notesMasterIdLst>
    <p:notesMasterId r:id="rId4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notesMaster" Target="notesMasters/notesMaster1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50" Type="http://schemas.openxmlformats.org/officeDocument/2006/relationships/theme" Target="theme/theme1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457200"/>
            <a:ext cx="3200400" cy="3200400"/>
          </a:xfrm>
          <a:prstGeom prst="ellipse">
            <a:avLst/>
          </a:prstGeom>
          <a:solidFill>
            <a:srgbClr val="1D7A8A">
              <a:alpha val="25000"/>
            </a:srgbClr>
          </a:solidFill>
          <a:ln w="12700">
            <a:solidFill>
              <a:srgbClr val="1D7A8A">
                <a:alpha val="2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772400" y="3200400"/>
            <a:ext cx="2286000" cy="2286000"/>
          </a:xfrm>
          <a:prstGeom prst="ellipse">
            <a:avLst/>
          </a:prstGeom>
          <a:solidFill>
            <a:srgbClr val="D4A843">
              <a:alpha val="20000"/>
            </a:srgbClr>
          </a:solidFill>
          <a:ln w="12700">
            <a:solidFill>
              <a:srgbClr val="D4A843">
                <a:alpha val="2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82880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D7A8A">
              <a:alpha val="60000"/>
            </a:srgbClr>
          </a:solidFill>
          <a:ln w="12700">
            <a:solidFill>
              <a:srgbClr val="1D7A8A">
                <a:alpha val="6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27432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A0B8CC"/>
                </a:solidFill>
              </a:rPr>
              <a:t>ROYAUME DU MAROC — MINISTÈRE DE L'ÉDUCATION NATIONALE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73152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Didactique et Méthodologie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Lecture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457200" y="2606040"/>
            <a:ext cx="6858000" cy="4572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651760"/>
            <a:ext cx="6858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Cycle Primaire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457200" y="324612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B0D0E0"/>
                </a:solidFill>
              </a:rPr>
              <a:t>Guide de l'Excellence Pédagogique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" y="47091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07888"/>
                </a:solidFill>
              </a:rPr>
              <a:t>Curriculum Révisé 2021  |  Niveaux 1–6  |  FLE Cycle Primaire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8412480" y="4754880"/>
            <a:ext cx="640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05060"/>
                </a:solidFill>
              </a:rPr>
              <a:t>Slide 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La Diction : Lire avec Justesse et Expression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10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i="1" dirty="0">
                <a:solidFill>
                  <a:srgbClr val="1D7A8A"/>
                </a:solidFill>
              </a:rPr>
              <a:t>La diction est l'art de donner vie au texte écrit par la voix.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" y="1234440"/>
            <a:ext cx="4114800" cy="3657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2344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Composantes de la Diction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691640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" y="1691640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Articulation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1691640" y="169164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Prononciation distincte de chaque phonème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74320" y="2212848"/>
            <a:ext cx="4114800" cy="45720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2212848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Intonation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1691640" y="2212848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Variation de la hauteur de la voix selon le sens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74320" y="2734056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11480" y="2734056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Rythme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691640" y="2734056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Découpage en groupes de souffle / syntagmes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74320" y="3255264"/>
            <a:ext cx="4114800" cy="45720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1480" y="3255264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Liaison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1691640" y="3255264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Enchaînement correct des mots en français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74320" y="3776472"/>
            <a:ext cx="4114800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11480" y="3776472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Pauses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1691640" y="3776472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Respect de la ponctuation (virgule, point)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4297680"/>
            <a:ext cx="4114800" cy="45720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11480" y="4297680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Volume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1691640" y="4297680"/>
            <a:ext cx="2606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Adaptation au contexte de lecture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663440" y="1234440"/>
            <a:ext cx="4206240" cy="36576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663440" y="1234440"/>
            <a:ext cx="4206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Techniques Pédagogiques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663440" y="1691640"/>
            <a:ext cx="54864" cy="54864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00600" y="170992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Lecture magistrale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4800600" y="1984248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L'enseignant lit d'abord comme modèle.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663440" y="2331720"/>
            <a:ext cx="54864" cy="54864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00600" y="235000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9E88"/>
                </a:solidFill>
              </a:rPr>
              <a:t>Lecture en écho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4800600" y="2624328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L'élève répète immédiatement après le maître.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663440" y="2971800"/>
            <a:ext cx="54864" cy="54864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00600" y="299008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07B39"/>
                </a:solidFill>
              </a:rPr>
              <a:t>Lecture chorale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4800600" y="3264408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Toute la classe lit ensemble à voix haute.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4663440" y="3611880"/>
            <a:ext cx="54864" cy="5486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800600" y="363016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Lecture individuelle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800600" y="3904488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Chaque élève lit à son tour devant la classe.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4663440" y="4251960"/>
            <a:ext cx="54864" cy="54864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00600" y="4270248"/>
            <a:ext cx="3931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C63AC"/>
                </a:solidFill>
              </a:rPr>
              <a:t>Théâtralisation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4800600" y="4544568"/>
            <a:ext cx="3931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Lire un dialogue en jouant les personnages.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Diction aux Niveaux 4, 5, 6 : Démarche O.C.A.É.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103120" y="1691640"/>
            <a:ext cx="338328" cy="228600"/>
          </a:xfrm>
          <a:prstGeom prst="rect">
            <a:avLst/>
          </a:prstGeom>
          <a:solidFill>
            <a:srgbClr val="5A6A7A">
              <a:alpha val="50000"/>
            </a:srgbClr>
          </a:solidFill>
          <a:ln w="12700">
            <a:solidFill>
              <a:srgbClr val="5A6A7A">
                <a:alpha val="5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822960"/>
            <a:ext cx="201168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822960"/>
            <a:ext cx="2011680" cy="9601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82296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O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274320" y="141732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Observation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84048" y="1874520"/>
            <a:ext cx="1792224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L'élève observe le texte et anticipe le contenu (titre, illustrations, mise en page, type de texte).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270248" y="1691640"/>
            <a:ext cx="338328" cy="228600"/>
          </a:xfrm>
          <a:prstGeom prst="rect">
            <a:avLst/>
          </a:prstGeom>
          <a:solidFill>
            <a:srgbClr val="5A6A7A">
              <a:alpha val="50000"/>
            </a:srgbClr>
          </a:solidFill>
          <a:ln w="12700">
            <a:solidFill>
              <a:srgbClr val="5A6A7A">
                <a:alpha val="5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441448" y="822960"/>
            <a:ext cx="201168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2441448" y="822960"/>
            <a:ext cx="2011680" cy="96012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441448" y="82296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C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2441448" y="141732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Compréhension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551176" y="1874520"/>
            <a:ext cx="1792224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Lecture silencieuse, puis orale. Compréhension globale du texte. Questions de vérification.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437376" y="1691640"/>
            <a:ext cx="338328" cy="228600"/>
          </a:xfrm>
          <a:prstGeom prst="rect">
            <a:avLst/>
          </a:prstGeom>
          <a:solidFill>
            <a:srgbClr val="5A6A7A">
              <a:alpha val="50000"/>
            </a:srgbClr>
          </a:solidFill>
          <a:ln w="12700">
            <a:solidFill>
              <a:srgbClr val="5A6A7A">
                <a:alpha val="5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608576" y="822960"/>
            <a:ext cx="201168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08576" y="822960"/>
            <a:ext cx="2011680" cy="96012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08576" y="82296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A</a:t>
            </a:r>
            <a:endParaRPr lang="en-US" sz="3600" dirty="0"/>
          </a:p>
        </p:txBody>
      </p:sp>
      <p:sp>
        <p:nvSpPr>
          <p:cNvPr id="22" name="Text 20"/>
          <p:cNvSpPr/>
          <p:nvPr/>
        </p:nvSpPr>
        <p:spPr>
          <a:xfrm>
            <a:off x="4608576" y="141732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Application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18304" y="1874520"/>
            <a:ext cx="1792224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Exercices de diction : lecture expressive, respect de la ponctuation, jeu de rôle sur les dialogues.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775704" y="822960"/>
            <a:ext cx="2011680" cy="4023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775704" y="822960"/>
            <a:ext cx="2011680" cy="9601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75704" y="82296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</a:rPr>
              <a:t>É</a:t>
            </a:r>
            <a:endParaRPr lang="en-US" sz="3600" dirty="0"/>
          </a:p>
        </p:txBody>
      </p:sp>
      <p:sp>
        <p:nvSpPr>
          <p:cNvPr id="27" name="Text 25"/>
          <p:cNvSpPr/>
          <p:nvPr/>
        </p:nvSpPr>
        <p:spPr>
          <a:xfrm>
            <a:off x="6775704" y="1417320"/>
            <a:ext cx="2011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Évaluation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885432" y="1874520"/>
            <a:ext cx="1792224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Lecture individuelle évaluée sur critères : fluidité, prononciation, expressivité, compréhension.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La Compréhension en Lecture : Niveaux et Stratégies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3A5C"/>
                </a:solidFill>
              </a:rPr>
              <a:t>Trois niveaux de compréhension à développer progressivement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28600" y="1188720"/>
            <a:ext cx="274320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188720"/>
            <a:ext cx="2743200" cy="50292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11887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Niveau 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38328" y="1764792"/>
            <a:ext cx="25237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Compréhension Littérale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38328" y="2176272"/>
            <a:ext cx="25237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Questions clés : Qui ? Quoi ? Où ? Quand ?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65760" y="2606040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" y="257860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Repérage d'informations explicites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65760" y="3200400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317296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Questions de type QCM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65760" y="3794760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94360" y="376732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Identification des personnages, lieux, actions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65760" y="4389120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94360" y="436168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Reformulation simple des événements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154680" y="1188720"/>
            <a:ext cx="274320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154680" y="1188720"/>
            <a:ext cx="2743200" cy="50292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154680" y="11887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Niveau 2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264408" y="1764792"/>
            <a:ext cx="25237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07B39"/>
                </a:solidFill>
              </a:rPr>
              <a:t>Compréhension Inférentielle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264408" y="2176272"/>
            <a:ext cx="25237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Questions clés : Pourquoi ? Comment ? Et si... ?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3291840" y="2606040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520440" y="257860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Déduction d'informations implicites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3291840" y="3200400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520440" y="317296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Établir des liens entre les informations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291840" y="3794760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520440" y="376732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Interpréter les sentiments des personnages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291840" y="4389120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20440" y="436168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Prédire la suite du texte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6080760" y="1188720"/>
            <a:ext cx="2743200" cy="374904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080760" y="1188720"/>
            <a:ext cx="274320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80760" y="118872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Niveau 3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6190488" y="1764792"/>
            <a:ext cx="25237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Compréhension Critique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6190488" y="2176272"/>
            <a:ext cx="25237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Questions clés : Qu'en penses-tu ? Est-ce réaliste ?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6217920" y="2606040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46520" y="257860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Réaction personnelle au texte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6217920" y="3200400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46520" y="317296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Évaluation de la vraisemblance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6217920" y="3794760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446520" y="376732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Comparaison avec d'autres textes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6217920" y="4389120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446520" y="436168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Production d'un jugement argumenté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Outils et Supports pour la Compréhension en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13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28600" y="822960"/>
            <a:ext cx="425196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097280"/>
            <a:ext cx="594360" cy="59436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09728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Q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97280" y="91440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3A5C"/>
                </a:solidFill>
              </a:rPr>
              <a:t>Questionnaire de lecture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097280" y="1298448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Questions graduées du littéral à l'inférentiel. Format QCM, vrai/faux, réponse courte.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09160" y="822960"/>
            <a:ext cx="425196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097280"/>
            <a:ext cx="594360" cy="59436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109728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🗺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577840" y="91440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7A8A"/>
                </a:solidFill>
              </a:rPr>
              <a:t>Carte mentale / Schéma narratif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5577840" y="1298448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Représentation visuelle : début, problème, actions, solution, fin. Outil de structuration.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28600" y="2240280"/>
            <a:ext cx="425196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2514600"/>
            <a:ext cx="594360" cy="59436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25146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97280" y="233172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07B39"/>
                </a:solidFill>
              </a:rPr>
              <a:t>Tableau de lecture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1097280" y="2715768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Tableau Who / What / Where / When / Why. Structure la compréhension des textes informatifs.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709160" y="2240280"/>
            <a:ext cx="425196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46320" y="2514600"/>
            <a:ext cx="594360" cy="59436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46320" y="25146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J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577840" y="233172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E9E88"/>
                </a:solidFill>
              </a:rPr>
              <a:t>Journal de lecture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577840" y="2715768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L'élève note ses réactions, questions, et connections personnelles après chaque lecture.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28600" y="3657600"/>
            <a:ext cx="425196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365760" y="3931920"/>
            <a:ext cx="594360" cy="59436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5760" y="39319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💡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097280" y="3749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6C63AC"/>
                </a:solidFill>
              </a:rPr>
              <a:t>Prédiction avant lecture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1097280" y="4133088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Anticiper le contenu à partir du titre, de l'illustration et de la mise en page du texte.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09160" y="3657600"/>
            <a:ext cx="425196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846320" y="3931920"/>
            <a:ext cx="594360" cy="594360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46320" y="39319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FFFFF"/>
                </a:solidFill>
              </a:rPr>
              <a:t>R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5577840" y="3749040"/>
            <a:ext cx="3246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4A843"/>
                </a:solidFill>
              </a:rPr>
              <a:t>Résumé oral / écrit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5577840" y="4133088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Reformuler l'essentiel du texte en ses propres mots. Indicateur de compréhension globale.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Répertoire des Types de Textes au Cycle Primaire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A3A5C"/>
                </a:solidFill>
              </a:rPr>
              <a:t>Diversifier les types de textes pour développer des lecteurs polyvalents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1188720"/>
            <a:ext cx="73152" cy="59436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188720"/>
            <a:ext cx="1280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7A8A"/>
                </a:solidFill>
              </a:rPr>
              <a:t>Narratif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828800" y="118872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Conte, fable, récit d'aventure, nouvelle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389120" y="118872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Schéma narratif, personnages, temps du récit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7589520" y="1188720"/>
            <a:ext cx="1188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D7A8A"/>
                </a:solidFill>
              </a:rPr>
              <a:t>N1 → N6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74320" y="1837944"/>
            <a:ext cx="8595360" cy="59436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1837944"/>
            <a:ext cx="73152" cy="59436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7200" y="1837944"/>
            <a:ext cx="1280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9E88"/>
                </a:solidFill>
              </a:rPr>
              <a:t>Descriptif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828800" y="1837944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Description de lieu, portrait, carte postale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389120" y="1837944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Champ lexical, adjectifs, relations spatiales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7589520" y="1837944"/>
            <a:ext cx="1188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2E9E88"/>
                </a:solidFill>
              </a:rPr>
              <a:t>N2 → N5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2487168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274320" y="2487168"/>
            <a:ext cx="73152" cy="5943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2487168"/>
            <a:ext cx="1280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7B39"/>
                </a:solidFill>
              </a:rPr>
              <a:t>Informatif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828800" y="2487168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Article de presse, fiche documentaire, encyclopédie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389120" y="2487168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Extraction d'informations, mise en page, titres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589520" y="2487168"/>
            <a:ext cx="1188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E07B39"/>
                </a:solidFill>
              </a:rPr>
              <a:t>N3 → N6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74320" y="3136392"/>
            <a:ext cx="8595360" cy="59436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74320" y="3136392"/>
            <a:ext cx="73152" cy="5943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136392"/>
            <a:ext cx="1280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</a:rPr>
              <a:t>Injonctif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828800" y="3136392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Recette, notice, règlement de jeu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389120" y="3136392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Verbe à l'impératif, structure séquentielle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7589520" y="3136392"/>
            <a:ext cx="1188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N2 → N4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74320" y="3785616"/>
            <a:ext cx="859536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74320" y="3785616"/>
            <a:ext cx="73152" cy="59436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57200" y="3785616"/>
            <a:ext cx="1280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3AC"/>
                </a:solidFill>
              </a:rPr>
              <a:t>Poétique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1828800" y="3785616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Poème, comptine, chanson, haïku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389120" y="3785616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Rythme, rime, sens figuré, musicalité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7589520" y="3785616"/>
            <a:ext cx="1188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6C63AC"/>
                </a:solidFill>
              </a:rPr>
              <a:t>N1 → N6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274320" y="4434840"/>
            <a:ext cx="8595360" cy="59436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274320" y="4434840"/>
            <a:ext cx="73152" cy="59436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57200" y="4434840"/>
            <a:ext cx="1280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4A843"/>
                </a:solidFill>
              </a:rPr>
              <a:t>Dialogal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1828800" y="4434840"/>
            <a:ext cx="2377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Dialogue, pièce de théâtre, bande dessinée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4389120" y="4434840"/>
            <a:ext cx="31089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Tour de parole, ponctuation, intonation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7589520" y="4434840"/>
            <a:ext cx="1188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D4A843"/>
                </a:solidFill>
              </a:rPr>
              <a:t>N2 → N6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274320" y="1143000"/>
            <a:ext cx="8595360" cy="36576"/>
          </a:xfrm>
          <a:prstGeom prst="rect">
            <a:avLst/>
          </a:prstGeom>
          <a:solidFill>
            <a:srgbClr val="1A3A5C">
              <a:alpha val="30000"/>
            </a:srgbClr>
          </a:solidFill>
          <a:ln w="12700">
            <a:solidFill>
              <a:srgbClr val="1A3A5C">
                <a:alpha val="3000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Évaluation des Activités de Lecture : Critères et Grilles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E07B39"/>
                </a:solidFill>
              </a:rPr>
              <a:t>L'évaluation doit être formative, continue et bienveillante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2011680" cy="41148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188720"/>
            <a:ext cx="1920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Critère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286000" y="1188720"/>
            <a:ext cx="2377440" cy="41148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31720" y="118872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Indicateurs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663440" y="1188720"/>
            <a:ext cx="1828800" cy="41148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1188720"/>
            <a:ext cx="1737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Niveaux concernés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492240" y="1188720"/>
            <a:ext cx="2194560" cy="41148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37960" y="1188720"/>
            <a:ext cx="2103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Outils d'évaluation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1600200"/>
            <a:ext cx="20116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47472" y="1600200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Fluidité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286000" y="1600200"/>
            <a:ext cx="237744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359152" y="1600200"/>
            <a:ext cx="223113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Débit, découpages, hésitations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1600200"/>
            <a:ext cx="1828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736592" y="1600200"/>
            <a:ext cx="168249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N1 à N6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6492240" y="1600200"/>
            <a:ext cx="2194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65392" y="1600200"/>
            <a:ext cx="204825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Grille d'observation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2148840"/>
            <a:ext cx="201168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7472" y="2148840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Déchiffrage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286000" y="2148840"/>
            <a:ext cx="237744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359152" y="2148840"/>
            <a:ext cx="223113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Reconnaissance graphème-phonème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663440" y="2148840"/>
            <a:ext cx="182880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736592" y="2148840"/>
            <a:ext cx="168249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N1 à N3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92240" y="2148840"/>
            <a:ext cx="21945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65392" y="2148840"/>
            <a:ext cx="204825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individuelle à voix haute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274320" y="2697480"/>
            <a:ext cx="20116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47472" y="2697480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Prononciation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2286000" y="2697480"/>
            <a:ext cx="237744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359152" y="2697480"/>
            <a:ext cx="223113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Correction phonétique, liaisons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663440" y="2697480"/>
            <a:ext cx="1828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36592" y="2697480"/>
            <a:ext cx="168249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N1 à N6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6492240" y="2697480"/>
            <a:ext cx="2194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565392" y="2697480"/>
            <a:ext cx="204825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Écoute magistrale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74320" y="3246120"/>
            <a:ext cx="201168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47472" y="3246120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Compréhension globale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2286000" y="3246120"/>
            <a:ext cx="237744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359152" y="3246120"/>
            <a:ext cx="223113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Résumé, questions générales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4663440" y="3246120"/>
            <a:ext cx="182880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36592" y="3246120"/>
            <a:ext cx="168249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N2 à N6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6492240" y="3246120"/>
            <a:ext cx="21945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565392" y="3246120"/>
            <a:ext cx="204825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Questionnaire oral/écrit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274320" y="3794760"/>
            <a:ext cx="20116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47472" y="3794760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Compréhension fine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2286000" y="3794760"/>
            <a:ext cx="237744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359152" y="3794760"/>
            <a:ext cx="223113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Inférence, implicite, détails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4663440" y="3794760"/>
            <a:ext cx="1828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736592" y="3794760"/>
            <a:ext cx="168249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N4 à N6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6492240" y="3794760"/>
            <a:ext cx="2194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565392" y="3794760"/>
            <a:ext cx="204825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Questions de compréhension</a:t>
            </a:r>
            <a:endParaRPr lang="en-US" sz="950" dirty="0"/>
          </a:p>
        </p:txBody>
      </p:sp>
      <p:sp>
        <p:nvSpPr>
          <p:cNvPr id="55" name="Shape 53"/>
          <p:cNvSpPr/>
          <p:nvPr/>
        </p:nvSpPr>
        <p:spPr>
          <a:xfrm>
            <a:off x="274320" y="4343400"/>
            <a:ext cx="201168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47472" y="4343400"/>
            <a:ext cx="186537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Expressivité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2286000" y="4343400"/>
            <a:ext cx="237744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2359152" y="4343400"/>
            <a:ext cx="223113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Intonation, pauses, volume</a:t>
            </a:r>
            <a:endParaRPr lang="en-US" sz="950" dirty="0"/>
          </a:p>
        </p:txBody>
      </p:sp>
      <p:sp>
        <p:nvSpPr>
          <p:cNvPr id="59" name="Shape 57"/>
          <p:cNvSpPr/>
          <p:nvPr/>
        </p:nvSpPr>
        <p:spPr>
          <a:xfrm>
            <a:off x="4663440" y="4343400"/>
            <a:ext cx="182880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736592" y="4343400"/>
            <a:ext cx="168249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N3 à N6</a:t>
            </a:r>
            <a:endParaRPr lang="en-US" sz="950" dirty="0"/>
          </a:p>
        </p:txBody>
      </p:sp>
      <p:sp>
        <p:nvSpPr>
          <p:cNvPr id="61" name="Shape 59"/>
          <p:cNvSpPr/>
          <p:nvPr/>
        </p:nvSpPr>
        <p:spPr>
          <a:xfrm>
            <a:off x="6492240" y="4343400"/>
            <a:ext cx="21945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565392" y="4343400"/>
            <a:ext cx="2048256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expressive notée</a:t>
            </a:r>
            <a:endParaRPr lang="en-US" sz="9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1463040"/>
            <a:ext cx="822960" cy="822960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1463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3A5C"/>
                </a:solidFill>
              </a:rPr>
              <a:t>03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371600" y="15544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D4A843"/>
                </a:solidFill>
              </a:rPr>
              <a:t>SECTION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210312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Étapes de la Leçon de Lecture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57200" y="320040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B0C8D8"/>
                </a:solidFill>
              </a:rPr>
              <a:t>Avant la lecture • Pendant • Après la lecture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07080"/>
                </a:solidFill>
              </a:rPr>
              <a:t>Slide 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Architecture d'une Séance de Lecture : Les 3 Moments Clés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17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A3A5C"/>
                </a:solidFill>
              </a:rPr>
              <a:t>Toute leçon de lecture efficace s'organise en trois moments pédagogiques complémentaires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274320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188720"/>
            <a:ext cx="2743200" cy="8229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325880" y="914400"/>
            <a:ext cx="640080" cy="6400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25880" y="9144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1207008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AVANT LA LECTURE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65760" y="1572768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C0E8F0"/>
                </a:solidFill>
              </a:rPr>
              <a:t>Préparer et Anticiper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11480" y="2121408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368" y="20848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Activation des connaissances antérieures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11480" y="2807208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8368" y="27706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Présentation du contexte / de la situation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11480" y="3493008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8368" y="34564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Formulation des hypothèses de lecture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11480" y="4178808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8368" y="41422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Identification du type de texte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4864608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8368" y="48280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Objectivation de la lecture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291840" y="1188720"/>
            <a:ext cx="274320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291840" y="1188720"/>
            <a:ext cx="2743200" cy="82296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343400" y="914400"/>
            <a:ext cx="640080" cy="64008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343400" y="9144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3383280" y="1207008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PENDANT LA LECTURE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383280" y="1572768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C0E8F0"/>
                </a:solidFill>
              </a:rPr>
              <a:t>Lire et Construire le sens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429000" y="2121408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75888" y="20848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silencieuse individuelle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429000" y="2807208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75888" y="27706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orale (magistrale, chorale, individuelle)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3429000" y="3493008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675888" y="34564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Vérification des hypothèses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3429000" y="4178808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675888" y="41422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Activités de compréhension progressive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429000" y="4864608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675888" y="48280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Étude du vocabulaire en contexte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6309360" y="1188720"/>
            <a:ext cx="274320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6309360" y="1188720"/>
            <a:ext cx="2743200" cy="8229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360920" y="914400"/>
            <a:ext cx="640080" cy="64008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360920" y="9144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43" name="Text 41"/>
          <p:cNvSpPr/>
          <p:nvPr/>
        </p:nvSpPr>
        <p:spPr>
          <a:xfrm>
            <a:off x="6400800" y="1207008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APRÈS LA LECTURE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6400800" y="1572768"/>
            <a:ext cx="25603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C0E8F0"/>
                </a:solidFill>
              </a:rPr>
              <a:t>Consolider et Transférer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6446520" y="2121408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693408" y="20848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Synthèse et résumé collectif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6446520" y="2807208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6693408" y="27706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Réponse aux questions de compréhension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6446520" y="3493008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693408" y="34564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Production d'un écrit court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6446520" y="4178808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693408" y="41422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expressive et diction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6446520" y="4864608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693408" y="482803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Lien avec d'autres apprentissages</a:t>
            </a:r>
            <a:endParaRPr lang="en-US" sz="9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Étape 1 : AVANT la Lecture — Mise en Projet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18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1371600" cy="41148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772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DURÉE : 10–15 min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29844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298448"/>
            <a:ext cx="4206240" cy="7315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4048" y="1426464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</a:rPr>
              <a:t>1. Remue-méninges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84048" y="1755648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Présenter le thème par des images, mots-clés ou un objet déclencheur. Faire parler les élèves autour du sujet pour activer leurs connaissances.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54880" y="129844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298448"/>
            <a:ext cx="4206240" cy="73152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64608" y="1426464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7A8A"/>
                </a:solidFill>
              </a:rPr>
              <a:t>2. Anticipation du texte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864608" y="1755648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Observer le paratexte : titre, sous-titre, illustrations, mise en page. Émettre des hypothèses : « De quoi va parler ce texte selon vous ? »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74320" y="256032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2560320"/>
            <a:ext cx="4206240" cy="73152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4048" y="2688336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9E88"/>
                </a:solidFill>
              </a:rPr>
              <a:t>3. Présentation du projet de lecture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84048" y="3017520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Préciser la finalité de la lecture : lire pour répondre à une question, lire pour raconter, lire pour réaliser une tâche. Donner un but précis.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754880" y="256032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54880" y="2560320"/>
            <a:ext cx="4206240" cy="73152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64608" y="2688336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7B39"/>
                </a:solidFill>
              </a:rPr>
              <a:t>4. Pré-enseignement du vocabulaire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64608" y="3017520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Introduire 3 à 5 mots difficiles susceptibles de bloquer la compréhension. Les expliquer en contexte, non hors contexte.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274320" y="3822192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274320" y="3822192"/>
            <a:ext cx="4206240" cy="73152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84048" y="3950208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3AC"/>
                </a:solidFill>
              </a:rPr>
              <a:t>5. Lecture de la consigne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84048" y="4279392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Lire et expliquer la tâche finale. L'élève sait ce qu'il cherche avant de commencer à lire. La lecture est orientée.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754880" y="3822192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754880" y="3822192"/>
            <a:ext cx="4206240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64608" y="3950208"/>
            <a:ext cx="3977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4A843"/>
                </a:solidFill>
              </a:rPr>
              <a:t>6. Formulation des questions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4864608" y="4279392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Poser 2 à 3 questions-guide auxquelles l'élève devra répondre après la lecture. Cela oriente l'attention lors de la lecture.</a:t>
            </a:r>
            <a:endParaRPr lang="en-US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Étape 2 : PENDANT la Lecture — Construction Active du Sens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19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1371600" cy="41148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772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DURÉE : 20–30 min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280160"/>
            <a:ext cx="4114800" cy="41148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28016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A. Lecture Silencieuse Individuelle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1801368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1773936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L'élève lit seul, sans être interrompu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258568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231136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Il cherche les réponses aux questions-guide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65760" y="2715768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2688336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Il identifie les mots inconnus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172968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145536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Il construit sa première compréhension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3730752"/>
            <a:ext cx="4114800" cy="41148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74320" y="3730752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B. Vérification de la Compréhension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65760" y="4224528"/>
            <a:ext cx="137160" cy="13716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4360" y="4197096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Questions sur le sens global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65760" y="4517136"/>
            <a:ext cx="137160" cy="13716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94360" y="4489704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Vérification des hypothèses initiales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65760" y="4809744"/>
            <a:ext cx="137160" cy="13716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94360" y="478231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Reformulation collective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663440" y="1280160"/>
            <a:ext cx="4114800" cy="41148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663440" y="128016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C. Lecture Orale — Types et Organisation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663440" y="1801368"/>
            <a:ext cx="41148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663440" y="1801368"/>
            <a:ext cx="73152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00600" y="180136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</a:rPr>
              <a:t>Lecture magistrale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537960" y="180136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Modèle de l'enseignant : fluidité, expression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663440" y="2350008"/>
            <a:ext cx="4114800" cy="50292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663440" y="2350008"/>
            <a:ext cx="73152" cy="50292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00600" y="235000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7A8A"/>
                </a:solidFill>
              </a:rPr>
              <a:t>Lecture chorale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537960" y="235000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Toute la classe lit ensemble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4663440" y="2898648"/>
            <a:ext cx="41148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663440" y="2898648"/>
            <a:ext cx="73152" cy="50292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00600" y="289864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E9E88"/>
                </a:solidFill>
              </a:rPr>
              <a:t>Lecture par groupes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6537960" y="289864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Sous-groupes en rotation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4663440" y="3447288"/>
            <a:ext cx="4114800" cy="50292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663440" y="3447288"/>
            <a:ext cx="73152" cy="50292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800600" y="344728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07B39"/>
                </a:solidFill>
              </a:rPr>
              <a:t>Lecture individuelle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6537960" y="344728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Un élève lit devant la classe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4663440" y="3995928"/>
            <a:ext cx="41148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663440" y="3995928"/>
            <a:ext cx="73152" cy="50292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800600" y="3995928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C63AC"/>
                </a:solidFill>
              </a:rPr>
              <a:t>Lecture fragmentée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6537960" y="3995928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Par paragraphes à tour de rôle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4663440" y="4553712"/>
            <a:ext cx="4114800" cy="41148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663440" y="4553712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D. Étude du Vocabulaire en Contexte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Sommaire de la Présentation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868680"/>
            <a:ext cx="4206240" cy="118872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365760" y="96012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01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14400" y="96012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Contexte et Objectifs de la Lecture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0" y="15544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E8F0"/>
                </a:solidFill>
              </a:rPr>
              <a:t>Slides 1–5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2194560"/>
            <a:ext cx="4206240" cy="118872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65760" y="228600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02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914400" y="228600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Les Types d'Activités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14400" y="28803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E8F0"/>
                </a:solidFill>
              </a:rPr>
              <a:t>Slides 6–15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3520440"/>
            <a:ext cx="4206240" cy="118872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65760" y="361188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03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914400" y="361188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Les Étapes de la Leçon de Lecture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914400" y="4206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E8F0"/>
                </a:solidFill>
              </a:rPr>
              <a:t>Slides 16–25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754880" y="868680"/>
            <a:ext cx="4206240" cy="11887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846320" y="96012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04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5394960" y="96012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Gestion des Difficultés de Déchiffrage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394960" y="15544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E8F0"/>
                </a:solidFill>
              </a:rPr>
              <a:t>Slides 26–35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54880" y="2194560"/>
            <a:ext cx="4206240" cy="118872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228600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05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5394960" y="228600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Planification et Modèles de Fiches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394960" y="28803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E8F0"/>
                </a:solidFill>
              </a:rPr>
              <a:t>Slides 36–42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754880" y="3520440"/>
            <a:ext cx="4206240" cy="11887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4846320" y="3611880"/>
            <a:ext cx="5486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</a:rPr>
              <a:t>06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5394960" y="3611880"/>
            <a:ext cx="3383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Conclusion et Perspectives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394960" y="4206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0E8F0"/>
                </a:solidFill>
              </a:rPr>
              <a:t>Slides 43–45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Étape 3 : APRÈS la Lecture — Exploitation et Transfert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20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1371600" cy="41148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772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DURÉE : 15–20 min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828800" y="822960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1A3A5C"/>
                </a:solidFill>
              </a:rPr>
              <a:t>L'exploitation post-lecture ancre les apprentissages et développe des compétences transversales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74320" y="129844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11480" y="1554480"/>
            <a:ext cx="548640" cy="5486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1554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Q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97280" y="1389888"/>
            <a:ext cx="32644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</a:rPr>
              <a:t>Réponse aux questions de compréhension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97280" y="1755648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Les élèves répondent par écrit ou oralement aux questions posées avant la lecture. Correction collective guidée.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754880" y="129844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892040" y="1554480"/>
            <a:ext cx="548640" cy="5486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15544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R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577840" y="1389888"/>
            <a:ext cx="32644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7A8A"/>
                </a:solidFill>
              </a:rPr>
              <a:t>Résumé et reformulation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577840" y="1755648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Production orale : chaque élève raconte l'essentiel du texte. Puis production écrite guidée d'un résumé en 3–4 phrases.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256032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11480" y="2816352"/>
            <a:ext cx="548640" cy="54864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1480" y="281635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V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097280" y="2651760"/>
            <a:ext cx="32644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9E88"/>
                </a:solidFill>
              </a:rPr>
              <a:t>Travail sur le vocabulaire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097280" y="3017520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Définition des mots nouveaux, dérivation, champ sémantique, emploi dans de nouvelles phrases produites par les élèves.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754880" y="256032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892040" y="2816352"/>
            <a:ext cx="548640" cy="54864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92040" y="2816352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L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577840" y="2651760"/>
            <a:ext cx="32644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7B39"/>
                </a:solidFill>
              </a:rPr>
              <a:t>Lecture expressive et diction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577840" y="3017520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Un ou plusieurs élèves relisent le texte à voix haute avec expression. Travail sur l'intonation et le rythme.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274320" y="3822192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11480" y="4078224"/>
            <a:ext cx="548640" cy="54864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11480" y="40782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097280" y="3913632"/>
            <a:ext cx="32644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3AC"/>
                </a:solidFill>
              </a:rPr>
              <a:t>Transfert : production écrite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097280" y="4279392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Tâche de rédaction courte en lien avec le texte : continuer le récit, écrire un message similaire, produire un texte du même type.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754880" y="3822192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892040" y="4078224"/>
            <a:ext cx="548640" cy="548640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892040" y="4078224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P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5577840" y="3913632"/>
            <a:ext cx="3264408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4A843"/>
                </a:solidFill>
              </a:rPr>
              <a:t>Lecture plaisir et prolongement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577840" y="4279392"/>
            <a:ext cx="3264408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Lecture d'un texte complémentaire pour le plaisir. Recommandation de lectures similaires. Ouverture culturelle.</a:t>
            </a:r>
            <a:endParaRPr lang="en-US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Démarche Détaillée : Niveaux 1-2-3 — Pédagogie Fonctionnelle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411480"/>
          </a:xfrm>
          <a:prstGeom prst="rect">
            <a:avLst/>
          </a:prstGeom>
          <a:solidFill>
            <a:srgbClr val="1A3A5C">
              <a:alpha val="15000"/>
            </a:srgbClr>
          </a:solidFill>
          <a:ln w="12700">
            <a:solidFill>
              <a:srgbClr val="1A3A5C">
                <a:alpha val="3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79552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1A3A5C"/>
                </a:solidFill>
              </a:rPr>
              <a:t>La pédagogie fonctionnelle place l'apprenant dans des situations de communication signifiantes dès le début de l'apprentissage.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74320" y="1298448"/>
            <a:ext cx="457200" cy="45720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29844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66344" y="1755648"/>
            <a:ext cx="73152" cy="292608"/>
          </a:xfrm>
          <a:prstGeom prst="rect">
            <a:avLst/>
          </a:prstGeom>
          <a:solidFill>
            <a:srgbClr val="5A6A7A">
              <a:alpha val="60000"/>
            </a:srgbClr>
          </a:solidFill>
          <a:ln w="12700">
            <a:solidFill>
              <a:srgbClr val="5A6A7A">
                <a:alpha val="6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14400" y="1316736"/>
            <a:ext cx="71323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051560" y="1335024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</a:rPr>
              <a:t>Découverte de la situation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051560" y="1645920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Image déclenchante ou texte court présenté par l'enseignant. L'élève observe, commente, réagit.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492240" y="1389888"/>
            <a:ext cx="1371600" cy="384048"/>
          </a:xfrm>
          <a:prstGeom prst="rect">
            <a:avLst/>
          </a:prstGeom>
          <a:solidFill>
            <a:srgbClr val="1A3A5C">
              <a:alpha val="20000"/>
            </a:srgbClr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1389888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3A5C"/>
                </a:solidFill>
              </a:rPr>
              <a:t>5 min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2048256"/>
            <a:ext cx="457200" cy="45720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4320" y="20482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66344" y="2505456"/>
            <a:ext cx="73152" cy="292608"/>
          </a:xfrm>
          <a:prstGeom prst="rect">
            <a:avLst/>
          </a:prstGeom>
          <a:solidFill>
            <a:srgbClr val="5A6A7A">
              <a:alpha val="60000"/>
            </a:srgbClr>
          </a:solidFill>
          <a:ln w="12700">
            <a:solidFill>
              <a:srgbClr val="5A6A7A">
                <a:alpha val="6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914400" y="2066544"/>
            <a:ext cx="71323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1051560" y="208483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7A8A"/>
                </a:solidFill>
              </a:rPr>
              <a:t>Lecture du texte support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051560" y="2395728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L'enseignant lit le texte à voix haute. Les élèves suivent. Première rencontre avec les graphèmes cibles.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6492240" y="2139696"/>
            <a:ext cx="1371600" cy="384048"/>
          </a:xfrm>
          <a:prstGeom prst="rect">
            <a:avLst/>
          </a:prstGeom>
          <a:solidFill>
            <a:srgbClr val="1D7A8A">
              <a:alpha val="20000"/>
            </a:srgbClr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92240" y="2139696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D7A8A"/>
                </a:solidFill>
              </a:rPr>
              <a:t>5 min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2798064"/>
            <a:ext cx="457200" cy="45720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4320" y="27980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66344" y="3255264"/>
            <a:ext cx="73152" cy="292608"/>
          </a:xfrm>
          <a:prstGeom prst="rect">
            <a:avLst/>
          </a:prstGeom>
          <a:solidFill>
            <a:srgbClr val="5A6A7A">
              <a:alpha val="60000"/>
            </a:srgbClr>
          </a:solidFill>
          <a:ln w="12700">
            <a:solidFill>
              <a:srgbClr val="5A6A7A">
                <a:alpha val="60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14400" y="2816352"/>
            <a:ext cx="71323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2E9E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1051560" y="2834640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9E88"/>
                </a:solidFill>
              </a:rPr>
              <a:t>Identification des sons/lettres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1051560" y="3145536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Isoler les phonèmes et graphèmes de la leçon. Activités phonologiques. Tableau graphème-son.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492240" y="2889504"/>
            <a:ext cx="1371600" cy="384048"/>
          </a:xfrm>
          <a:prstGeom prst="rect">
            <a:avLst/>
          </a:prstGeom>
          <a:solidFill>
            <a:srgbClr val="2E9E88">
              <a:alpha val="20000"/>
            </a:srgbClr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492240" y="2889504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2E9E88"/>
                </a:solidFill>
              </a:rPr>
              <a:t>8 min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74320" y="3547872"/>
            <a:ext cx="457200" cy="45720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74320" y="35478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66344" y="4005072"/>
            <a:ext cx="73152" cy="292608"/>
          </a:xfrm>
          <a:prstGeom prst="rect">
            <a:avLst/>
          </a:prstGeom>
          <a:solidFill>
            <a:srgbClr val="5A6A7A">
              <a:alpha val="60000"/>
            </a:srgbClr>
          </a:solidFill>
          <a:ln w="12700">
            <a:solidFill>
              <a:srgbClr val="5A6A7A">
                <a:alpha val="60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14400" y="3566160"/>
            <a:ext cx="71323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1051560" y="3584448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7B39"/>
                </a:solidFill>
              </a:rPr>
              <a:t>Entraînement syllabique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1051560" y="3895344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Lecture de syllabes, de mots, puis de phrases courtes. Lecture en chorale puis individuelle.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492240" y="3639312"/>
            <a:ext cx="1371600" cy="384048"/>
          </a:xfrm>
          <a:prstGeom prst="rect">
            <a:avLst/>
          </a:prstGeom>
          <a:solidFill>
            <a:srgbClr val="E07B39">
              <a:alpha val="20000"/>
            </a:srgbClr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92240" y="3639312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7B39"/>
                </a:solidFill>
              </a:rPr>
              <a:t>10 min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274320" y="4297680"/>
            <a:ext cx="457200" cy="45720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274320" y="42976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5</a:t>
            </a:r>
            <a:endParaRPr lang="en-US" sz="1400" dirty="0"/>
          </a:p>
        </p:txBody>
      </p:sp>
      <p:sp>
        <p:nvSpPr>
          <p:cNvPr id="42" name="Shape 40"/>
          <p:cNvSpPr/>
          <p:nvPr/>
        </p:nvSpPr>
        <p:spPr>
          <a:xfrm>
            <a:off x="914400" y="4315968"/>
            <a:ext cx="71323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6C63A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3" name="Text 41"/>
          <p:cNvSpPr/>
          <p:nvPr/>
        </p:nvSpPr>
        <p:spPr>
          <a:xfrm>
            <a:off x="1051560" y="4334256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3AC"/>
                </a:solidFill>
              </a:rPr>
              <a:t>Compréhension et réemploi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1051560" y="4645152"/>
            <a:ext cx="5029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Questions simples sur le texte. Jeu de rôle, dessin, production orale ou trace écrite courte.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6492240" y="4389120"/>
            <a:ext cx="1371600" cy="384048"/>
          </a:xfrm>
          <a:prstGeom prst="rect">
            <a:avLst/>
          </a:prstGeom>
          <a:solidFill>
            <a:srgbClr val="6C63AC">
              <a:alpha val="20000"/>
            </a:srgbClr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492240" y="4389120"/>
            <a:ext cx="1371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6C63AC"/>
                </a:solidFill>
              </a:rPr>
              <a:t>7 min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Démarche O.C.A.É. — Niveaux 4, 5, 6 : Guide Pratique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22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28600" y="777240"/>
            <a:ext cx="201168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28600" y="777240"/>
            <a:ext cx="2011680" cy="10058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8600" y="7772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O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228600" y="137160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Observation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85800" y="1783080"/>
            <a:ext cx="1097280" cy="256032"/>
          </a:xfrm>
          <a:prstGeom prst="rect">
            <a:avLst/>
          </a:prstGeom>
          <a:solidFill>
            <a:srgbClr val="1A3A5C">
              <a:alpha val="20000"/>
            </a:srgbClr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178308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3A5C"/>
                </a:solidFill>
              </a:rPr>
              <a:t>10 min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20040" y="210312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Observer le texte dans sa globalité avant de le lire.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20040" y="2578608"/>
            <a:ext cx="91440" cy="3200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" y="2560320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du titre et du sous-titre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20040" y="3054096"/>
            <a:ext cx="91440" cy="3200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4632" y="3035808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Observation des illustrations et de la mise en page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20040" y="3529584"/>
            <a:ext cx="91440" cy="3200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632" y="3511296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Identification du type de texte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20040" y="4005072"/>
            <a:ext cx="91440" cy="3200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" y="3986784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Formulation d'hypothèses sur le contenu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20040" y="4480560"/>
            <a:ext cx="91440" cy="3200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4632" y="4462272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Questions de l'enseignant pour orienter l'observation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2395728" y="777240"/>
            <a:ext cx="201168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2395728" y="777240"/>
            <a:ext cx="2011680" cy="100584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395728" y="7772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C</a:t>
            </a:r>
            <a:endParaRPr lang="en-US" sz="3200" dirty="0"/>
          </a:p>
        </p:txBody>
      </p:sp>
      <p:sp>
        <p:nvSpPr>
          <p:cNvPr id="26" name="Text 24"/>
          <p:cNvSpPr/>
          <p:nvPr/>
        </p:nvSpPr>
        <p:spPr>
          <a:xfrm>
            <a:off x="2395728" y="137160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Compréhension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2852928" y="1783080"/>
            <a:ext cx="1097280" cy="256032"/>
          </a:xfrm>
          <a:prstGeom prst="rect">
            <a:avLst/>
          </a:prstGeom>
          <a:solidFill>
            <a:srgbClr val="1D7A8A">
              <a:alpha val="20000"/>
            </a:srgbClr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852928" y="178308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D7A8A"/>
                </a:solidFill>
              </a:rPr>
              <a:t>20 min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2487168" y="210312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Lire le texte pour en construire le sens à différents niveaux.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2487168" y="2578608"/>
            <a:ext cx="91440" cy="32004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651760" y="2560320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silencieuse individuelle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2487168" y="3054096"/>
            <a:ext cx="91440" cy="32004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651760" y="3035808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orale (magistrale puis individuelle)</a:t>
            </a:r>
            <a:endParaRPr lang="en-US" sz="850" dirty="0"/>
          </a:p>
        </p:txBody>
      </p:sp>
      <p:sp>
        <p:nvSpPr>
          <p:cNvPr id="34" name="Shape 32"/>
          <p:cNvSpPr/>
          <p:nvPr/>
        </p:nvSpPr>
        <p:spPr>
          <a:xfrm>
            <a:off x="2487168" y="3529584"/>
            <a:ext cx="91440" cy="32004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651760" y="3511296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Questionnement sur le sens global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2487168" y="4005072"/>
            <a:ext cx="91440" cy="32004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651760" y="3986784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Étude du vocabulaire en contexte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2487168" y="4480560"/>
            <a:ext cx="91440" cy="32004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651760" y="4462272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Questions de compréhension fine</a:t>
            </a:r>
            <a:endParaRPr lang="en-US" sz="850" dirty="0"/>
          </a:p>
        </p:txBody>
      </p:sp>
      <p:sp>
        <p:nvSpPr>
          <p:cNvPr id="40" name="Shape 38"/>
          <p:cNvSpPr/>
          <p:nvPr/>
        </p:nvSpPr>
        <p:spPr>
          <a:xfrm>
            <a:off x="4562856" y="777240"/>
            <a:ext cx="201168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4562856" y="777240"/>
            <a:ext cx="2011680" cy="100584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4562856" y="7772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A</a:t>
            </a:r>
            <a:endParaRPr lang="en-US" sz="3200" dirty="0"/>
          </a:p>
        </p:txBody>
      </p:sp>
      <p:sp>
        <p:nvSpPr>
          <p:cNvPr id="43" name="Text 41"/>
          <p:cNvSpPr/>
          <p:nvPr/>
        </p:nvSpPr>
        <p:spPr>
          <a:xfrm>
            <a:off x="4562856" y="137160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Application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5020056" y="1783080"/>
            <a:ext cx="1097280" cy="256032"/>
          </a:xfrm>
          <a:prstGeom prst="rect">
            <a:avLst/>
          </a:prstGeom>
          <a:solidFill>
            <a:srgbClr val="E07B39">
              <a:alpha val="20000"/>
            </a:srgbClr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020056" y="178308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07B39"/>
                </a:solidFill>
              </a:rPr>
              <a:t>15 min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654296" y="210312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Réemployer les acquis dans de nouvelles situations de lecture.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4654296" y="2578608"/>
            <a:ext cx="91440" cy="32004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818888" y="2560320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Exercices de lecture expressive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654296" y="3054096"/>
            <a:ext cx="91440" cy="32004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18888" y="3035808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Diction : travail sur l'intonation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4654296" y="3529584"/>
            <a:ext cx="91440" cy="32004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818888" y="3511296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de textes complémentaires courts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4654296" y="4005072"/>
            <a:ext cx="91440" cy="32004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818888" y="3986784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Exercices de compréhension écrite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4654296" y="4480560"/>
            <a:ext cx="91440" cy="32004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818888" y="4462272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Production d'un résumé ou d'une réponse</a:t>
            </a:r>
            <a:endParaRPr lang="en-US" sz="850" dirty="0"/>
          </a:p>
        </p:txBody>
      </p:sp>
      <p:sp>
        <p:nvSpPr>
          <p:cNvPr id="57" name="Shape 55"/>
          <p:cNvSpPr/>
          <p:nvPr/>
        </p:nvSpPr>
        <p:spPr>
          <a:xfrm>
            <a:off x="6729984" y="777240"/>
            <a:ext cx="2011680" cy="425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8" name="Shape 56"/>
          <p:cNvSpPr/>
          <p:nvPr/>
        </p:nvSpPr>
        <p:spPr>
          <a:xfrm>
            <a:off x="6729984" y="777240"/>
            <a:ext cx="2011680" cy="10058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729984" y="777240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</a:rPr>
              <a:t>É</a:t>
            </a:r>
            <a:endParaRPr lang="en-US" sz="3200" dirty="0"/>
          </a:p>
        </p:txBody>
      </p:sp>
      <p:sp>
        <p:nvSpPr>
          <p:cNvPr id="60" name="Text 58"/>
          <p:cNvSpPr/>
          <p:nvPr/>
        </p:nvSpPr>
        <p:spPr>
          <a:xfrm>
            <a:off x="6729984" y="137160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Évaluation</a:t>
            </a:r>
            <a:endParaRPr lang="en-US" sz="1000" dirty="0"/>
          </a:p>
        </p:txBody>
      </p:sp>
      <p:sp>
        <p:nvSpPr>
          <p:cNvPr id="61" name="Shape 59"/>
          <p:cNvSpPr/>
          <p:nvPr/>
        </p:nvSpPr>
        <p:spPr>
          <a:xfrm>
            <a:off x="7187184" y="1783080"/>
            <a:ext cx="1097280" cy="256032"/>
          </a:xfrm>
          <a:prstGeom prst="rect">
            <a:avLst/>
          </a:prstGeom>
          <a:solidFill>
            <a:srgbClr val="C0392B">
              <a:alpha val="20000"/>
            </a:srgbClr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187184" y="178308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0392B"/>
                </a:solidFill>
              </a:rPr>
              <a:t>10 min</a:t>
            </a:r>
            <a:endParaRPr lang="en-US" sz="900" dirty="0"/>
          </a:p>
        </p:txBody>
      </p:sp>
      <p:sp>
        <p:nvSpPr>
          <p:cNvPr id="63" name="Text 61"/>
          <p:cNvSpPr/>
          <p:nvPr/>
        </p:nvSpPr>
        <p:spPr>
          <a:xfrm>
            <a:off x="6821424" y="2103120"/>
            <a:ext cx="1828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Mesurer les acquis et identifier les besoins de remédiation.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6821424" y="2578608"/>
            <a:ext cx="9144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986016" y="2560320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individuelle chronométrée</a:t>
            </a:r>
            <a:endParaRPr lang="en-US" sz="850" dirty="0"/>
          </a:p>
        </p:txBody>
      </p:sp>
      <p:sp>
        <p:nvSpPr>
          <p:cNvPr id="66" name="Shape 64"/>
          <p:cNvSpPr/>
          <p:nvPr/>
        </p:nvSpPr>
        <p:spPr>
          <a:xfrm>
            <a:off x="6821424" y="3054096"/>
            <a:ext cx="9144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986016" y="3035808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Questionnaire de compréhension</a:t>
            </a:r>
            <a:endParaRPr lang="en-US" sz="850" dirty="0"/>
          </a:p>
        </p:txBody>
      </p:sp>
      <p:sp>
        <p:nvSpPr>
          <p:cNvPr id="68" name="Shape 66"/>
          <p:cNvSpPr/>
          <p:nvPr/>
        </p:nvSpPr>
        <p:spPr>
          <a:xfrm>
            <a:off x="6821424" y="3529584"/>
            <a:ext cx="9144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6986016" y="3511296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Auto-évaluation de l'élève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6821424" y="4005072"/>
            <a:ext cx="9144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986016" y="3986784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Grille d'observation remplie par l'enseignant</a:t>
            </a:r>
            <a:endParaRPr lang="en-US" sz="850" dirty="0"/>
          </a:p>
        </p:txBody>
      </p:sp>
      <p:sp>
        <p:nvSpPr>
          <p:cNvPr id="72" name="Shape 70"/>
          <p:cNvSpPr/>
          <p:nvPr/>
        </p:nvSpPr>
        <p:spPr>
          <a:xfrm>
            <a:off x="6821424" y="4480560"/>
            <a:ext cx="91440" cy="3200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986016" y="4462272"/>
            <a:ext cx="1664208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Identification des élèves en difficulté</a:t>
            </a:r>
            <a:endParaRPr lang="en-US" sz="8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Gestion du Temps et Rythmes d'Apprentissage en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3A5C"/>
                </a:solidFill>
              </a:rPr>
              <a:t>Répartition recommandée du temps selon les niveaux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828800" y="11887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3A5C"/>
                </a:solidFill>
              </a:rPr>
              <a:t>Avant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114800" y="118872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D7A8A"/>
                </a:solidFill>
              </a:rPr>
              <a:t>Pendant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858000" y="118872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7B39"/>
                </a:solidFill>
              </a:rPr>
              <a:t>Après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274320" y="155448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Niveau 1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1645920" y="1627632"/>
            <a:ext cx="1828800" cy="329184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645920" y="1627632"/>
            <a:ext cx="1828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25%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0" y="1627632"/>
            <a:ext cx="3657600" cy="329184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74720" y="1627632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50%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7132320" y="1627632"/>
            <a:ext cx="1828800" cy="32918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32320" y="1627632"/>
            <a:ext cx="1828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25%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274320" y="2121408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Niveau 2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1645920" y="2194560"/>
            <a:ext cx="1463040" cy="329184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645920" y="2194560"/>
            <a:ext cx="1463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20%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3108960" y="2194560"/>
            <a:ext cx="3657600" cy="329184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108960" y="2194560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50%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766560" y="2194560"/>
            <a:ext cx="2194560" cy="32918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766560" y="2194560"/>
            <a:ext cx="21945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30%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74320" y="2688336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Niveau 3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1645920" y="2761488"/>
            <a:ext cx="1463040" cy="329184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645920" y="2761488"/>
            <a:ext cx="14630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20%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108960" y="2761488"/>
            <a:ext cx="3291840" cy="329184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108960" y="2761488"/>
            <a:ext cx="32918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45%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400800" y="2761488"/>
            <a:ext cx="2560320" cy="32918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0" y="2761488"/>
            <a:ext cx="2560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35%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274320" y="3255264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Niveau 4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1645920" y="3328416"/>
            <a:ext cx="1097280" cy="329184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645920" y="3328416"/>
            <a:ext cx="1097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15%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2743200" y="3328416"/>
            <a:ext cx="3291840" cy="329184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2743200" y="3328416"/>
            <a:ext cx="32918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45%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035040" y="3328416"/>
            <a:ext cx="2926080" cy="32918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035040" y="3328416"/>
            <a:ext cx="29260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40%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274320" y="3822192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Niveau 5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1645920" y="3895344"/>
            <a:ext cx="1097280" cy="329184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645920" y="3895344"/>
            <a:ext cx="10972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15%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2743200" y="3895344"/>
            <a:ext cx="2926080" cy="329184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743200" y="3895344"/>
            <a:ext cx="292608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40%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5669280" y="3895344"/>
            <a:ext cx="3291840" cy="32918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669280" y="3895344"/>
            <a:ext cx="329184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45%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274320" y="4389120"/>
            <a:ext cx="1280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Niveau 6</a:t>
            </a:r>
            <a:endParaRPr lang="en-US" sz="1050" dirty="0"/>
          </a:p>
        </p:txBody>
      </p:sp>
      <p:sp>
        <p:nvSpPr>
          <p:cNvPr id="46" name="Shape 44"/>
          <p:cNvSpPr/>
          <p:nvPr/>
        </p:nvSpPr>
        <p:spPr>
          <a:xfrm>
            <a:off x="1645920" y="4462272"/>
            <a:ext cx="877824" cy="329184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645920" y="4462272"/>
            <a:ext cx="877824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12%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2523744" y="4462272"/>
            <a:ext cx="2779776" cy="329184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523744" y="4462272"/>
            <a:ext cx="277977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38%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5303520" y="4462272"/>
            <a:ext cx="3657600" cy="32918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303520" y="4462272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50%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274320" y="4709160"/>
            <a:ext cx="8595360" cy="320040"/>
          </a:xfrm>
          <a:prstGeom prst="rect">
            <a:avLst/>
          </a:prstGeom>
          <a:solidFill>
            <a:srgbClr val="1A3A5C">
              <a:alpha val="10000"/>
            </a:srgbClr>
          </a:solidFill>
          <a:ln w="12700">
            <a:solidFill>
              <a:srgbClr val="1A3A5C">
                <a:alpha val="30000"/>
              </a:srgbClr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65760" y="4727448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1A3A5C"/>
                </a:solidFill>
              </a:rPr>
              <a:t>Note : Plus le niveau avance, plus la phase « Après la lecture » prend de l'importance pour le transfert et l'autonomie.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Différenciation Pédagogique dans la Leçon de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3A5C"/>
                </a:solidFill>
              </a:rPr>
              <a:t>Adapter l'enseignement à la diversité des apprenants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28600" y="1188720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188720"/>
            <a:ext cx="283464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1887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Élèves en difficulté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11480" y="1810512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178308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Textes simplifiés avec illustrations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11480" y="2441448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" y="241401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Pairs tuteurs lors des lectures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72384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304495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Questions à choix multiples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11480" y="3703320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85800" y="3675888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Temps supplémentaire accordé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4334256"/>
            <a:ext cx="182880" cy="18288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4306824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Lecture guidée en petit groupe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00400" y="1188720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200400" y="1188720"/>
            <a:ext cx="2834640" cy="50292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91840" y="11887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Élèves de niveau moyen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383280" y="1810512"/>
            <a:ext cx="182880" cy="18288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0" y="178308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Texte standard du manuel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383280" y="2441448"/>
            <a:ext cx="182880" cy="18288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0" y="241401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Questions de compréhension variées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3383280" y="3072384"/>
            <a:ext cx="182880" cy="18288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657600" y="304495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Activités en binôme et en groupe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383280" y="3703320"/>
            <a:ext cx="182880" cy="18288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3657600" y="3675888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Vocabulaire contextuel étudié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3383280" y="4334256"/>
            <a:ext cx="182880" cy="18288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57600" y="4306824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Production d'un résumé guidé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172200" y="1188720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172200" y="1188720"/>
            <a:ext cx="2834640" cy="502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263640" y="11887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Élèves avancés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355080" y="1810512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629400" y="178308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Textes enrichis et plus complexes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6355080" y="2441448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629400" y="241401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Questions d'inférence et de jugement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6355080" y="3072384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629400" y="3044952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Lecture autonome et recherche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6355080" y="3703320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629400" y="3675888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Tâches de production créative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6355080" y="4334256"/>
            <a:ext cx="182880" cy="1828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629400" y="4306824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Rôle de tuteur ou de lecteur modèle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Ressources Numériques et Supports Variés en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3A5C"/>
                </a:solidFill>
              </a:rPr>
              <a:t>Le curriculum révisé 2021 intègre le numérique comme levier d'apprentissage de la lecture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188720"/>
            <a:ext cx="502920" cy="11430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💻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96112" y="12801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3A5C"/>
                </a:solidFill>
              </a:rPr>
              <a:t>Manuels numériques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96112" y="1664208"/>
            <a:ext cx="3474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Versions interactives des manuels avec audio, textes surlignés, dictionnaires intégrés et exercices auto-correctifs.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54880" y="118872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188720"/>
            <a:ext cx="502920" cy="11430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15087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💻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5376672" y="128016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7A8A"/>
                </a:solidFill>
              </a:rPr>
              <a:t>Textes audio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376672" y="1664208"/>
            <a:ext cx="3474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Enregistrements de lecture par des voix modèles. L'élève écoute puis répète, imitant l'intonation et le rythme.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74320" y="246888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74320" y="2468880"/>
            <a:ext cx="502920" cy="114300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74320" y="2788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💻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96112" y="2560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E9E88"/>
                </a:solidFill>
              </a:rPr>
              <a:t>Vidéos pédagogiques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96112" y="2944368"/>
            <a:ext cx="3474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Séquences animées illustrant le contenu des textes. Favorise la compréhension des élèves visuels.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54880" y="246888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54880" y="2468880"/>
            <a:ext cx="502920" cy="11430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54880" y="27889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💻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376672" y="25603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07B39"/>
                </a:solidFill>
              </a:rPr>
              <a:t>Applications de syllabisation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376672" y="2944368"/>
            <a:ext cx="3474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Apps interactives pour l'entraînement syllabique : reconnaissance de syllabes, associations son-lettre.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74320" y="374904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274320" y="3749040"/>
            <a:ext cx="502920" cy="114300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74320" y="4069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💻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896112" y="384048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6C63AC"/>
                </a:solidFill>
              </a:rPr>
              <a:t>Bibliothèque numérique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896112" y="4224528"/>
            <a:ext cx="3474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Accès à des textes supplémentaires adaptés au niveau, disponibles pour la lecture autonome à la maison.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754880" y="374904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54880" y="3749040"/>
            <a:ext cx="502920" cy="11430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54880" y="40690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💻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5376672" y="384048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4A843"/>
                </a:solidFill>
              </a:rPr>
              <a:t>Tableau numérique interactif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5376672" y="4224528"/>
            <a:ext cx="3474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Affichage collectif des textes, annotation en direct, surlignage des mots-clés, jeux interactifs en classe.</a:t>
            </a:r>
            <a:endParaRPr lang="en-US" sz="9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1463040"/>
            <a:ext cx="822960" cy="822960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1463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3A5C"/>
                </a:solidFill>
              </a:rPr>
              <a:t>04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371600" y="15544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D4A843"/>
                </a:solidFill>
              </a:rPr>
              <a:t>SECTION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210312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Gestion des Difficultés de Déchiffrage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57200" y="320040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B0C8D8"/>
                </a:solidFill>
              </a:rPr>
              <a:t>Diagnostic • Remédiation • Suivi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07080"/>
                </a:solidFill>
              </a:rPr>
              <a:t>Slide 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Identifier les Difficultés : Grille de Diagnostic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27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3A5C"/>
                </a:solidFill>
              </a:rPr>
              <a:t>Un diagnostic précis est le préalable indispensable à toute remédiation efficace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188720"/>
            <a:ext cx="4206240" cy="38404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18872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Difficultés phonologiques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84048" y="1627632"/>
            <a:ext cx="3986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C0392B"/>
                </a:solidFill>
              </a:rPr>
              <a:t>Indicateurs observables :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384048" y="1883664"/>
            <a:ext cx="398678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Confusion de phonèmes (b/d, p/q)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Omission ou ajout de sons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Difficulté de segmentation syllabique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84048" y="2423160"/>
            <a:ext cx="3986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Causes possibles : Immaturité phonologique</a:t>
            </a:r>
            <a:endParaRPr lang="en-US" sz="850" dirty="0"/>
          </a:p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Problème de discrimination auditive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709160" y="118872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09160" y="1188720"/>
            <a:ext cx="4206240" cy="38404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00600" y="118872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Difficultés de déchiffrage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818888" y="1627632"/>
            <a:ext cx="3986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07B39"/>
                </a:solidFill>
              </a:rPr>
              <a:t>Indicateurs observables :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818888" y="1883664"/>
            <a:ext cx="398678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Lenteur excessive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Lecture lettre par lettre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Non-reconnaissance des mots fréquents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4818888" y="2423160"/>
            <a:ext cx="3986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Causes possibles : Insuffisance de la conscience phonémique</a:t>
            </a:r>
            <a:endParaRPr lang="en-US" sz="850" dirty="0"/>
          </a:p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Manque de pratique régulière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74320" y="306324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3063240"/>
            <a:ext cx="4206240" cy="384048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306324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Difficultés de fluence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84048" y="3502152"/>
            <a:ext cx="3986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D7A8A"/>
                </a:solidFill>
              </a:rPr>
              <a:t>Indicateurs observables :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84048" y="3758184"/>
            <a:ext cx="398678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Lecture hachée, sans fluidité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Absence de groupes de souffle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Mauvaise intonation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84048" y="4297680"/>
            <a:ext cx="3986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Causes possibles : Déchiffrage non automatisé</a:t>
            </a:r>
            <a:endParaRPr lang="en-US" sz="850" dirty="0"/>
          </a:p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Vocabulaire lexical insuffisant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09160" y="306324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09160" y="3063240"/>
            <a:ext cx="4206240" cy="384048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00600" y="306324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Difficultés de compréhension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818888" y="3502152"/>
            <a:ext cx="3986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Indicateurs observables :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4818888" y="3758184"/>
            <a:ext cx="3986784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Incapacité à reformuler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Ne répond pas aux questions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Compréhension fragmentée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4818888" y="4297680"/>
            <a:ext cx="39867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Causes possibles : Vocabulaire limité</a:t>
            </a:r>
            <a:endParaRPr lang="en-US" sz="850" dirty="0"/>
          </a:p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Absence de stratégies de lecture</a:t>
            </a:r>
            <a:endParaRPr lang="en-US" sz="8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Remédiation Phonologique : Stratégies et Activités Ciblées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28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392B"/>
                </a:solidFill>
              </a:rPr>
              <a:t>Développer la conscience phonémique chez les élèves en difficulté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207008"/>
            <a:ext cx="420624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207008"/>
            <a:ext cx="91440" cy="17830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29844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392B"/>
                </a:solidFill>
              </a:rPr>
              <a:t>Discrimination auditive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66420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Activités d'écoute pour distinguer des sons proches (b/v, f/v, ch/j). Jeux : « Est-ce le même son ? »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02920" y="2286000"/>
            <a:ext cx="3840480" cy="594360"/>
          </a:xfrm>
          <a:prstGeom prst="rect">
            <a:avLst/>
          </a:prstGeom>
          <a:solidFill>
            <a:srgbClr val="C0392B">
              <a:alpha val="12000"/>
            </a:srgbClr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304288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Procédure : 1. Dire 2 mots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2. L'élève lève la main si identiques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3. Corriger et expliquer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709160" y="1207008"/>
            <a:ext cx="420624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09160" y="1207008"/>
            <a:ext cx="91440" cy="178308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37760" y="129844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07B39"/>
                </a:solidFill>
              </a:rPr>
              <a:t>Segmentation syllabique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937760" y="166420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Frapper les syllabes dans les mains, marquer avec des jetons, compter les syllabes d'un mot.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937760" y="2286000"/>
            <a:ext cx="3840480" cy="594360"/>
          </a:xfrm>
          <a:prstGeom prst="rect">
            <a:avLst/>
          </a:prstGeom>
          <a:solidFill>
            <a:srgbClr val="E07B39">
              <a:alpha val="12000"/>
            </a:srgbClr>
          </a:solidFill>
          <a:ln w="12700">
            <a:solidFill>
              <a:srgbClr val="E07B39">
                <a:alpha val="4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0" y="2304288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Procédure : 1. Prononcer le mot lentement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2. Frapper pour chaque syllabe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3. Compter les frappements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74320" y="3127248"/>
            <a:ext cx="420624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3127248"/>
            <a:ext cx="91440" cy="178308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321868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D7A8A"/>
                </a:solidFill>
              </a:rPr>
              <a:t>Fusion phonémique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358444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Assembler des phonèmes isolés pour former un mot. Ex : /b/ + /a/ + /l/ = « bal ».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02920" y="4206240"/>
            <a:ext cx="3840480" cy="594360"/>
          </a:xfrm>
          <a:prstGeom prst="rect">
            <a:avLst/>
          </a:prstGeom>
          <a:solidFill>
            <a:srgbClr val="1D7A8A">
              <a:alpha val="12000"/>
            </a:srgbClr>
          </a:solidFill>
          <a:ln w="12700">
            <a:solidFill>
              <a:srgbClr val="1D7A8A">
                <a:alpha val="4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224528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Procédure : 1. Dire chaque son séparément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2. Demander quel mot on obtient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3. Augmenter progressivement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09160" y="3127248"/>
            <a:ext cx="420624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09160" y="3127248"/>
            <a:ext cx="91440" cy="178308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937760" y="321868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3A5C"/>
                </a:solidFill>
              </a:rPr>
              <a:t>Substitution phonémique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937760" y="358444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Remplacer un son dans un mot pour en former un autre. Ex : « bal » → changer /b/ par /m/ → « mal ».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937760" y="4206240"/>
            <a:ext cx="3840480" cy="594360"/>
          </a:xfrm>
          <a:prstGeom prst="rect">
            <a:avLst/>
          </a:prstGeom>
          <a:solidFill>
            <a:srgbClr val="1A3A5C">
              <a:alpha val="12000"/>
            </a:srgbClr>
          </a:solidFill>
          <a:ln w="12700">
            <a:solidFill>
              <a:srgbClr val="1A3A5C">
                <a:alpha val="4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29200" y="4224528"/>
            <a:ext cx="3657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Procédure : 1. Donner le mot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2. Indiquer quel son changer</a:t>
            </a:r>
            <a:endParaRPr lang="en-US" sz="850" dirty="0"/>
          </a:p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3. L'élève produit le nouveau mot</a:t>
            </a:r>
            <a:endParaRPr lang="en-US" sz="8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Remédiation de la Fluence : Lire avec Aisance et Rapidité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29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3A5C"/>
                </a:solidFill>
              </a:rPr>
              <a:t>La fluence est l'indicateur le plus prédictif de la compréhension en lecture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4114800" cy="3657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170432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Normes de fluence recommandées (mots/minute)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1536192"/>
            <a:ext cx="1371600" cy="438912"/>
          </a:xfrm>
          <a:prstGeom prst="rect">
            <a:avLst/>
          </a:prstGeom>
          <a:solidFill>
            <a:srgbClr val="1D7A8A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5361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Niveau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645920" y="1536192"/>
            <a:ext cx="1371600" cy="438912"/>
          </a:xfrm>
          <a:prstGeom prst="rect">
            <a:avLst/>
          </a:prstGeom>
          <a:solidFill>
            <a:srgbClr val="1D7A8A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691640" y="15361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Fin d'année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017520" y="1536192"/>
            <a:ext cx="1371600" cy="438912"/>
          </a:xfrm>
          <a:prstGeom prst="rect">
            <a:avLst/>
          </a:prstGeom>
          <a:solidFill>
            <a:srgbClr val="1D7A8A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063240" y="15361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Insuffisant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74320" y="19933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19933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A2B3C"/>
                </a:solidFill>
              </a:rPr>
              <a:t>N1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1645920" y="19933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691640" y="19933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20–40 m/m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017520" y="19933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063240" y="19933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&lt; 20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274320" y="24505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0040" y="24505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A2B3C"/>
                </a:solidFill>
              </a:rPr>
              <a:t>N2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1645920" y="24505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691640" y="24505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40–60 m/m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017520" y="24505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063240" y="24505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&lt; 40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74320" y="29077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0040" y="29077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A2B3C"/>
                </a:solidFill>
              </a:rPr>
              <a:t>N3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1645920" y="29077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691640" y="29077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60–80 m/m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3017520" y="29077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063240" y="29077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&lt; 60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274320" y="33649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0040" y="33649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A2B3C"/>
                </a:solidFill>
              </a:rPr>
              <a:t>N4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1645920" y="33649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691640" y="33649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80–100 m/m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017520" y="33649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063240" y="33649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&lt; 80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74320" y="38221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20040" y="38221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A2B3C"/>
                </a:solidFill>
              </a:rPr>
              <a:t>N5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1645920" y="38221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1691640" y="38221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100–120 m/m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3017520" y="3822192"/>
            <a:ext cx="1371600" cy="43891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063240" y="38221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&lt; 100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274320" y="42793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20040" y="42793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1A2B3C"/>
                </a:solidFill>
              </a:rPr>
              <a:t>N6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1645920" y="42793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1691640" y="42793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120–150 m/m</a:t>
            </a:r>
            <a:endParaRPr lang="en-US" sz="950" dirty="0"/>
          </a:p>
        </p:txBody>
      </p:sp>
      <p:sp>
        <p:nvSpPr>
          <p:cNvPr id="49" name="Shape 47"/>
          <p:cNvSpPr/>
          <p:nvPr/>
        </p:nvSpPr>
        <p:spPr>
          <a:xfrm>
            <a:off x="3017520" y="4279392"/>
            <a:ext cx="1371600" cy="43891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063240" y="4279392"/>
            <a:ext cx="1280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&lt; 120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4663440" y="1170432"/>
            <a:ext cx="4114800" cy="3657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663440" y="1170432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Activités de Remédiation de la Fluence</a:t>
            </a:r>
            <a:endParaRPr lang="en-US" sz="1050" dirty="0"/>
          </a:p>
        </p:txBody>
      </p:sp>
      <p:sp>
        <p:nvSpPr>
          <p:cNvPr id="53" name="Shape 51"/>
          <p:cNvSpPr/>
          <p:nvPr/>
        </p:nvSpPr>
        <p:spPr>
          <a:xfrm>
            <a:off x="4663440" y="1627632"/>
            <a:ext cx="4114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4736592" y="1801368"/>
            <a:ext cx="201168" cy="201168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029200" y="1627632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07B39"/>
                </a:solidFill>
              </a:rPr>
              <a:t>Lecture répétée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766560" y="1627632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Lire le même texte 3–4 fois pour gagner en aisance. Chronométrer chaque lecture.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4663440" y="2203704"/>
            <a:ext cx="411480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736592" y="2377440"/>
            <a:ext cx="201168" cy="201168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029200" y="2203704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7A8A"/>
                </a:solidFill>
              </a:rPr>
              <a:t>Lecture en écho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6766560" y="2203704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L'élève répète immédiatement après l'enseignant. Imitation de la prosodie.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4663440" y="2779776"/>
            <a:ext cx="4114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4736592" y="2953512"/>
            <a:ext cx="201168" cy="201168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029200" y="2779776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E9E88"/>
                </a:solidFill>
              </a:rPr>
              <a:t>Lecture assistée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6766560" y="2779776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L'élève lit en même temps qu'un enregistrement audio. Rythme imposé.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4663440" y="3355848"/>
            <a:ext cx="411480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736592" y="3529584"/>
            <a:ext cx="201168" cy="201168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029200" y="3355848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</a:rPr>
              <a:t>Lecture en duo</a:t>
            </a:r>
            <a:endParaRPr lang="en-US" sz="1000" dirty="0"/>
          </a:p>
        </p:txBody>
      </p:sp>
      <p:sp>
        <p:nvSpPr>
          <p:cNvPr id="68" name="Text 66"/>
          <p:cNvSpPr/>
          <p:nvPr/>
        </p:nvSpPr>
        <p:spPr>
          <a:xfrm>
            <a:off x="6766560" y="3355848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2 élèves lisent le même texte en simultané. Le plus faible suit le plus fort.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4663440" y="3931920"/>
            <a:ext cx="411480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4736592" y="4105656"/>
            <a:ext cx="201168" cy="201168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029200" y="3931920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C63AC"/>
                </a:solidFill>
              </a:rPr>
              <a:t>Lecture de flashcards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766560" y="3931920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Mots fréquents sur cartes. Reconnaissance instantanée sans déchiffrage.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4663440" y="4507992"/>
            <a:ext cx="411480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4736592" y="4681728"/>
            <a:ext cx="201168" cy="201168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029200" y="4507992"/>
            <a:ext cx="1645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843"/>
                </a:solidFill>
              </a:rPr>
              <a:t>Lecture de poèmes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6766560" y="4507992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Les poèmes et comptines favorisent le rythme et la fluidité naturelle.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Le Contexte : Réforme Curriculaire Marocaine 2021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3A5C"/>
                </a:solidFill>
              </a:rPr>
              <a:t>Fondements du Curriculum Révisé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280160"/>
            <a:ext cx="41148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280160"/>
            <a:ext cx="109728" cy="16459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3716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3A5C"/>
                </a:solidFill>
              </a:rPr>
              <a:t>Vision 2015–2030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178308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La réforme s'inscrit dans la Vision Stratégique 2015–2030 visant l'équité, la qualité et la promotion de l'individu.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754880" y="1280160"/>
            <a:ext cx="41148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54880" y="1280160"/>
            <a:ext cx="109728" cy="164592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83480" y="137160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D7A8A"/>
                </a:solidFill>
              </a:rPr>
              <a:t>Approche par compétences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983480" y="178308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 curriculum révisé adopte une approche par compétences intégrée favorisant l'autonomie de l'apprenant.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3063240"/>
            <a:ext cx="41148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9E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74320" y="3063240"/>
            <a:ext cx="109728" cy="164592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1546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9E88"/>
                </a:solidFill>
              </a:rPr>
              <a:t>FLE renforcé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02920" y="356616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 français, langue d'enseignement des matières scientifiques, bénéficie d'une place stratégique dès le primaire.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754880" y="3063240"/>
            <a:ext cx="4114800" cy="1645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54880" y="3063240"/>
            <a:ext cx="109728" cy="164592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83480" y="3154680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07B39"/>
                </a:solidFill>
              </a:rPr>
              <a:t>Intégration numérique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983480" y="3566160"/>
            <a:ext cx="3749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L'intégration des ressources numériques et des supports variés enrichit l'enseignement de la lecture.</a:t>
            </a:r>
            <a:endParaRPr lang="en-US" sz="10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Prise en Charge des Troubles Spécifiques : Dyslexie et Difficultés Persistantes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30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457200"/>
          </a:xfrm>
          <a:prstGeom prst="rect">
            <a:avLst/>
          </a:prstGeom>
          <a:solidFill>
            <a:srgbClr val="C0392B">
              <a:alpha val="12000"/>
            </a:srgbClr>
          </a:solidFill>
          <a:ln w="12700">
            <a:solidFill>
              <a:srgbClr val="C0392B">
                <a:alpha val="3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795528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0392B"/>
                </a:solidFill>
              </a:rPr>
              <a:t>La dyslexie est un trouble spécifique d'apprentissage de la lecture, d'origine neurobiologique. Elle n'est pas liée à un manque d'intelligence ou d'effort.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28600" y="1325880"/>
            <a:ext cx="283464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C0392B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28600" y="1325880"/>
            <a:ext cx="283464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3258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Signes d'alerte (N1-N3)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65760" y="1847088"/>
            <a:ext cx="2560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Confusion persistante b/d, p/q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Lecture lettre par lettre sans fusion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Difficultés à mémoriser l'alphabet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Lecture douloureuse et très lente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Pas de progrès malgré la pratique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Fatigue visuelle lors de la lecture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154680" y="1325880"/>
            <a:ext cx="283464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154680" y="1325880"/>
            <a:ext cx="2834640" cy="4572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46120" y="13258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Adaptations pédagogiques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291840" y="1847088"/>
            <a:ext cx="2560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Police de caractères adaptée (OpenDyslexic)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Textes courts avec espacement augmenté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Réduction de la charge visuelle (peu de lignes)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Dictée vocale et supports audio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Temps supplémentaire accordé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Évaluation orale plutôt qu'écrite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080760" y="1325880"/>
            <a:ext cx="283464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080760" y="1325880"/>
            <a:ext cx="2834640" cy="4572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172200" y="13258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Stratégies d'enseignement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217920" y="1847088"/>
            <a:ext cx="2560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Approche multisensorielle (toucher, voir, dire)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Renforcement de la conscience phonémique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Utilisation de couleurs pour les graphèmes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Manipulation de matériel concret (lettres mobiles)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Répétition espacée et pratique distribuée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Valorisation des progrès même minimes</a:t>
            </a:r>
            <a:endParaRPr lang="en-US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Stratégies de Décodage : Du Déchiffrage à la Reconnaissance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31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3A5C"/>
                </a:solidFill>
              </a:rPr>
              <a:t>Trois niveaux d'automatisation à développer progressivement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28600" y="1207008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207008"/>
            <a:ext cx="2834640" cy="749808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225296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Stade alphabétique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68680" y="1645920"/>
            <a:ext cx="1554480" cy="256032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1645920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3A5C"/>
                </a:solidFill>
              </a:rPr>
              <a:t>N1-N2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38328" y="1993392"/>
            <a:ext cx="2615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L'élève décode lettre par lettre en appliquant les règles graphème-phonème.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38328" y="2578608"/>
            <a:ext cx="2615184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11480" y="2679192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" y="2642616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Tableaux de correspondances G-P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38328" y="3200400"/>
            <a:ext cx="2615184" cy="56692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1480" y="3300984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9224" y="326440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de syllabes non-mots (ba, po, fi...)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38328" y="3822192"/>
            <a:ext cx="2615184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11480" y="3922776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9224" y="3886200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Décomposition de mots en syllabes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338328" y="4443984"/>
            <a:ext cx="2615184" cy="56692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11480" y="4544568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9224" y="450799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Épellation des mots difficiles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3154680" y="1207008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154680" y="1207008"/>
            <a:ext cx="2834640" cy="749808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46120" y="1225296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Stade orthographique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3794760" y="1645920"/>
            <a:ext cx="1554480" cy="256032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794760" y="1645920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D7A8A"/>
                </a:solidFill>
              </a:rPr>
              <a:t>N3-N4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3264408" y="1993392"/>
            <a:ext cx="2615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L'élève reconnaît des unités orthographiques plus larges (syllabes, morphèmes).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3264408" y="2578608"/>
            <a:ext cx="2615184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337560" y="2679192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575304" y="2642616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Cartes de mots fréquents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3264408" y="3200400"/>
            <a:ext cx="2615184" cy="56692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337560" y="3300984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575304" y="326440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Reconnaissance de familles de mots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3264408" y="3822192"/>
            <a:ext cx="2615184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337560" y="3922776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575304" y="3886200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Groupes de lettres fréquents (-tion, -ment)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3264408" y="4443984"/>
            <a:ext cx="2615184" cy="56692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337560" y="4544568"/>
            <a:ext cx="164592" cy="164592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575304" y="450799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de textes à haute fréquence lexicale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6080760" y="1207008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6080760" y="1207008"/>
            <a:ext cx="2834640" cy="74980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172200" y="1225296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Stade lexical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6720840" y="1645920"/>
            <a:ext cx="1554480" cy="256032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720840" y="1645920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07B39"/>
                </a:solidFill>
              </a:rPr>
              <a:t>N5-N6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6190488" y="1993392"/>
            <a:ext cx="261518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L'élève reconnaît les mots instantanément sans déchiffrage conscient.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6190488" y="2578608"/>
            <a:ext cx="2615184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263640" y="2679192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501384" y="2642616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rapide / flashcards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6190488" y="3200400"/>
            <a:ext cx="2615184" cy="56692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263640" y="3300984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501384" y="3264408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Textes de complexité croissante</a:t>
            </a:r>
            <a:endParaRPr lang="en-US" sz="950" dirty="0"/>
          </a:p>
        </p:txBody>
      </p:sp>
      <p:sp>
        <p:nvSpPr>
          <p:cNvPr id="55" name="Shape 53"/>
          <p:cNvSpPr/>
          <p:nvPr/>
        </p:nvSpPr>
        <p:spPr>
          <a:xfrm>
            <a:off x="6190488" y="3822192"/>
            <a:ext cx="2615184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6263640" y="3922776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501384" y="3886200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Développement du vocabulaire orthographique</a:t>
            </a:r>
            <a:endParaRPr lang="en-US" sz="950" dirty="0"/>
          </a:p>
        </p:txBody>
      </p:sp>
      <p:sp>
        <p:nvSpPr>
          <p:cNvPr id="58" name="Shape 56"/>
          <p:cNvSpPr/>
          <p:nvPr/>
        </p:nvSpPr>
        <p:spPr>
          <a:xfrm>
            <a:off x="6190488" y="4443984"/>
            <a:ext cx="2615184" cy="56692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6263640" y="4544568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6501384" y="4507992"/>
            <a:ext cx="2240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autonome extensive</a:t>
            </a:r>
            <a:endParaRPr lang="en-US" sz="9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Le Tutorat par les Pairs : Un Outil Puissant de Remédiation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3A5C"/>
                </a:solidFill>
              </a:rPr>
              <a:t>Le tutorat entre pairs améliore les résultats des deux partenaires : celui qui apprend et celui qui enseigne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1371600" y="1280160"/>
            <a:ext cx="2286000" cy="137160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371600" y="12801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TUTEUR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(élève avancé)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0" y="1280160"/>
            <a:ext cx="2286000" cy="137160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486400" y="12801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TUTORÉ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(élève en difficulté)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657600" y="1901952"/>
            <a:ext cx="1828800" cy="109728"/>
          </a:xfrm>
          <a:prstGeom prst="rect">
            <a:avLst/>
          </a:prstGeom>
          <a:solidFill>
            <a:srgbClr val="5A6A7A"/>
          </a:solidFill>
          <a:ln w="12700">
            <a:solidFill>
              <a:srgbClr val="5A6A7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0" y="169164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Aide &amp; Modèle →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657600" y="201168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← Feedback &amp; Question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74320" y="2834640"/>
            <a:ext cx="4114800" cy="384048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283464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Bénéfices pour le tuteur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11480" y="3310128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" y="3282696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Consolidation de ses propres apprentissages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3749040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58368" y="3721608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Développement de compétences sociales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11480" y="4187952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8368" y="41605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Amélioration de l'expression orale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11480" y="4626864"/>
            <a:ext cx="164592" cy="164592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8368" y="4599432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Sentiment de compétence et d'utilité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709160" y="2834640"/>
            <a:ext cx="4114800" cy="38404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00600" y="283464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Bénéfices pour le tutoré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846320" y="3310128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93208" y="3282696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Aide individualisée et pair-à-pair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46320" y="3749040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093208" y="3721608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Explication en langage simplifié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846320" y="4187952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093208" y="4160520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Pratique de lecture supplémentaire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846320" y="4626864"/>
            <a:ext cx="164592" cy="164592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93208" y="4599432"/>
            <a:ext cx="3611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Motivation et confiance en soi renforcées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429000" y="2834640"/>
            <a:ext cx="2286000" cy="219456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3429000" y="2834640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Organisation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en classe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3520440" y="331012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• Binômes stables sur 4–6 semaines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3520440" y="372160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• Séances de 15–20 minutes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3520440" y="413308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• Textes adaptés au tutoré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3520440" y="4544568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A2B3C"/>
                </a:solidFill>
              </a:rPr>
              <a:t>• Rôles clairs définis à l'avance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L'Évaluation Formative Continue en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33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1A3A5C"/>
                </a:solidFill>
              </a:rPr>
              <a:t>Évaluer pour mieux enseigner : l'évaluation au service des apprentissages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188720"/>
            <a:ext cx="4206240" cy="4572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18872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Observation directe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794760" y="1280160"/>
            <a:ext cx="594360" cy="27432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67328" y="1280160"/>
            <a:ext cx="621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1A3A5C"/>
                </a:solidFill>
              </a:rPr>
              <a:t>Quotidienne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384048" y="1719072"/>
            <a:ext cx="3986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</a:rPr>
              <a:t>Outils :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84048" y="1993392"/>
            <a:ext cx="398678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Grille d'observation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Notes anecdotiques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Journal de classe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709160" y="118872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709160" y="1188720"/>
            <a:ext cx="4206240" cy="4572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00600" y="118872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Lecture individuelle à voix haute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8229600" y="1280160"/>
            <a:ext cx="594360" cy="27432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02168" y="1280160"/>
            <a:ext cx="621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1D7A8A"/>
                </a:solidFill>
              </a:rPr>
              <a:t>Hebdomadaire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4818888" y="1719072"/>
            <a:ext cx="3986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D7A8A"/>
                </a:solidFill>
              </a:rPr>
              <a:t>Outils :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818888" y="1993392"/>
            <a:ext cx="398678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Grille de fluence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Échelle de compétence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Enregistrement audio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274320" y="306324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74320" y="3063240"/>
            <a:ext cx="4206240" cy="4572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30632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Questionnaire de compréhension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794760" y="3154680"/>
            <a:ext cx="594360" cy="27432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767328" y="3154680"/>
            <a:ext cx="621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E07B39"/>
                </a:solidFill>
              </a:rPr>
              <a:t>À chaque texte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384048" y="3593592"/>
            <a:ext cx="3986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07B39"/>
                </a:solidFill>
              </a:rPr>
              <a:t>Outils :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84048" y="3867912"/>
            <a:ext cx="398678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Questions ouvertes/fermées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Vrai/Faux argumenté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QCM graduée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709160" y="306324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6C63A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4709160" y="3063240"/>
            <a:ext cx="4206240" cy="45720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00600" y="3063240"/>
            <a:ext cx="3291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Portfolio de lecture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229600" y="3154680"/>
            <a:ext cx="594360" cy="274320"/>
          </a:xfrm>
          <a:prstGeom prst="rect">
            <a:avLst/>
          </a:prstGeom>
          <a:solidFill>
            <a:srgbClr val="FFFFFF">
              <a:alpha val="80000"/>
            </a:srgbClr>
          </a:solidFill>
          <a:ln w="12700">
            <a:solidFill>
              <a:srgbClr val="FFFFFF">
                <a:alpha val="8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202168" y="3154680"/>
            <a:ext cx="62179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6C63AC"/>
                </a:solidFill>
              </a:rPr>
              <a:t>Mensuelle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4818888" y="3593592"/>
            <a:ext cx="39867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C63AC"/>
                </a:solidFill>
              </a:rPr>
              <a:t>Outils :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18888" y="3867912"/>
            <a:ext cx="398678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Textes lus annotés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Fiche d'auto-évaluation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Bilan de progression</a:t>
            </a:r>
            <a:endParaRPr lang="en-US" sz="9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Le Contrat de Progrès Individualisé en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3A5C"/>
                </a:solidFill>
              </a:rPr>
              <a:t>Un outil de suivi personnalisé pour les élèves en grande difficulté de lecture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502920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188720"/>
            <a:ext cx="5029200" cy="4572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1887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MODÈLE : CONTRAT DE PROGRÈS EN LECTURE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1719072"/>
            <a:ext cx="5029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1719072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Élève :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2468880" y="1719072"/>
            <a:ext cx="274320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Nom et prénom — Classe — Date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74320" y="2112264"/>
            <a:ext cx="5029200" cy="374904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" y="2112264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Niveau de lecture actuel :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2468880" y="2112264"/>
            <a:ext cx="274320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Nombre de mots/minute — Difficultés identifiées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274320" y="2505456"/>
            <a:ext cx="5029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2505456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Objectif à 6 semaines :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2468880" y="2505456"/>
            <a:ext cx="274320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Ex. : Lire 40 mots/min avec 80% de précision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274320" y="2898648"/>
            <a:ext cx="5029200" cy="374904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5760" y="2898648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Activités de remédiation :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468880" y="2898648"/>
            <a:ext cx="274320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Lecture répétée, tutorat, exercices phonémiques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274320" y="3291840"/>
            <a:ext cx="5029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5760" y="3291840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Responsabilités de l'élève :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2468880" y="3291840"/>
            <a:ext cx="274320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Lire 10 min/soir, s'entraîner avec le tuteur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4320" y="3685032"/>
            <a:ext cx="5029200" cy="374904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65760" y="3685032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Responsabilités de l'enseignant :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2468880" y="3685032"/>
            <a:ext cx="274320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Suivi hebdomadaire, adaptation du texte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274320" y="4078224"/>
            <a:ext cx="5029200" cy="37490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65760" y="4078224"/>
            <a:ext cx="201168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3A5C"/>
                </a:solidFill>
              </a:rPr>
              <a:t>Signatures :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2468880" y="4078224"/>
            <a:ext cx="274320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A7A"/>
                </a:solidFill>
              </a:rPr>
              <a:t>Élève + Enseignant + Parents (si possible)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0" y="1188720"/>
            <a:ext cx="3383280" cy="4572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486400" y="1188720"/>
            <a:ext cx="3383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Mise en Œuvre du Contrat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5486400" y="1719072"/>
            <a:ext cx="338328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5486400" y="1719072"/>
            <a:ext cx="73152" cy="749808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623560" y="1764792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3A5C"/>
                </a:solidFill>
              </a:rPr>
              <a:t>Semaine 1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623560" y="2066544"/>
            <a:ext cx="3108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Diagnostic et fixation des objectifs en concertation avec l'élève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5486400" y="2542032"/>
            <a:ext cx="338328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5486400" y="2542032"/>
            <a:ext cx="73152" cy="749808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623560" y="2587752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D7A8A"/>
                </a:solidFill>
              </a:rPr>
              <a:t>Semaines 2–4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5623560" y="2889504"/>
            <a:ext cx="3108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Mise en œuvre des activités de remédiation. Suivi quotidien.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5486400" y="3364992"/>
            <a:ext cx="338328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5486400" y="3364992"/>
            <a:ext cx="73152" cy="74980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623560" y="3410712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E07B39"/>
                </a:solidFill>
              </a:rPr>
              <a:t>Semaine 5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5623560" y="3712464"/>
            <a:ext cx="3108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Évaluation intermédiaire. Ajustement du contrat si nécessaire.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5486400" y="4187952"/>
            <a:ext cx="3383280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2E9E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5486400" y="4187952"/>
            <a:ext cx="73152" cy="749808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623560" y="4233672"/>
            <a:ext cx="3108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2E9E88"/>
                </a:solidFill>
              </a:rPr>
              <a:t>Semaine 6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5623560" y="4535424"/>
            <a:ext cx="3108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Évaluation finale. Bilan et nouveau contrat ou fin du dispositif.</a:t>
            </a:r>
            <a:endParaRPr lang="en-US" sz="9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La Communication avec les Familles sur les Difficultés de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35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3A5C"/>
                </a:solidFill>
              </a:rPr>
              <a:t>La réussite en lecture nécessite un partenariat actif avec les familles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188720"/>
            <a:ext cx="4206240" cy="7315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2984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3A5C"/>
                </a:solidFill>
              </a:rPr>
              <a:t>Informer les parents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65760" y="164592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Présenter les objectifs de la lecture pour le niveau. Expliquer les difficultés sans alarmer. Utiliser un langage accessible et bienveillant.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709160" y="118872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1188720"/>
            <a:ext cx="4206240" cy="73152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00600" y="12984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D7A8A"/>
                </a:solidFill>
              </a:rPr>
              <a:t>Conseils de lecture à la maison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800600" y="164592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10 minutes de lecture quotidienne.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Lire avec l'enfant et l'écouter lire.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Choisir des livres qui lui plaisent.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Ne pas corriger brutalement.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74320" y="246888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74320" y="2468880"/>
            <a:ext cx="4206240" cy="73152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257860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2E9E88"/>
                </a:solidFill>
              </a:rPr>
              <a:t>Réunions parents-enseignants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65760" y="292608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Réunion trimestrielle pour faire le bilan. Présenter des progrès concrets. Co-construire des stratégies partagées.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709160" y="246888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709160" y="2468880"/>
            <a:ext cx="4206240" cy="73152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00600" y="257860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07B39"/>
                </a:solidFill>
              </a:rPr>
              <a:t>Supports à envoyer à la maison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4800600" y="292608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Fiche de lecture accompagnée d'un guide.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Texte lu en classe pour relecture.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Application ou site pour s'exercer.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374904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274320" y="3749040"/>
            <a:ext cx="420624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385876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0392B"/>
                </a:solidFill>
              </a:rPr>
              <a:t>Signaux d'alarme à communiquer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365760" y="420624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Évitement systématique de la lecture.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Pleurs ou crises avant la lecture.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Aucun progrès après 2 mois de travail.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709160" y="3749040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709160" y="3749040"/>
            <a:ext cx="4206240" cy="73152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00600" y="385876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6C63AC"/>
                </a:solidFill>
              </a:rPr>
              <a:t>Ressources et orientation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4800600" y="4206240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Orthophonie si difficultés persistantes.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Cellule d'appui psychopédagogique.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Bibliothèque scolaire et CDI.</a:t>
            </a:r>
            <a:endParaRPr lang="en-US" sz="9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1463040"/>
            <a:ext cx="822960" cy="822960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1463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3A5C"/>
                </a:solidFill>
              </a:rPr>
              <a:t>05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371600" y="15544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D4A843"/>
                </a:solidFill>
              </a:rPr>
              <a:t>SECTION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210312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Planification des Séances et Modèles de Fiches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57200" y="320040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B0C8D8"/>
                </a:solidFill>
              </a:rPr>
              <a:t>Progressions • Fiches pédagogiques • Modèles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07080"/>
                </a:solidFill>
              </a:rPr>
              <a:t>Slide 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Planification Annuelle : Progression de la Lecture par Niveau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37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</a:rPr>
              <a:t>Répartition des apprentissages en lecture sur les trois trimestres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70432"/>
            <a:ext cx="859536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20040" y="1371600"/>
            <a:ext cx="502920" cy="50292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371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N1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005840" y="1243584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D7A8A"/>
                </a:solidFill>
              </a:rPr>
              <a:t>T1 : Découverte des lettres a, e, i, o, u — Lecture de syllabes directes — Comptines phonémiques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3566160" y="1243584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7B39"/>
                </a:solidFill>
              </a:rPr>
              <a:t>T2 : Consonnes p, m, l, s, r — Mots bi-syllabiques — Premières phrases courtes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6126480" y="1243584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C63AC"/>
                </a:solidFill>
              </a:rPr>
              <a:t>T3 : Toutes consonnes simples — Textes de 4–6 lignes — Reconnaissance globale de 50 mots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274320" y="2157984"/>
            <a:ext cx="8595360" cy="93268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0040" y="2359152"/>
            <a:ext cx="502920" cy="50292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2359152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N2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005840" y="2231136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D7A8A"/>
                </a:solidFill>
              </a:rPr>
              <a:t>T1 : Révision et consolidation N1 — Graphèmes complexes (ou, on, an) — Lecture de phrases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3566160" y="2231136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7B39"/>
                </a:solidFill>
              </a:rPr>
              <a:t>T2 : Graphèmes muets — e muet — Textes de 8–10 lignes — Compréhension de textes simples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6126480" y="2231136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C63AC"/>
                </a:solidFill>
              </a:rPr>
              <a:t>T3 : Toutes syllabes complexes — Lecture fluide de 40 mots/min — Compréhension détaillée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274320" y="3145536"/>
            <a:ext cx="8595360" cy="93268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3346704"/>
            <a:ext cx="502920" cy="50292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" y="3346704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N3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05840" y="3218688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D7A8A"/>
                </a:solidFill>
              </a:rPr>
              <a:t>T1 : Révision graphèmes N1-N2 — Consonnes doubles — Lecture de paragraphes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3566160" y="3218688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7B39"/>
                </a:solidFill>
              </a:rPr>
              <a:t>T2 : Lecture courante — Compréhension globale et fine — Types narratif et descriptif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6126480" y="3218688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C63AC"/>
                </a:solidFill>
              </a:rPr>
              <a:t>T3 : Fluidité 60 mots/min — Résumé oral — Lecture expressive de poèmes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274320" y="4133088"/>
            <a:ext cx="8595360" cy="93268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20040" y="4334256"/>
            <a:ext cx="502920" cy="50292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20040" y="4334256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N4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1005840" y="4206240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D7A8A"/>
                </a:solidFill>
              </a:rPr>
              <a:t>T1 : Démarche OCAE — Types de textes variés — Inférence simple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3566160" y="4206240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07B39"/>
                </a:solidFill>
              </a:rPr>
              <a:t>T2 : Stratégies de compréhension fine — Textes documentaires — Production de résumés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6126480" y="4206240"/>
            <a:ext cx="24231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C63AC"/>
                </a:solidFill>
              </a:rPr>
              <a:t>T3 : Lecture autonome — Lecture critique — Projet de lecture (lecture d'album)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A6A7A"/>
                </a:solidFill>
              </a:rPr>
              <a:t>* Progressions indicatives à adapter selon le rythme de la classe et les instructions officielles.</a:t>
            </a:r>
            <a:endParaRPr lang="en-US" sz="85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Modèle de Fiche Pédagogique — Leçon de Lecture (N1–N3)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38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80467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804672"/>
            <a:ext cx="4206240" cy="34747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80467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Informations générales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65760" y="118872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Niveau : N2 | Unité : 3 | Semaine : 2 | Séance : 2/4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Durée : 45 min | Effectif : 30 élèves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09160" y="80467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804672"/>
            <a:ext cx="4206240" cy="347472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80467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Compétence visée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800600" y="118872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Lire des syllabes et des mots contenant le graphème [ch] avec fluidité et précision.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274320" y="222199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221992"/>
            <a:ext cx="4206240" cy="347472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5760" y="222199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Objectifs spécifiques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65760" y="260604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Identifier le graphème 'ch' dans des mots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Lire des syllabes : cha, che, chi, cho, chu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Lire 10 mots contenant [ch] correctement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Lire la phrase-modèle avec fluidité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709160" y="222199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2221992"/>
            <a:ext cx="4206240" cy="347472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222199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Supports didactiques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00600" y="260604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Manuel de lecture p. 34 | Tableau de syllabes | Cartes mots | Image déclenchante | Ardoises individuelles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74320" y="363931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3639312"/>
            <a:ext cx="4206240" cy="347472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363931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Déroulement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65760" y="402336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AVANT (10 min) : Image de « chat » — activation — hypothèses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PENDANT (25 min) : Son /ch/ — syllabes — mots — lecture du texte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APRÈS (10 min) : Compréhension — diction — copie de la phrase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09160" y="363931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709160" y="3639312"/>
            <a:ext cx="4206240" cy="34747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00600" y="363931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Évaluation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00600" y="402336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Critère : L'élève lit 8/10 mots contenant [ch] sans erreur.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Outil : Fiche d'observation individuelle | Lecture à voix haute.</a:t>
            </a:r>
            <a:endParaRPr lang="en-US" sz="9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Modèle de Fiche Pédagogique — Leçon de Lecture OCAE (N4–N6)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39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80467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804672"/>
            <a:ext cx="4206240" cy="34747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80467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Informations générales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65760" y="118872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Niveau : N5 | Unité : 2 | Semaine : 3 | Séance : 1/3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Durée : 1h | Effectif : 32 élèves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09160" y="80467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09160" y="804672"/>
            <a:ext cx="4206240" cy="347472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80467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Compétences visées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800600" y="118872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Lire et comprendre un texte informatif. Identifier les informations explicites et implicites.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274320" y="222199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274320" y="2221992"/>
            <a:ext cx="4206240" cy="347472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5760" y="222199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Texte support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65760" y="260604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Titre : « La forêt marocaine en danger »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Type : Article documentaire | Longueur : 150 mots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Source : Lecture-FLE Niveau 5, Manuel scolaire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709160" y="222199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709160" y="2221992"/>
            <a:ext cx="4206240" cy="347472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222199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Observation (15 min)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800600" y="260604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Observation du titre et de l'illustration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Identification du type de texte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Formulation d'hypothèses de contenu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Mots clés relevés avant lecture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74320" y="363931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274320" y="3639312"/>
            <a:ext cx="4206240" cy="347472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65760" y="363931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Compréhension (25 min)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65760" y="402336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Lecture silencieuse individuelle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Lecture orale guidée (magistrale + individuelle)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Questions de compréhension globale et fine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Étude de 5 mots de vocabulaire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709160" y="3639312"/>
            <a:ext cx="4206240" cy="12984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709160" y="3639312"/>
            <a:ext cx="4206240" cy="34747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00600" y="363931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Application + Évaluation (20 min)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00600" y="4023360"/>
            <a:ext cx="402336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Exercices de diction et d'intonation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Production : résumé en 3 phrases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Évaluation : QCM de 5 questions sur le texte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• Lecture individuelle notée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La Place de la Lecture dans le Curriculum FLE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4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10058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57200" y="804672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</a:rPr>
              <a:t>« La lecture est la compétence fondatrice de tous les apprentissages scolaires.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FFFFFF"/>
                </a:solidFill>
              </a:rPr>
              <a:t>Maîtriser le déchiffrage et la compréhension, c'est ouvrir les portes du savoir. »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74320" y="1920240"/>
            <a:ext cx="2743200" cy="41148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92024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Cycle 1 (N1–N2)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4320" y="2331720"/>
            <a:ext cx="274320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57200" y="2468880"/>
            <a:ext cx="2377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Éveil au langage écrit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Découverte du code alphabétique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Lecture syllabique guidée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Premiers mots et phrases simples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200400" y="1920240"/>
            <a:ext cx="2743200" cy="41148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46120" y="192024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Cycle 2 (N3–N4)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200400" y="2331720"/>
            <a:ext cx="274320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2E9E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3383280" y="2468880"/>
            <a:ext cx="2377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Automatisation du déchiffrage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Lecture courante et fluide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Compréhension de textes simples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Lecture expressive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126480" y="1920240"/>
            <a:ext cx="2743200" cy="41148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172200" y="192024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Cycle 3 (N5–N6)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126480" y="2331720"/>
            <a:ext cx="2743200" cy="2560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309360" y="2468880"/>
            <a:ext cx="2377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Lecture autonome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Stratégies de compréhension fine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Types de textes variés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Lecture critique et créative</a:t>
            </a:r>
            <a:endParaRPr lang="en-US" sz="105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Grille d'Observation de la Lecture Orale — Outil pour l'Enseignant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40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</a:rPr>
              <a:t>À utiliser lors de la lecture individuelle à voix haute — 5 critères observables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2011680" cy="475488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0896" y="1188720"/>
            <a:ext cx="193852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Critère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286000" y="1188720"/>
            <a:ext cx="2194560" cy="475488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322576" y="1188720"/>
            <a:ext cx="21214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Indicateurs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480560" y="1188720"/>
            <a:ext cx="822960" cy="47548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17136" y="1188720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Insuffisant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(1)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303520" y="1188720"/>
            <a:ext cx="822960" cy="47548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40096" y="1188720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En cours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(2)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6126480" y="1188720"/>
            <a:ext cx="822960" cy="475488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163056" y="1188720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Atteint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(3)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949440" y="1188720"/>
            <a:ext cx="822960" cy="475488"/>
          </a:xfrm>
          <a:prstGeom prst="rect">
            <a:avLst/>
          </a:prstGeom>
          <a:solidFill>
            <a:srgbClr val="27AE60"/>
          </a:solidFill>
          <a:ln w="12700">
            <a:solidFill>
              <a:srgbClr val="27AE6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86016" y="1188720"/>
            <a:ext cx="74980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Dépassé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(4)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1664208"/>
            <a:ext cx="20116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1664208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Déchiffrage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2286000" y="1664208"/>
            <a:ext cx="2194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331720" y="1664208"/>
            <a:ext cx="2103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Lit correctement les graphèmes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480560" y="166420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26280" y="166420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303520" y="166420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349240" y="166420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126480" y="166420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72200" y="166420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6949440" y="166420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995160" y="166420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274320" y="2212848"/>
            <a:ext cx="201168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0040" y="2212848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Fluidité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2286000" y="2212848"/>
            <a:ext cx="21945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331720" y="2212848"/>
            <a:ext cx="2103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Lit sans hésitation excessive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480560" y="2212848"/>
            <a:ext cx="8229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526280" y="221284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5303520" y="2212848"/>
            <a:ext cx="8229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349240" y="221284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6126480" y="2212848"/>
            <a:ext cx="8229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172200" y="221284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6949440" y="2212848"/>
            <a:ext cx="8229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995160" y="221284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274320" y="2761488"/>
            <a:ext cx="20116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20040" y="2761488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Prononciation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2286000" y="2761488"/>
            <a:ext cx="2194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2331720" y="2761488"/>
            <a:ext cx="2103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Articule nettement les sons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4480560" y="276148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526280" y="276148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49" name="Shape 47"/>
          <p:cNvSpPr/>
          <p:nvPr/>
        </p:nvSpPr>
        <p:spPr>
          <a:xfrm>
            <a:off x="5303520" y="276148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5349240" y="276148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51" name="Shape 49"/>
          <p:cNvSpPr/>
          <p:nvPr/>
        </p:nvSpPr>
        <p:spPr>
          <a:xfrm>
            <a:off x="6126480" y="276148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172200" y="276148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53" name="Shape 51"/>
          <p:cNvSpPr/>
          <p:nvPr/>
        </p:nvSpPr>
        <p:spPr>
          <a:xfrm>
            <a:off x="6949440" y="276148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995160" y="276148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55" name="Shape 53"/>
          <p:cNvSpPr/>
          <p:nvPr/>
        </p:nvSpPr>
        <p:spPr>
          <a:xfrm>
            <a:off x="274320" y="3310128"/>
            <a:ext cx="201168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320040" y="3310128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Intonation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2286000" y="3310128"/>
            <a:ext cx="21945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2331720" y="3310128"/>
            <a:ext cx="2103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Respecte la ponctuation</a:t>
            </a:r>
            <a:endParaRPr lang="en-US" sz="1000" dirty="0"/>
          </a:p>
        </p:txBody>
      </p:sp>
      <p:sp>
        <p:nvSpPr>
          <p:cNvPr id="59" name="Shape 57"/>
          <p:cNvSpPr/>
          <p:nvPr/>
        </p:nvSpPr>
        <p:spPr>
          <a:xfrm>
            <a:off x="4480560" y="3310128"/>
            <a:ext cx="8229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526280" y="331012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61" name="Shape 59"/>
          <p:cNvSpPr/>
          <p:nvPr/>
        </p:nvSpPr>
        <p:spPr>
          <a:xfrm>
            <a:off x="5303520" y="3310128"/>
            <a:ext cx="8229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349240" y="331012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63" name="Shape 61"/>
          <p:cNvSpPr/>
          <p:nvPr/>
        </p:nvSpPr>
        <p:spPr>
          <a:xfrm>
            <a:off x="6126480" y="3310128"/>
            <a:ext cx="8229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172200" y="331012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65" name="Shape 63"/>
          <p:cNvSpPr/>
          <p:nvPr/>
        </p:nvSpPr>
        <p:spPr>
          <a:xfrm>
            <a:off x="6949440" y="3310128"/>
            <a:ext cx="822960" cy="530352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995160" y="331012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67" name="Shape 65"/>
          <p:cNvSpPr/>
          <p:nvPr/>
        </p:nvSpPr>
        <p:spPr>
          <a:xfrm>
            <a:off x="274320" y="3858768"/>
            <a:ext cx="201168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320040" y="3858768"/>
            <a:ext cx="19202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Compréhension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2286000" y="3858768"/>
            <a:ext cx="2194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2331720" y="3858768"/>
            <a:ext cx="21031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A2B3C"/>
                </a:solidFill>
              </a:rPr>
              <a:t>Peut reformuler après lecture</a:t>
            </a:r>
            <a:endParaRPr lang="en-US" sz="1000" dirty="0"/>
          </a:p>
        </p:txBody>
      </p:sp>
      <p:sp>
        <p:nvSpPr>
          <p:cNvPr id="71" name="Shape 69"/>
          <p:cNvSpPr/>
          <p:nvPr/>
        </p:nvSpPr>
        <p:spPr>
          <a:xfrm>
            <a:off x="4480560" y="385876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4526280" y="385876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73" name="Shape 71"/>
          <p:cNvSpPr/>
          <p:nvPr/>
        </p:nvSpPr>
        <p:spPr>
          <a:xfrm>
            <a:off x="5303520" y="385876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5349240" y="385876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75" name="Shape 73"/>
          <p:cNvSpPr/>
          <p:nvPr/>
        </p:nvSpPr>
        <p:spPr>
          <a:xfrm>
            <a:off x="6126480" y="385876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172200" y="385876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77" name="Shape 75"/>
          <p:cNvSpPr/>
          <p:nvPr/>
        </p:nvSpPr>
        <p:spPr>
          <a:xfrm>
            <a:off x="6949440" y="3858768"/>
            <a:ext cx="8229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6995160" y="3858768"/>
            <a:ext cx="7315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endParaRPr lang="en-US" sz="1300" dirty="0"/>
          </a:p>
        </p:txBody>
      </p:sp>
      <p:sp>
        <p:nvSpPr>
          <p:cNvPr id="79" name="Shape 77"/>
          <p:cNvSpPr/>
          <p:nvPr/>
        </p:nvSpPr>
        <p:spPr>
          <a:xfrm>
            <a:off x="274320" y="4544568"/>
            <a:ext cx="8595360" cy="457200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365760" y="4562856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A6A7A"/>
                </a:solidFill>
              </a:rPr>
              <a:t>1 = Insuffisant (objectif non atteint) | 2 = En cours d'acquisition | 3 = Objectif atteint | 4 = Objectif dépassé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Modèle de Progression Hebdomadaire — Séquence de Lecture (4 séances)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41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3A5C"/>
                </a:solidFill>
              </a:rPr>
              <a:t>Répartition recommandée d'une séquence de lecture sur une semaine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28600" y="1170432"/>
            <a:ext cx="2011680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170432"/>
            <a:ext cx="2011680" cy="8229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1170432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Séance 1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28600" y="1581912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D0E8F8"/>
                </a:solidFill>
              </a:rPr>
              <a:t>Découverte du texte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94360" y="2084832"/>
            <a:ext cx="1280160" cy="228600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84832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A3A5C"/>
                </a:solidFill>
              </a:rPr>
              <a:t>45 min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338328" y="2423160"/>
            <a:ext cx="137160" cy="13716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39572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Mise en projet : avant la lecture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338328" y="2926080"/>
            <a:ext cx="137160" cy="13716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89864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magistrale par l'enseignant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38328" y="3429000"/>
            <a:ext cx="137160" cy="13716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340156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Compréhension globale (questions orales)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338328" y="3931920"/>
            <a:ext cx="137160" cy="13716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90448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silencieuse individuelle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338328" y="4434840"/>
            <a:ext cx="137160" cy="13716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440740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Vérification des hypothèses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2395728" y="1170432"/>
            <a:ext cx="2011680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2395728" y="1170432"/>
            <a:ext cx="2011680" cy="82296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395728" y="1170432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Séance 2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395728" y="1581912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D0E8F8"/>
                </a:solidFill>
              </a:rPr>
              <a:t>Compréhension approfondie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761488" y="2084832"/>
            <a:ext cx="1280160" cy="228600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61488" y="2084832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1D7A8A"/>
                </a:solidFill>
              </a:rPr>
              <a:t>45 min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2505456" y="2423160"/>
            <a:ext cx="137160" cy="13716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715768" y="239572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Relecture orale guidée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2505456" y="2926080"/>
            <a:ext cx="137160" cy="13716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15768" y="289864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Étude du vocabulaire (5–8 mots)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2505456" y="3429000"/>
            <a:ext cx="137160" cy="13716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715768" y="340156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Questions de compréhension fine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2505456" y="3931920"/>
            <a:ext cx="137160" cy="13716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715768" y="390448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Repérage des informations clés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2505456" y="4434840"/>
            <a:ext cx="137160" cy="13716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2715768" y="440740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Tableau récapitulatif collectif</a:t>
            </a:r>
            <a:endParaRPr lang="en-US" sz="850" dirty="0"/>
          </a:p>
        </p:txBody>
      </p:sp>
      <p:sp>
        <p:nvSpPr>
          <p:cNvPr id="39" name="Shape 37"/>
          <p:cNvSpPr/>
          <p:nvPr/>
        </p:nvSpPr>
        <p:spPr>
          <a:xfrm>
            <a:off x="4562856" y="1170432"/>
            <a:ext cx="2011680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562856" y="1170432"/>
            <a:ext cx="2011680" cy="8229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562856" y="1170432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Séance 3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4562856" y="1581912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D0E8F8"/>
                </a:solidFill>
              </a:rPr>
              <a:t>Diction et expression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4928616" y="2084832"/>
            <a:ext cx="1280160" cy="228600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928616" y="2084832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E07B39"/>
                </a:solidFill>
              </a:rPr>
              <a:t>30–45 min</a:t>
            </a:r>
            <a:endParaRPr lang="en-US" sz="850" dirty="0"/>
          </a:p>
        </p:txBody>
      </p:sp>
      <p:sp>
        <p:nvSpPr>
          <p:cNvPr id="45" name="Shape 43"/>
          <p:cNvSpPr/>
          <p:nvPr/>
        </p:nvSpPr>
        <p:spPr>
          <a:xfrm>
            <a:off x="4672584" y="2423160"/>
            <a:ext cx="137160" cy="13716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882896" y="239572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Travail sur l'intonation et le rythme</a:t>
            </a:r>
            <a:endParaRPr lang="en-US" sz="850" dirty="0"/>
          </a:p>
        </p:txBody>
      </p:sp>
      <p:sp>
        <p:nvSpPr>
          <p:cNvPr id="47" name="Shape 45"/>
          <p:cNvSpPr/>
          <p:nvPr/>
        </p:nvSpPr>
        <p:spPr>
          <a:xfrm>
            <a:off x="4672584" y="2926080"/>
            <a:ext cx="137160" cy="13716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882896" y="289864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expressive par groupes</a:t>
            </a:r>
            <a:endParaRPr lang="en-US" sz="850" dirty="0"/>
          </a:p>
        </p:txBody>
      </p:sp>
      <p:sp>
        <p:nvSpPr>
          <p:cNvPr id="49" name="Shape 47"/>
          <p:cNvSpPr/>
          <p:nvPr/>
        </p:nvSpPr>
        <p:spPr>
          <a:xfrm>
            <a:off x="4672584" y="3429000"/>
            <a:ext cx="137160" cy="13716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82896" y="340156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Mise en voix d'un dialogue</a:t>
            </a:r>
            <a:endParaRPr lang="en-US" sz="850" dirty="0"/>
          </a:p>
        </p:txBody>
      </p:sp>
      <p:sp>
        <p:nvSpPr>
          <p:cNvPr id="51" name="Shape 49"/>
          <p:cNvSpPr/>
          <p:nvPr/>
        </p:nvSpPr>
        <p:spPr>
          <a:xfrm>
            <a:off x="4672584" y="3931920"/>
            <a:ext cx="137160" cy="13716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882896" y="390448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individuelle à voix haute</a:t>
            </a:r>
            <a:endParaRPr lang="en-US" sz="850" dirty="0"/>
          </a:p>
        </p:txBody>
      </p:sp>
      <p:sp>
        <p:nvSpPr>
          <p:cNvPr id="53" name="Shape 51"/>
          <p:cNvSpPr/>
          <p:nvPr/>
        </p:nvSpPr>
        <p:spPr>
          <a:xfrm>
            <a:off x="4672584" y="4434840"/>
            <a:ext cx="137160" cy="13716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4882896" y="440740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Auto-évaluation par l'élève</a:t>
            </a:r>
            <a:endParaRPr lang="en-US" sz="850" dirty="0"/>
          </a:p>
        </p:txBody>
      </p:sp>
      <p:sp>
        <p:nvSpPr>
          <p:cNvPr id="55" name="Shape 53"/>
          <p:cNvSpPr/>
          <p:nvPr/>
        </p:nvSpPr>
        <p:spPr>
          <a:xfrm>
            <a:off x="6729984" y="1170432"/>
            <a:ext cx="2011680" cy="3886200"/>
          </a:xfrm>
          <a:prstGeom prst="rect">
            <a:avLst/>
          </a:prstGeom>
          <a:solidFill>
            <a:srgbClr val="FFFFFF"/>
          </a:solidFill>
          <a:ln w="12700">
            <a:solidFill>
              <a:srgbClr val="6C63A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6" name="Shape 54"/>
          <p:cNvSpPr/>
          <p:nvPr/>
        </p:nvSpPr>
        <p:spPr>
          <a:xfrm>
            <a:off x="6729984" y="1170432"/>
            <a:ext cx="2011680" cy="82296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729984" y="1170432"/>
            <a:ext cx="20116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Séance 4</a:t>
            </a:r>
            <a:endParaRPr lang="en-US" sz="1200" dirty="0"/>
          </a:p>
        </p:txBody>
      </p:sp>
      <p:sp>
        <p:nvSpPr>
          <p:cNvPr id="58" name="Text 56"/>
          <p:cNvSpPr/>
          <p:nvPr/>
        </p:nvSpPr>
        <p:spPr>
          <a:xfrm>
            <a:off x="6729984" y="1581912"/>
            <a:ext cx="20116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D0E8F8"/>
                </a:solidFill>
              </a:rPr>
              <a:t>Évaluation et transfert</a:t>
            </a:r>
            <a:endParaRPr lang="en-US" sz="950" dirty="0"/>
          </a:p>
        </p:txBody>
      </p:sp>
      <p:sp>
        <p:nvSpPr>
          <p:cNvPr id="59" name="Shape 57"/>
          <p:cNvSpPr/>
          <p:nvPr/>
        </p:nvSpPr>
        <p:spPr>
          <a:xfrm>
            <a:off x="7095744" y="2084832"/>
            <a:ext cx="1280160" cy="228600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7095744" y="2084832"/>
            <a:ext cx="12801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6C63AC"/>
                </a:solidFill>
              </a:rPr>
              <a:t>30–45 min</a:t>
            </a:r>
            <a:endParaRPr lang="en-US" sz="850" dirty="0"/>
          </a:p>
        </p:txBody>
      </p:sp>
      <p:sp>
        <p:nvSpPr>
          <p:cNvPr id="61" name="Shape 59"/>
          <p:cNvSpPr/>
          <p:nvPr/>
        </p:nvSpPr>
        <p:spPr>
          <a:xfrm>
            <a:off x="6839712" y="2423160"/>
            <a:ext cx="137160" cy="13716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7050024" y="239572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Évaluation de la lecture individuelle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6839712" y="2926080"/>
            <a:ext cx="137160" cy="13716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050024" y="289864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Production d'un résumé ou texte court</a:t>
            </a:r>
            <a:endParaRPr lang="en-US" sz="850" dirty="0"/>
          </a:p>
        </p:txBody>
      </p:sp>
      <p:sp>
        <p:nvSpPr>
          <p:cNvPr id="65" name="Shape 63"/>
          <p:cNvSpPr/>
          <p:nvPr/>
        </p:nvSpPr>
        <p:spPr>
          <a:xfrm>
            <a:off x="6839712" y="3429000"/>
            <a:ext cx="137160" cy="13716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7050024" y="340156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Lecture de prolongement (texte similaire)</a:t>
            </a:r>
            <a:endParaRPr lang="en-US" sz="850" dirty="0"/>
          </a:p>
        </p:txBody>
      </p:sp>
      <p:sp>
        <p:nvSpPr>
          <p:cNvPr id="67" name="Shape 65"/>
          <p:cNvSpPr/>
          <p:nvPr/>
        </p:nvSpPr>
        <p:spPr>
          <a:xfrm>
            <a:off x="6839712" y="3931920"/>
            <a:ext cx="137160" cy="13716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7050024" y="390448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Bilan collectif des apprentissages</a:t>
            </a:r>
            <a:endParaRPr lang="en-US" sz="850" dirty="0"/>
          </a:p>
        </p:txBody>
      </p:sp>
      <p:sp>
        <p:nvSpPr>
          <p:cNvPr id="69" name="Shape 67"/>
          <p:cNvSpPr/>
          <p:nvPr/>
        </p:nvSpPr>
        <p:spPr>
          <a:xfrm>
            <a:off x="6839712" y="4434840"/>
            <a:ext cx="137160" cy="13716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7050024" y="4407408"/>
            <a:ext cx="1600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Remédiation différenciée</a:t>
            </a:r>
            <a:endParaRPr lang="en-US" sz="85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Grille d'Autoévaluation de la Pratique d'Enseignement de la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42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3A5C"/>
                </a:solidFill>
              </a:rPr>
              <a:t>L'enseignant réflexif améliore continuellement ses pratiques pédagogiques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18872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188720"/>
            <a:ext cx="4206240" cy="384048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18872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Préparation de la leçon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108960" y="1280160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0D8F0"/>
                </a:solidFill>
              </a:rPr>
              <a:t>☑ = Oui  ☐ = Non  ≈ = Partiellement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365760" y="1645920"/>
            <a:ext cx="402336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57600" y="164592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11480" y="164592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identifié les objectifs spécifiques de la séance.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685032" y="1709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959352" y="1709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33672" y="1709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" y="2057400"/>
            <a:ext cx="402336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657600" y="205740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1480" y="205740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sélectionné un texte adapté au niveau de mes élèves.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3685032" y="2121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959352" y="2121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233672" y="2121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65760" y="2468880"/>
            <a:ext cx="402336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657600" y="246888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11480" y="246888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préparé des questions avant, pendant et après la lecture.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3685032" y="253288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959352" y="253288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233672" y="253288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709160" y="118872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709160" y="1188720"/>
            <a:ext cx="4206240" cy="384048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00600" y="118872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Conduite de la leçon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7543800" y="1280160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0D8F0"/>
                </a:solidFill>
              </a:rPr>
              <a:t>☑ = Oui  ☐ = Non  ≈ = Partiellement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4800600" y="1645920"/>
            <a:ext cx="402336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092440" y="164592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846320" y="164592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mis les élèves en projet de lecture avant de commencer.</a:t>
            </a:r>
            <a:endParaRPr lang="en-US" sz="850" dirty="0"/>
          </a:p>
        </p:txBody>
      </p:sp>
      <p:sp>
        <p:nvSpPr>
          <p:cNvPr id="36" name="Shape 34"/>
          <p:cNvSpPr/>
          <p:nvPr/>
        </p:nvSpPr>
        <p:spPr>
          <a:xfrm>
            <a:off x="8119872" y="1709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394192" y="1709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668512" y="1709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800600" y="2057400"/>
            <a:ext cx="402336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092440" y="205740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846320" y="205740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utilisé plusieurs formes de lecture orale en classe.</a:t>
            </a:r>
            <a:endParaRPr lang="en-US" sz="850" dirty="0"/>
          </a:p>
        </p:txBody>
      </p:sp>
      <p:sp>
        <p:nvSpPr>
          <p:cNvPr id="42" name="Shape 40"/>
          <p:cNvSpPr/>
          <p:nvPr/>
        </p:nvSpPr>
        <p:spPr>
          <a:xfrm>
            <a:off x="8119872" y="2121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8394192" y="2121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668512" y="2121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800600" y="2468880"/>
            <a:ext cx="402336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092440" y="246888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846320" y="246888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adapté mon enseignement aux réponses des élèves.</a:t>
            </a:r>
            <a:endParaRPr lang="en-US" sz="850" dirty="0"/>
          </a:p>
        </p:txBody>
      </p:sp>
      <p:sp>
        <p:nvSpPr>
          <p:cNvPr id="48" name="Shape 46"/>
          <p:cNvSpPr/>
          <p:nvPr/>
        </p:nvSpPr>
        <p:spPr>
          <a:xfrm>
            <a:off x="8119872" y="253288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394192" y="253288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668512" y="253288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274320" y="306324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52" name="Shape 50"/>
          <p:cNvSpPr/>
          <p:nvPr/>
        </p:nvSpPr>
        <p:spPr>
          <a:xfrm>
            <a:off x="274320" y="3063240"/>
            <a:ext cx="4206240" cy="384048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365760" y="306324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Gestion de la différenciation</a:t>
            </a:r>
            <a:endParaRPr lang="en-US" sz="1100" dirty="0"/>
          </a:p>
        </p:txBody>
      </p:sp>
      <p:sp>
        <p:nvSpPr>
          <p:cNvPr id="54" name="Text 52"/>
          <p:cNvSpPr/>
          <p:nvPr/>
        </p:nvSpPr>
        <p:spPr>
          <a:xfrm>
            <a:off x="3108960" y="3154680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0D8F0"/>
                </a:solidFill>
              </a:rPr>
              <a:t>☑ = Oui  ☐ = Non  ≈ = Partiellement</a:t>
            </a:r>
            <a:endParaRPr lang="en-US" sz="750" dirty="0"/>
          </a:p>
        </p:txBody>
      </p:sp>
      <p:sp>
        <p:nvSpPr>
          <p:cNvPr id="55" name="Shape 53"/>
          <p:cNvSpPr/>
          <p:nvPr/>
        </p:nvSpPr>
        <p:spPr>
          <a:xfrm>
            <a:off x="365760" y="3520440"/>
            <a:ext cx="402336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657600" y="352044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11480" y="352044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proposé des activités différenciées selon les niveaux.</a:t>
            </a:r>
            <a:endParaRPr lang="en-US" sz="850" dirty="0"/>
          </a:p>
        </p:txBody>
      </p:sp>
      <p:sp>
        <p:nvSpPr>
          <p:cNvPr id="58" name="Shape 56"/>
          <p:cNvSpPr/>
          <p:nvPr/>
        </p:nvSpPr>
        <p:spPr>
          <a:xfrm>
            <a:off x="3685032" y="358444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3959352" y="358444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4233672" y="358444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365760" y="3931920"/>
            <a:ext cx="402336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3657600" y="393192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11480" y="393192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accordé une aide supplémentaire aux élèves en difficulté.</a:t>
            </a:r>
            <a:endParaRPr lang="en-US" sz="850" dirty="0"/>
          </a:p>
        </p:txBody>
      </p:sp>
      <p:sp>
        <p:nvSpPr>
          <p:cNvPr id="64" name="Shape 62"/>
          <p:cNvSpPr/>
          <p:nvPr/>
        </p:nvSpPr>
        <p:spPr>
          <a:xfrm>
            <a:off x="3685032" y="3995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3959352" y="3995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233672" y="3995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365760" y="4343400"/>
            <a:ext cx="402336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3657600" y="434340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11480" y="434340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valorisé les progrès de chaque élève.</a:t>
            </a:r>
            <a:endParaRPr lang="en-US" sz="850" dirty="0"/>
          </a:p>
        </p:txBody>
      </p:sp>
      <p:sp>
        <p:nvSpPr>
          <p:cNvPr id="70" name="Shape 68"/>
          <p:cNvSpPr/>
          <p:nvPr/>
        </p:nvSpPr>
        <p:spPr>
          <a:xfrm>
            <a:off x="3685032" y="4407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3959352" y="4407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4233672" y="4407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4709160" y="3063240"/>
            <a:ext cx="4206240" cy="1737360"/>
          </a:xfrm>
          <a:prstGeom prst="rect">
            <a:avLst/>
          </a:prstGeom>
          <a:solidFill>
            <a:srgbClr val="FFFFFF"/>
          </a:solidFill>
          <a:ln w="12700">
            <a:solidFill>
              <a:srgbClr val="6C63A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4" name="Shape 72"/>
          <p:cNvSpPr/>
          <p:nvPr/>
        </p:nvSpPr>
        <p:spPr>
          <a:xfrm>
            <a:off x="4709160" y="3063240"/>
            <a:ext cx="4206240" cy="384048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4800600" y="3063240"/>
            <a:ext cx="3474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Évaluation et remédiation</a:t>
            </a:r>
            <a:endParaRPr lang="en-US" sz="1100" dirty="0"/>
          </a:p>
        </p:txBody>
      </p:sp>
      <p:sp>
        <p:nvSpPr>
          <p:cNvPr id="76" name="Text 74"/>
          <p:cNvSpPr/>
          <p:nvPr/>
        </p:nvSpPr>
        <p:spPr>
          <a:xfrm>
            <a:off x="7543800" y="3154680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0D8F0"/>
                </a:solidFill>
              </a:rPr>
              <a:t>☑ = Oui  ☐ = Non  ≈ = Partiellement</a:t>
            </a:r>
            <a:endParaRPr lang="en-US" sz="750" dirty="0"/>
          </a:p>
        </p:txBody>
      </p:sp>
      <p:sp>
        <p:nvSpPr>
          <p:cNvPr id="77" name="Shape 75"/>
          <p:cNvSpPr/>
          <p:nvPr/>
        </p:nvSpPr>
        <p:spPr>
          <a:xfrm>
            <a:off x="4800600" y="3520440"/>
            <a:ext cx="402336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8092440" y="352044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4846320" y="352044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évalué la compréhension de tous les élèves.</a:t>
            </a:r>
            <a:endParaRPr lang="en-US" sz="850" dirty="0"/>
          </a:p>
        </p:txBody>
      </p:sp>
      <p:sp>
        <p:nvSpPr>
          <p:cNvPr id="80" name="Shape 78"/>
          <p:cNvSpPr/>
          <p:nvPr/>
        </p:nvSpPr>
        <p:spPr>
          <a:xfrm>
            <a:off x="8119872" y="358444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8394192" y="358444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8668512" y="358444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4800600" y="3931920"/>
            <a:ext cx="402336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8092440" y="393192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4846320" y="393192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identifié les élèves nécessitant une remédiation.</a:t>
            </a:r>
            <a:endParaRPr lang="en-US" sz="850" dirty="0"/>
          </a:p>
        </p:txBody>
      </p:sp>
      <p:sp>
        <p:nvSpPr>
          <p:cNvPr id="86" name="Shape 84"/>
          <p:cNvSpPr/>
          <p:nvPr/>
        </p:nvSpPr>
        <p:spPr>
          <a:xfrm>
            <a:off x="8119872" y="3995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8394192" y="3995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8668512" y="399592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4800600" y="4343400"/>
            <a:ext cx="4023360" cy="384048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8092440" y="4343400"/>
            <a:ext cx="914400" cy="384048"/>
          </a:xfrm>
          <a:prstGeom prst="rect">
            <a:avLst/>
          </a:prstGeom>
          <a:solidFill>
            <a:srgbClr val="EAF3F5"/>
          </a:solidFill>
          <a:ln w="12700">
            <a:solidFill>
              <a:srgbClr val="EAF3F5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4846320" y="4343400"/>
            <a:ext cx="31546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1A2B3C"/>
                </a:solidFill>
              </a:rPr>
              <a:t>J'ai planifié des activités de remédiation pour la semaine suivante.</a:t>
            </a:r>
            <a:endParaRPr lang="en-US" sz="850" dirty="0"/>
          </a:p>
        </p:txBody>
      </p:sp>
      <p:sp>
        <p:nvSpPr>
          <p:cNvPr id="92" name="Shape 90"/>
          <p:cNvSpPr/>
          <p:nvPr/>
        </p:nvSpPr>
        <p:spPr>
          <a:xfrm>
            <a:off x="8119872" y="4407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8394192" y="4407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8668512" y="4407408"/>
            <a:ext cx="228600" cy="228600"/>
          </a:xfrm>
          <a:prstGeom prst="ellipse">
            <a:avLst/>
          </a:prstGeom>
          <a:solidFill>
            <a:srgbClr val="EAF3F5"/>
          </a:solidFill>
          <a:ln w="12700">
            <a:solidFill>
              <a:srgbClr val="6C63AC"/>
            </a:solidFill>
            <a:prstDash val="solid"/>
          </a:ln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1463040"/>
            <a:ext cx="822960" cy="822960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1463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3A5C"/>
                </a:solidFill>
              </a:rPr>
              <a:t>06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371600" y="15544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D4A843"/>
                </a:solidFill>
              </a:rPr>
              <a:t>SECTION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210312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et Perspectives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57200" y="320040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B0C8D8"/>
                </a:solidFill>
              </a:rPr>
              <a:t>Synthèse • Recommandations • Vision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07080"/>
                </a:solidFill>
              </a:rPr>
              <a:t>Slide 43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Synthèse : Les Clés de l'Excellence dans l'Enseignement de la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44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3A5C"/>
                </a:solidFill>
              </a:rPr>
              <a:t>10 Recommandations Fondamentales pour l'Enseignant de FLE au Cycle Primaire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" y="1261872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74320" y="1261872"/>
            <a:ext cx="457200" cy="694944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261872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22960" y="1261872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Planifier rigoureusement chaque séance selon les 3 étapes (avant, pendant, après).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74320" y="2020824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274320" y="2020824"/>
            <a:ext cx="457200" cy="694944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4320" y="2020824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22960" y="2020824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Diversifier les formes de lecture orale : magistrale, chorale, individuelle, par groupes.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274320" y="2779776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74320" y="2779776"/>
            <a:ext cx="457200" cy="694944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74320" y="2779776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22960" y="2779776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Enseigner les stratégies de compréhension de manière explicite et progressive.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74320" y="3538728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274320" y="3538728"/>
            <a:ext cx="457200" cy="694944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74320" y="3538728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04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822960" y="3538728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Différencier l'enseignement pour répondre aux besoins de chaque apprenant.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74320" y="4297680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274320" y="4297680"/>
            <a:ext cx="457200" cy="694944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74320" y="4297680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822960" y="4297680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Évaluer de manière formative et continue, sans attendre la fin de la séquence.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709160" y="1261872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709160" y="1261872"/>
            <a:ext cx="457200" cy="69494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09160" y="1261872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257800" y="1261872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Détecter précocement les difficultés et mettre en place une remédiation ciblée.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09160" y="2020824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709160" y="2020824"/>
            <a:ext cx="457200" cy="69494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09160" y="2020824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07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257800" y="2020824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Varier les types de textes pour développer des compétences de lecture polyvalentes.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709160" y="2779776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709160" y="2779776"/>
            <a:ext cx="457200" cy="694944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709160" y="2779776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08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257800" y="2779776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Intégrer les ressources numériques comme outils d'enrichissement et de différenciation.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709160" y="3538728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4709160" y="3538728"/>
            <a:ext cx="457200" cy="694944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709160" y="3538728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09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5257800" y="3538728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Collaborer avec les familles pour prolonger l'apprentissage de la lecture à la maison.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4709160" y="4297680"/>
            <a:ext cx="4206240" cy="694944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4709160" y="4297680"/>
            <a:ext cx="457200" cy="694944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09160" y="4297680"/>
            <a:ext cx="45720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10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5257800" y="4297680"/>
            <a:ext cx="3566160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A2B3C"/>
                </a:solidFill>
              </a:rPr>
              <a:t>Se former continuellement et participer aux groupes de travail pédagogique.</a:t>
            </a:r>
            <a:endParaRPr lang="en-US" sz="10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731520"/>
            <a:ext cx="3657600" cy="3657600"/>
          </a:xfrm>
          <a:prstGeom prst="ellipse">
            <a:avLst/>
          </a:prstGeom>
          <a:solidFill>
            <a:srgbClr val="1D7A8A">
              <a:alpha val="20000"/>
            </a:srgbClr>
          </a:solidFill>
          <a:ln w="12700">
            <a:solidFill>
              <a:srgbClr val="1D7A8A">
                <a:alpha val="2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D4A843">
              <a:alpha val="18000"/>
            </a:srgbClr>
          </a:solidFill>
          <a:ln w="12700">
            <a:solidFill>
              <a:srgbClr val="D4A843">
                <a:alpha val="1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74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D4A843"/>
                </a:solidFill>
              </a:rPr>
              <a:t>CONCLUSION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57200" y="77724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Enseigner la lecture, c'est offrir à chaque enfant</a:t>
            </a:r>
            <a:endParaRPr lang="en-US" sz="2200" dirty="0"/>
          </a:p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clé de tous les savoirs. »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457200" y="1810512"/>
            <a:ext cx="82296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9659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843"/>
                </a:solidFill>
              </a:rPr>
              <a:t>Perspectives pour une Pratique d'Excellence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2468880"/>
            <a:ext cx="201168" cy="201168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44144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E0EE"/>
                </a:solidFill>
              </a:rPr>
              <a:t>Ancrer les pratiques dans les orientations du curriculum révisé 2021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02920" y="2926080"/>
            <a:ext cx="201168" cy="201168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289864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E0EE"/>
                </a:solidFill>
              </a:rPr>
              <a:t>Développer une culture de l'évaluation formative et de la remédiation précoce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2920" y="3383280"/>
            <a:ext cx="201168" cy="201168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335584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E0EE"/>
                </a:solidFill>
              </a:rPr>
              <a:t>Renforcer la formation continue des enseignants en didactique de la lecture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02920" y="3840480"/>
            <a:ext cx="201168" cy="201168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381304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E0EE"/>
                </a:solidFill>
              </a:rPr>
              <a:t>Valoriser la lecture-plaisir pour former des lecteurs engagés tout au long de la vie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02920" y="4297680"/>
            <a:ext cx="201168" cy="201168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427024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8E0EE"/>
                </a:solidFill>
              </a:rPr>
              <a:t>Construire des ponts entre l'école, la famille et la communauté autour de la lecture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0" y="4709160"/>
            <a:ext cx="9144000" cy="434340"/>
          </a:xfrm>
          <a:prstGeom prst="rect">
            <a:avLst/>
          </a:prstGeom>
          <a:solidFill>
            <a:srgbClr val="1D7A8A">
              <a:alpha val="70000"/>
            </a:srgbClr>
          </a:solidFill>
          <a:ln w="12700">
            <a:solidFill>
              <a:srgbClr val="1D7A8A">
                <a:alpha val="7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" y="4736592"/>
            <a:ext cx="8595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dirty="0">
                <a:solidFill>
                  <a:srgbClr val="A0C8D8"/>
                </a:solidFill>
              </a:rPr>
              <a:t>Ministère de l'Éducation Nationale du Maroc  |  Curriculum FLE 2021  |  Cycle Primaire  |  Guide de l'Excellence Pédagogique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8412480" y="4818888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405060"/>
                </a:solidFill>
              </a:rPr>
              <a:t>Slide 45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Objectifs Généraux de l'Enseignement de la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5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822960"/>
            <a:ext cx="411480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11480" y="1005840"/>
            <a:ext cx="640080" cy="64008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005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88720" y="932688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3A5C"/>
                </a:solidFill>
              </a:rPr>
              <a:t>Déchiffrer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188720" y="1298448"/>
            <a:ext cx="3017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Reconnaître les correspondances graphème-phonème et décoder le texte écrit avec fluidité croissante.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54880" y="822960"/>
            <a:ext cx="411480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92040" y="1005840"/>
            <a:ext cx="640080" cy="640080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92040" y="1005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669280" y="932688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D7A8A"/>
                </a:solidFill>
              </a:rPr>
              <a:t>Comprendre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669280" y="1298448"/>
            <a:ext cx="3017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Construire le sens d'un texte en mobilisant des stratégies de compréhension adaptées au niveau.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2240280"/>
            <a:ext cx="411480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11480" y="2423160"/>
            <a:ext cx="640080" cy="64008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24231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188720" y="2350008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9E88"/>
                </a:solidFill>
              </a:rPr>
              <a:t>Interpréter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2715768"/>
            <a:ext cx="3017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Aller au-delà du sens littéral, identifier l'implicite et formuler une réaction personnelle.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754880" y="2240280"/>
            <a:ext cx="411480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92040" y="2423160"/>
            <a:ext cx="640080" cy="640080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92040" y="24231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669280" y="2350008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7B39"/>
                </a:solidFill>
              </a:rPr>
              <a:t>Apprécier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669280" y="2715768"/>
            <a:ext cx="3017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Développer le goût de la lecture et la motivation à lire pour apprendre et pour le plaisir.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74320" y="3657600"/>
            <a:ext cx="411480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11480" y="3840480"/>
            <a:ext cx="640080" cy="640080"/>
          </a:xfrm>
          <a:prstGeom prst="ellipse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11480" y="38404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188720" y="3767328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C63AC"/>
                </a:solidFill>
              </a:rPr>
              <a:t>Communiquer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188720" y="4133088"/>
            <a:ext cx="3017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Utiliser la lecture comme outil d'intégration sociale, culturelle et académique.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54880" y="3657600"/>
            <a:ext cx="4114800" cy="128016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892040" y="3840480"/>
            <a:ext cx="640080" cy="640080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92040" y="38404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5669280" y="3767328"/>
            <a:ext cx="3017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4A843"/>
                </a:solidFill>
              </a:rPr>
              <a:t>S'autonomiser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669280" y="4133088"/>
            <a:ext cx="30175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A6A7A"/>
                </a:solidFill>
              </a:rPr>
              <a:t>Développer des stratégies de lecteur autonome transférables à toutes les disciplines.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1463040"/>
            <a:ext cx="822960" cy="822960"/>
          </a:xfrm>
          <a:prstGeom prst="ellipse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14630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3A5C"/>
                </a:solidFill>
              </a:rPr>
              <a:t>02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371600" y="15544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D4A843"/>
                </a:solidFill>
              </a:rPr>
              <a:t>SECTION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457200" y="210312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Types d'Activités de Lecture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457200" y="3200400"/>
            <a:ext cx="7772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B0C8D8"/>
                </a:solidFill>
              </a:rPr>
              <a:t>Lecture syllabique • Diction • Compréhension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07080"/>
                </a:solidFill>
              </a:rPr>
              <a:t>Slide 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Vue d'Ensemble : Les Trois Piliers de la Lecture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7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28600" y="777240"/>
            <a:ext cx="2743200" cy="5486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7772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Lecture Syllabique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20040" y="109728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0E0EC"/>
                </a:solidFill>
              </a:rPr>
              <a:t>Déchiffrage du code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28600" y="1325880"/>
            <a:ext cx="2743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1444752"/>
            <a:ext cx="201168" cy="201168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141732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Correspondances graphème-phonème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65760" y="2249424"/>
            <a:ext cx="201168" cy="201168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222199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Fusion syllabique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365760" y="3054096"/>
            <a:ext cx="201168" cy="201168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3026664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Lecture de syllabes complexes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3858768"/>
            <a:ext cx="201168" cy="201168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3831336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Reconnaissance globale de mots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154680" y="777240"/>
            <a:ext cx="2743200" cy="54864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46120" y="7772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Diction &amp; Lecture à voix haute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246120" y="109728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0E0EC"/>
                </a:solidFill>
              </a:rPr>
              <a:t>Fluidité et expression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154680" y="1325880"/>
            <a:ext cx="2743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291840" y="1444752"/>
            <a:ext cx="201168" cy="201168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566160" y="141732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Prononciation correcte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91840" y="2249424"/>
            <a:ext cx="201168" cy="201168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566160" y="222199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Intonation et rythme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3291840" y="3054096"/>
            <a:ext cx="201168" cy="201168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566160" y="3026664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Liaison et enchaînement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291840" y="3858768"/>
            <a:ext cx="201168" cy="201168"/>
          </a:xfrm>
          <a:prstGeom prst="ellipse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566160" y="3831336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Lecture expressive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080760" y="777240"/>
            <a:ext cx="2743200" cy="54864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172200" y="7772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Compréhension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172200" y="109728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C0E0EC"/>
                </a:solidFill>
              </a:rPr>
              <a:t>Construction du sens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080760" y="1325880"/>
            <a:ext cx="2743200" cy="3657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217920" y="1444752"/>
            <a:ext cx="201168" cy="201168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92240" y="1417320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Compréhension littérale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6217920" y="2249424"/>
            <a:ext cx="201168" cy="201168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92240" y="2221992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Inférence et déduction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6217920" y="3054096"/>
            <a:ext cx="201168" cy="201168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492240" y="3026664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Vocabulaire en contexte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6217920" y="3858768"/>
            <a:ext cx="201168" cy="201168"/>
          </a:xfrm>
          <a:prstGeom prst="ellipse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492240" y="3831336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A2B3C"/>
                </a:solidFill>
              </a:rPr>
              <a:t>Synthèse et résumé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Lecture Syllabique — Niveaux 1, 2, 3 : Pédagogie Fonctionnelle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8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502920"/>
          </a:xfrm>
          <a:prstGeom prst="rect">
            <a:avLst/>
          </a:prstGeom>
          <a:solidFill>
            <a:srgbClr val="1A3A5C">
              <a:alpha val="10000"/>
            </a:srgbClr>
          </a:solidFill>
          <a:ln w="12700">
            <a:solidFill>
              <a:srgbClr val="1A3A5C">
                <a:alpha val="3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795528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3A5C"/>
                </a:solidFill>
              </a:rPr>
              <a:t>La pédagogie fonctionnelle : apprendre à lire par l'usage signifiant du langage écrit dans des situations de communication réelles.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28600" y="1417320"/>
            <a:ext cx="27432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D7A8A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28600" y="1417320"/>
            <a:ext cx="2743200" cy="36576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0040" y="14173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Phase 1 — Sensibilisation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38328" y="182880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Présentation d'une image ou situation déclenchante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Identification du texte support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Activation des connaissances antérieures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246120" y="1417320"/>
            <a:ext cx="27432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2E9E88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246120" y="1417320"/>
            <a:ext cx="2743200" cy="36576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37560" y="14173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Phase 2 — Découverte du son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355848" y="182880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Isolation du phonème cible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Discrimination auditive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Jeux phonologiques (comptines, rimes)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263640" y="1417320"/>
            <a:ext cx="27432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07B39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263640" y="1417320"/>
            <a:ext cx="2743200" cy="36576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55080" y="14173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Phase 3 — Étude du graphème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373368" y="182880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Présentation lettre/graphème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Traçage et reconnaissance visuelle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Variantes graphiques (script/cursive)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28600" y="3200400"/>
            <a:ext cx="27432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3A5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228600" y="3200400"/>
            <a:ext cx="2743200" cy="36576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0040" y="32004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Phase 4 — Fusion syllabique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38328" y="361188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Construction de syllabes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de syllabes isolées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Combination en mots simples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246120" y="3200400"/>
            <a:ext cx="27432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6C63AC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46120" y="3200400"/>
            <a:ext cx="2743200" cy="36576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37560" y="32004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Phase 5 — Lecture de mots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355848" y="361188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Mots fréquents du référentiel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Mots du corpus de la leçon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flash et reconnaissance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263640" y="3200400"/>
            <a:ext cx="2743200" cy="1600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4A843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263640" y="3200400"/>
            <a:ext cx="2743200" cy="36576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55080" y="32004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</a:rPr>
              <a:t>Phase 6 — Transfert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373368" y="3611880"/>
            <a:ext cx="2514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de la phrase-modèle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Lecture du texte court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1A2B3C"/>
                </a:solidFill>
              </a:rPr>
              <a:t>Première compréhension globale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0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Lecture Syllabique : Exemples Pratiques en Classe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8732520" y="4754880"/>
            <a:ext cx="320040" cy="320040"/>
          </a:xfrm>
          <a:prstGeom prst="ellipse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47548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</a:rPr>
              <a:t>9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3A5C"/>
                </a:solidFill>
              </a:rPr>
              <a:t>Activités types pour l'enseignement du déchiffrage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28600" y="11887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228600" y="1188720"/>
            <a:ext cx="91440" cy="1188720"/>
          </a:xfrm>
          <a:prstGeom prst="rect">
            <a:avLst/>
          </a:prstGeom>
          <a:solidFill>
            <a:srgbClr val="1D7A8A"/>
          </a:solidFill>
          <a:ln w="12700">
            <a:solidFill>
              <a:srgbClr val="1D7A8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26187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D7A8A"/>
                </a:solidFill>
              </a:rPr>
              <a:t>🎵 Comptines phonémiques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57200" y="160020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"Ma-ma-man, mi-mi-mi, mon joli mouton"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Répétition rythmée pour fixer le son [m]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4663440" y="118872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1188720"/>
            <a:ext cx="91440" cy="1188720"/>
          </a:xfrm>
          <a:prstGeom prst="rect">
            <a:avLst/>
          </a:prstGeom>
          <a:solidFill>
            <a:srgbClr val="2E9E88"/>
          </a:solidFill>
          <a:ln w="12700">
            <a:solidFill>
              <a:srgbClr val="2E9E8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92040" y="126187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9E88"/>
                </a:solidFill>
              </a:rPr>
              <a:t>🎴 Cartes syllabes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92040" y="160020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Cartes ba / bo / bu / bi / bé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L'élève associe image + syllabe + mot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28600" y="251460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228600" y="2514600"/>
            <a:ext cx="91440" cy="118872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258775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3A5C"/>
                </a:solidFill>
              </a:rPr>
              <a:t>🔤 Tableau syllabique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292608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ba - be - bi - bo - bu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ma - me - mi - mo - mu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Construction progressive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663440" y="251460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2514600"/>
            <a:ext cx="91440" cy="1188720"/>
          </a:xfrm>
          <a:prstGeom prst="rect">
            <a:avLst/>
          </a:prstGeom>
          <a:solidFill>
            <a:srgbClr val="E07B39"/>
          </a:solidFill>
          <a:ln w="12700">
            <a:solidFill>
              <a:srgbClr val="E07B3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258775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07B39"/>
                </a:solidFill>
              </a:rPr>
              <a:t>📝 Lecture en chorale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892040" y="292608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L'enseignant pointe, la classe lit ensemble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Puis lecture individuelle à tour de rôle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28600" y="384048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228600" y="3840480"/>
            <a:ext cx="91440" cy="1188720"/>
          </a:xfrm>
          <a:prstGeom prst="rect">
            <a:avLst/>
          </a:prstGeom>
          <a:solidFill>
            <a:srgbClr val="6C63AC"/>
          </a:solidFill>
          <a:ln w="12700">
            <a:solidFill>
              <a:srgbClr val="6C63A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391363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3AC"/>
                </a:solidFill>
              </a:rPr>
              <a:t>🎯 Jeu de l'intrus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57200" y="425196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ba / ma / ba / ba → Quel son est différent ?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Développement de la conscience phonémique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663440" y="3840480"/>
            <a:ext cx="4206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AF3F5"/>
            </a:solidFill>
            <a:prstDash val="solid"/>
          </a:ln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663440" y="3840480"/>
            <a:ext cx="91440" cy="1188720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92040" y="3913632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4A843"/>
                </a:solidFill>
              </a:rPr>
              <a:t>📖 Lecture du texte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892040" y="425196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Relecture du texte de la leçon</a:t>
            </a:r>
            <a:endParaRPr lang="en-US" sz="950" dirty="0"/>
          </a:p>
          <a:p>
            <a:pPr indent="0" marL="0">
              <a:buNone/>
            </a:pPr>
            <a:r>
              <a:rPr lang="en-US" sz="950" dirty="0">
                <a:solidFill>
                  <a:srgbClr val="5A6A7A"/>
                </a:solidFill>
              </a:rPr>
              <a:t>Repérage des syllabes étudiées dans le texte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Didactique et Méthodologie de la Lecture au Cycle Primaire</dc:title>
  <dc:subject>PptxGenJS Presentation</dc:subject>
  <dc:creator>Inspection Pédagogique - Curriculum Marocain FLE</dc:creator>
  <cp:lastModifiedBy>Inspection Pédagogique - Curriculum Marocain FLE</cp:lastModifiedBy>
  <cp:revision>1</cp:revision>
  <dcterms:created xsi:type="dcterms:W3CDTF">2026-03-19T12:32:56Z</dcterms:created>
  <dcterms:modified xsi:type="dcterms:W3CDTF">2026-03-19T12:32:56Z</dcterms:modified>
</cp:coreProperties>
</file>