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notesMasterIdLst>
    <p:notesMasterId r:id="rId3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esProps" Target="presProps.xml"/><Relationship Id="rId36" Type="http://schemas.openxmlformats.org/officeDocument/2006/relationships/viewProps" Target="viewProps.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C5F7C"/>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5A9A7C"/>
          </a:solidFill>
          <a:ln/>
        </p:spPr>
      </p:sp>
      <p:sp>
        <p:nvSpPr>
          <p:cNvPr id="3" name="Text 1"/>
          <p:cNvSpPr/>
          <p:nvPr/>
        </p:nvSpPr>
        <p:spPr>
          <a:xfrm>
            <a:off x="457200" y="13716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4" name="Text 2"/>
          <p:cNvSpPr/>
          <p:nvPr/>
        </p:nvSpPr>
        <p:spPr>
          <a:xfrm>
            <a:off x="457200" y="1645920"/>
            <a:ext cx="8229600" cy="73152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Communication Orale</a:t>
            </a:r>
            <a:endParaRPr lang="en-US" sz="4400" dirty="0"/>
          </a:p>
        </p:txBody>
      </p:sp>
      <p:sp>
        <p:nvSpPr>
          <p:cNvPr id="5" name="Text 3"/>
          <p:cNvSpPr/>
          <p:nvPr/>
        </p:nvSpPr>
        <p:spPr>
          <a:xfrm>
            <a:off x="457200" y="2377440"/>
            <a:ext cx="8229600" cy="548640"/>
          </a:xfrm>
          <a:prstGeom prst="rect">
            <a:avLst/>
          </a:prstGeom>
          <a:noFill/>
          <a:ln/>
        </p:spPr>
        <p:txBody>
          <a:bodyPr wrap="square" rtlCol="0" anchor="ctr"/>
          <a:lstStyle/>
          <a:p>
            <a:pPr algn="ctr" indent="0" marL="0">
              <a:buNone/>
            </a:pPr>
            <a:r>
              <a:rPr lang="en-US" sz="3600" dirty="0">
                <a:solidFill>
                  <a:srgbClr val="F5F3EE"/>
                </a:solidFill>
                <a:latin typeface="Calibri" pitchFamily="34" charset="0"/>
                <a:ea typeface="Calibri" pitchFamily="34" charset="-122"/>
                <a:cs typeface="Calibri" pitchFamily="34" charset="-120"/>
              </a:rPr>
              <a:t>au Cycle Primaire</a:t>
            </a:r>
            <a:endParaRPr lang="en-US" sz="3600" dirty="0"/>
          </a:p>
        </p:txBody>
      </p:sp>
      <p:sp>
        <p:nvSpPr>
          <p:cNvPr id="6" name="Text 4"/>
          <p:cNvSpPr/>
          <p:nvPr/>
        </p:nvSpPr>
        <p:spPr>
          <a:xfrm>
            <a:off x="457200" y="3200400"/>
            <a:ext cx="8229600" cy="365760"/>
          </a:xfrm>
          <a:prstGeom prst="rect">
            <a:avLst/>
          </a:prstGeom>
          <a:noFill/>
          <a:ln/>
        </p:spPr>
        <p:txBody>
          <a:bodyPr wrap="square" rtlCol="0" anchor="ctr"/>
          <a:lstStyle/>
          <a:p>
            <a:pPr algn="ctr" indent="0" marL="0">
              <a:buNone/>
            </a:pPr>
            <a:r>
              <a:rPr lang="en-US" sz="1800" i="1" dirty="0">
                <a:solidFill>
                  <a:srgbClr val="D4A574"/>
                </a:solidFill>
                <a:latin typeface="Calibri" pitchFamily="34" charset="0"/>
                <a:ea typeface="Calibri" pitchFamily="34" charset="-122"/>
                <a:cs typeface="Calibri" pitchFamily="34" charset="-120"/>
              </a:rPr>
              <a:t>Approche pédagogique progressive</a:t>
            </a:r>
            <a:endParaRPr lang="en-US" sz="1800" dirty="0"/>
          </a:p>
        </p:txBody>
      </p:sp>
      <p:sp>
        <p:nvSpPr>
          <p:cNvPr id="7" name="Text 5"/>
          <p:cNvSpPr/>
          <p:nvPr/>
        </p:nvSpPr>
        <p:spPr>
          <a:xfrm>
            <a:off x="457200" y="4114800"/>
            <a:ext cx="8229600" cy="274320"/>
          </a:xfrm>
          <a:prstGeom prst="rect">
            <a:avLst/>
          </a:prstGeom>
          <a:noFill/>
          <a:ln/>
        </p:spPr>
        <p:txBody>
          <a:bodyPr wrap="square" rtlCol="0" anchor="ctr"/>
          <a:lstStyle/>
          <a:p>
            <a:pPr algn="ctr" indent="0" marL="0">
              <a:buNone/>
            </a:pPr>
            <a:r>
              <a:rPr lang="en-US" sz="1400" dirty="0">
                <a:solidFill>
                  <a:srgbClr val="F5F3EE"/>
                </a:solidFill>
                <a:latin typeface="Calibri" pitchFamily="34" charset="0"/>
                <a:ea typeface="Calibri" pitchFamily="34" charset="-122"/>
                <a:cs typeface="Calibri" pitchFamily="34" charset="-120"/>
              </a:rPr>
              <a:t>Réalisé par : </a:t>
            </a:r>
            <a:pPr algn="ctr" indent="0" marL="0">
              <a:buNone/>
            </a:pPr>
            <a:r>
              <a:rPr lang="en-US" sz="1400" b="1" dirty="0">
                <a:solidFill>
                  <a:srgbClr val="FFFFFF"/>
                </a:solidFill>
                <a:latin typeface="Calibri" pitchFamily="34" charset="0"/>
                <a:ea typeface="Calibri" pitchFamily="34" charset="-122"/>
                <a:cs typeface="Calibri" pitchFamily="34" charset="-120"/>
              </a:rPr>
              <a:t>Mustapha Bouazzouny</a:t>
            </a:r>
            <a:endParaRPr lang="en-US" sz="1400" dirty="0"/>
          </a:p>
        </p:txBody>
      </p:sp>
      <p:sp>
        <p:nvSpPr>
          <p:cNvPr id="8" name="Text 6"/>
          <p:cNvSpPr/>
          <p:nvPr/>
        </p:nvSpPr>
        <p:spPr>
          <a:xfrm>
            <a:off x="457200" y="4389120"/>
            <a:ext cx="8229600" cy="274320"/>
          </a:xfrm>
          <a:prstGeom prst="rect">
            <a:avLst/>
          </a:prstGeom>
          <a:noFill/>
          <a:ln/>
        </p:spPr>
        <p:txBody>
          <a:bodyPr wrap="square" rtlCol="0" anchor="ctr"/>
          <a:lstStyle/>
          <a:p>
            <a:pPr algn="ctr" indent="0" marL="0">
              <a:buNone/>
            </a:pPr>
            <a:r>
              <a:rPr lang="en-US" sz="1200" dirty="0">
                <a:solidFill>
                  <a:srgbClr val="F5F3EE"/>
                </a:solidFill>
                <a:latin typeface="Calibri" pitchFamily="34" charset="0"/>
                <a:ea typeface="Calibri" pitchFamily="34" charset="-122"/>
                <a:cs typeface="Calibri" pitchFamily="34" charset="-120"/>
              </a:rPr>
              <a:t>Inspecteur Pédagogique – Région Marrakech-Safi</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Grille d'Évaluation Simple</a:t>
            </a:r>
            <a:endParaRPr lang="en-US" sz="30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640080" y="1005840"/>
          <a:ext cx="7863840" cy="914400"/>
        </p:xfrm>
        <a:graphic>
          <a:graphicData uri="http://schemas.openxmlformats.org/drawingml/2006/table">
            <a:tbl>
              <a:tblPr/>
              <a:tblGrid>
                <a:gridCol w="2743200"/>
                <a:gridCol w="1709928"/>
                <a:gridCol w="1709928"/>
                <a:gridCol w="1700784"/>
              </a:tblGrid>
              <a:tr h="0">
                <a:tc>
                  <a:txBody>
                    <a:bodyPr/>
                    <a:lstStyle/>
                    <a:p>
                      <a:pPr algn="ctr" indent="0" marL="0">
                        <a:buNone/>
                      </a:pPr>
                      <a:r>
                        <a:rPr lang="en-US" sz="1200" b="1" dirty="0">
                          <a:solidFill>
                            <a:srgbClr val="FFFFFF"/>
                          </a:solidFill>
                          <a:latin typeface="Calibri" pitchFamily="34" charset="0"/>
                          <a:ea typeface="Calibri" pitchFamily="34" charset="-122"/>
                          <a:cs typeface="Calibri" pitchFamily="34" charset="-120"/>
                        </a:rPr>
                        <a:t>Critère</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c>
                  <a:txBody>
                    <a:bodyPr/>
                    <a:lstStyle/>
                    <a:p>
                      <a:pPr algn="ctr" indent="0" marL="0">
                        <a:buNone/>
                      </a:pPr>
                      <a:r>
                        <a:rPr lang="en-US" sz="1200" b="1" dirty="0">
                          <a:solidFill>
                            <a:srgbClr val="FFFFFF"/>
                          </a:solidFill>
                          <a:latin typeface="Calibri" pitchFamily="34" charset="0"/>
                          <a:ea typeface="Calibri" pitchFamily="34" charset="-122"/>
                          <a:cs typeface="Calibri" pitchFamily="34" charset="-120"/>
                        </a:rPr>
                        <a:t>Acquis ✓</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c>
                  <a:txBody>
                    <a:bodyPr/>
                    <a:lstStyle/>
                    <a:p>
                      <a:pPr algn="ctr" indent="0" marL="0">
                        <a:buNone/>
                      </a:pPr>
                      <a:r>
                        <a:rPr lang="en-US" sz="1200" b="1" dirty="0">
                          <a:solidFill>
                            <a:srgbClr val="FFFFFF"/>
                          </a:solidFill>
                          <a:latin typeface="Calibri" pitchFamily="34" charset="0"/>
                          <a:ea typeface="Calibri" pitchFamily="34" charset="-122"/>
                          <a:cs typeface="Calibri" pitchFamily="34" charset="-120"/>
                        </a:rPr>
                        <a:t>En cours ⊙</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c>
                  <a:txBody>
                    <a:bodyPr/>
                    <a:lstStyle/>
                    <a:p>
                      <a:pPr algn="ctr" indent="0" marL="0">
                        <a:buNone/>
                      </a:pPr>
                      <a:r>
                        <a:rPr lang="en-US" sz="1200" b="1" dirty="0">
                          <a:solidFill>
                            <a:srgbClr val="FFFFFF"/>
                          </a:solidFill>
                          <a:latin typeface="Calibri" pitchFamily="34" charset="0"/>
                          <a:ea typeface="Calibri" pitchFamily="34" charset="-122"/>
                          <a:cs typeface="Calibri" pitchFamily="34" charset="-120"/>
                        </a:rPr>
                        <a:t>À renforcer ✗</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r>
              <a:tr h="0">
                <a:tc>
                  <a:txBody>
                    <a:bodyPr/>
                    <a:lstStyle/>
                    <a:p>
                      <a:pPr algn="ctr" indent="0" marL="0">
                        <a:buNone/>
                      </a:pPr>
                      <a:r>
                        <a:rPr lang="en-US" sz="1200" dirty="0">
                          <a:solidFill>
                            <a:srgbClr val="2D3748"/>
                          </a:solidFill>
                          <a:latin typeface="Calibri" pitchFamily="34" charset="0"/>
                          <a:ea typeface="Calibri" pitchFamily="34" charset="-122"/>
                          <a:cs typeface="Calibri" pitchFamily="34" charset="-120"/>
                        </a:rPr>
                        <a:t>Écoute les consignes</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algn="ctr" indent="0" marL="0">
                        <a:buNone/>
                      </a:pPr>
                      <a:r>
                        <a:rPr lang="en-US" sz="1200" dirty="0">
                          <a:solidFill>
                            <a:srgbClr val="2D3748"/>
                          </a:solidFill>
                          <a:latin typeface="Calibri" pitchFamily="34" charset="0"/>
                          <a:ea typeface="Calibri" pitchFamily="34" charset="-122"/>
                          <a:cs typeface="Calibri" pitchFamily="34" charset="-120"/>
                        </a:rPr>
                        <a:t>S'exprime clairement</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algn="ctr" indent="0" marL="0">
                        <a:buNone/>
                      </a:pPr>
                      <a:r>
                        <a:rPr lang="en-US" sz="1200" dirty="0">
                          <a:solidFill>
                            <a:srgbClr val="2D3748"/>
                          </a:solidFill>
                          <a:latin typeface="Calibri" pitchFamily="34" charset="0"/>
                          <a:ea typeface="Calibri" pitchFamily="34" charset="-122"/>
                          <a:cs typeface="Calibri" pitchFamily="34" charset="-120"/>
                        </a:rPr>
                        <a:t>Utilise un vocabulaire adapté</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algn="ctr" indent="0" marL="0">
                        <a:buNone/>
                      </a:pPr>
                      <a:r>
                        <a:rPr lang="en-US" sz="1200" dirty="0">
                          <a:solidFill>
                            <a:srgbClr val="2D3748"/>
                          </a:solidFill>
                          <a:latin typeface="Calibri" pitchFamily="34" charset="0"/>
                          <a:ea typeface="Calibri" pitchFamily="34" charset="-122"/>
                          <a:cs typeface="Calibri" pitchFamily="34" charset="-120"/>
                        </a:rPr>
                        <a:t>Répond aux questions</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algn="ctr" indent="0" marL="0">
                        <a:buNone/>
                      </a:pPr>
                      <a:r>
                        <a:rPr lang="en-US" sz="1200" dirty="0">
                          <a:solidFill>
                            <a:srgbClr val="2D3748"/>
                          </a:solidFill>
                          <a:latin typeface="Calibri" pitchFamily="34" charset="0"/>
                          <a:ea typeface="Calibri" pitchFamily="34" charset="-122"/>
                          <a:cs typeface="Calibri" pitchFamily="34" charset="-120"/>
                        </a:rPr>
                        <a:t>Participe activement</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algn="ctr" indent="0" marL="0">
                        <a:buNone/>
                      </a:pPr>
                      <a:r>
                        <a:rPr lang="en-US" sz="1200" dirty="0">
                          <a:solidFill>
                            <a:srgbClr val="2D3748"/>
                          </a:solidFill>
                          <a:latin typeface="Calibri" pitchFamily="34" charset="0"/>
                          <a:ea typeface="Calibri" pitchFamily="34" charset="-122"/>
                          <a:cs typeface="Calibri" pitchFamily="34" charset="-120"/>
                        </a:rPr>
                        <a:t>Respecte son tour de parole</a:t>
                      </a: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endParaRPr lang="en-US" sz="12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bl>
          </a:graphicData>
        </a:graphic>
      </p:graphicFrame>
      <p:sp>
        <p:nvSpPr>
          <p:cNvPr id="5" name="Text 2"/>
          <p:cNvSpPr/>
          <p:nvPr/>
        </p:nvSpPr>
        <p:spPr>
          <a:xfrm>
            <a:off x="640080" y="4114800"/>
            <a:ext cx="7863840" cy="548640"/>
          </a:xfrm>
          <a:prstGeom prst="rect">
            <a:avLst/>
          </a:prstGeom>
          <a:noFill/>
          <a:ln/>
        </p:spPr>
        <p:txBody>
          <a:bodyPr wrap="square" rtlCol="0" anchor="ctr"/>
          <a:lstStyle/>
          <a:p>
            <a:pPr indent="0" marL="0">
              <a:lnSpc>
                <a:spcPts val="1800"/>
              </a:lnSpc>
              <a:buNone/>
            </a:pPr>
            <a:r>
              <a:rPr lang="en-US" sz="1100" b="1" i="1" dirty="0">
                <a:solidFill>
                  <a:srgbClr val="2C5F7C"/>
                </a:solidFill>
                <a:latin typeface="Calibri" pitchFamily="34" charset="0"/>
                <a:ea typeface="Calibri" pitchFamily="34" charset="-122"/>
                <a:cs typeface="Calibri" pitchFamily="34" charset="-120"/>
              </a:rPr>
              <a:t>Mode d'utilisation : </a:t>
            </a:r>
            <a:pPr indent="0" marL="0">
              <a:lnSpc>
                <a:spcPts val="1800"/>
              </a:lnSpc>
              <a:buNone/>
            </a:pPr>
            <a:r>
              <a:rPr lang="en-US" sz="1100" i="1" dirty="0">
                <a:solidFill>
                  <a:srgbClr val="2D3748"/>
                </a:solidFill>
                <a:latin typeface="Calibri" pitchFamily="34" charset="0"/>
                <a:ea typeface="Calibri" pitchFamily="34" charset="-122"/>
                <a:cs typeface="Calibri" pitchFamily="34" charset="-120"/>
              </a:rPr>
              <a:t>Observer l'élève lors des activités orales et cocher la case correspondante. Cette grille permet un suivi individuel et progressif.</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Soutien et Inclusion</a:t>
            </a:r>
            <a:endParaRPr lang="en-US" sz="3000" dirty="0"/>
          </a:p>
        </p:txBody>
      </p:sp>
      <p:sp>
        <p:nvSpPr>
          <p:cNvPr id="4" name="Text 2"/>
          <p:cNvSpPr/>
          <p:nvPr/>
        </p:nvSpPr>
        <p:spPr>
          <a:xfrm>
            <a:off x="822960" y="1188720"/>
            <a:ext cx="548640" cy="548640"/>
          </a:xfrm>
          <a:prstGeom prst="rect">
            <a:avLst/>
          </a:prstGeom>
          <a:noFill/>
          <a:ln/>
        </p:spPr>
        <p:txBody>
          <a:bodyPr wrap="square" rtlCol="0" anchor="ctr"/>
          <a:lstStyle/>
          <a:p>
            <a:pPr algn="ctr" indent="0" marL="0">
              <a:buNone/>
            </a:pPr>
            <a:r>
              <a:rPr lang="en-US" sz="4400" dirty="0">
                <a:solidFill>
                  <a:srgbClr val="000000"/>
                </a:solidFill>
              </a:rPr>
              <a:t>🤝</a:t>
            </a:r>
            <a:endParaRPr lang="en-US" sz="4400" dirty="0"/>
          </a:p>
        </p:txBody>
      </p:sp>
      <p:sp>
        <p:nvSpPr>
          <p:cNvPr id="5" name="Text 3"/>
          <p:cNvSpPr/>
          <p:nvPr/>
        </p:nvSpPr>
        <p:spPr>
          <a:xfrm>
            <a:off x="1554480" y="1188720"/>
            <a:ext cx="6949440" cy="1097280"/>
          </a:xfrm>
          <a:prstGeom prst="rect">
            <a:avLst/>
          </a:prstGeom>
          <a:noFill/>
          <a:ln/>
        </p:spPr>
        <p:txBody>
          <a:bodyPr wrap="square" rtlCol="0" anchor="ctr"/>
          <a:lstStyle/>
          <a:p>
            <a:pPr indent="0" marL="0">
              <a:lnSpc>
                <a:spcPts val="2200"/>
              </a:lnSpc>
              <a:buNone/>
            </a:pPr>
            <a:r>
              <a:rPr lang="en-US" sz="1600" b="1" dirty="0">
                <a:solidFill>
                  <a:srgbClr val="2C5F7C"/>
                </a:solidFill>
                <a:latin typeface="Calibri" pitchFamily="34" charset="0"/>
                <a:ea typeface="Calibri" pitchFamily="34" charset="-122"/>
                <a:cs typeface="Calibri" pitchFamily="34" charset="-120"/>
              </a:rPr>
              <a:t>Élèves timides ou en difficulté</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Proposer des prises de parole en binôme avant le groupe classe</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Utiliser des marionnettes ou masques pour faciliter l'expression</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Poser des questions fermées (oui/non) puis progresser vers l'ouvert</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Valoriser systématiquement chaque tentative</a:t>
            </a:r>
            <a:endParaRPr lang="en-US" sz="1300" dirty="0"/>
          </a:p>
        </p:txBody>
      </p:sp>
      <p:sp>
        <p:nvSpPr>
          <p:cNvPr id="6" name="Text 4"/>
          <p:cNvSpPr/>
          <p:nvPr/>
        </p:nvSpPr>
        <p:spPr>
          <a:xfrm>
            <a:off x="822960" y="2560320"/>
            <a:ext cx="548640" cy="548640"/>
          </a:xfrm>
          <a:prstGeom prst="rect">
            <a:avLst/>
          </a:prstGeom>
          <a:noFill/>
          <a:ln/>
        </p:spPr>
        <p:txBody>
          <a:bodyPr wrap="square" rtlCol="0" anchor="ctr"/>
          <a:lstStyle/>
          <a:p>
            <a:pPr algn="ctr" indent="0" marL="0">
              <a:buNone/>
            </a:pPr>
            <a:r>
              <a:rPr lang="en-US" sz="4400" dirty="0">
                <a:solidFill>
                  <a:srgbClr val="000000"/>
                </a:solidFill>
              </a:rPr>
              <a:t>🧩</a:t>
            </a:r>
            <a:endParaRPr lang="en-US" sz="4400" dirty="0"/>
          </a:p>
        </p:txBody>
      </p:sp>
      <p:sp>
        <p:nvSpPr>
          <p:cNvPr id="7" name="Text 5"/>
          <p:cNvSpPr/>
          <p:nvPr/>
        </p:nvSpPr>
        <p:spPr>
          <a:xfrm>
            <a:off x="1554480" y="2560320"/>
            <a:ext cx="6949440" cy="1097280"/>
          </a:xfrm>
          <a:prstGeom prst="rect">
            <a:avLst/>
          </a:prstGeom>
          <a:noFill/>
          <a:ln/>
        </p:spPr>
        <p:txBody>
          <a:bodyPr wrap="square" rtlCol="0" anchor="ctr"/>
          <a:lstStyle/>
          <a:p>
            <a:pPr indent="0" marL="0">
              <a:lnSpc>
                <a:spcPts val="2200"/>
              </a:lnSpc>
              <a:buNone/>
            </a:pPr>
            <a:r>
              <a:rPr lang="en-US" sz="1600" b="1" dirty="0">
                <a:solidFill>
                  <a:srgbClr val="2C5F7C"/>
                </a:solidFill>
                <a:latin typeface="Calibri" pitchFamily="34" charset="0"/>
                <a:ea typeface="Calibri" pitchFamily="34" charset="-122"/>
                <a:cs typeface="Calibri" pitchFamily="34" charset="-120"/>
              </a:rPr>
              <a:t>Élèves allophones (langue maternelle différente)</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Accepter le mélange de langues (code-switching) au début</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Utiliser davantage de supports visuels et gestes</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Répéter et reformuler les consignes</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Créer un répertoire imagé bilingue (arabe/français/amazigh)</a:t>
            </a:r>
            <a:endParaRPr lang="en-US" sz="1300" dirty="0"/>
          </a:p>
        </p:txBody>
      </p:sp>
      <p:sp>
        <p:nvSpPr>
          <p:cNvPr id="8" name="Shape 6"/>
          <p:cNvSpPr/>
          <p:nvPr/>
        </p:nvSpPr>
        <p:spPr>
          <a:xfrm>
            <a:off x="640080" y="3840480"/>
            <a:ext cx="7863840" cy="6400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9" name="Text 7"/>
          <p:cNvSpPr/>
          <p:nvPr/>
        </p:nvSpPr>
        <p:spPr>
          <a:xfrm>
            <a:off x="822960" y="3977640"/>
            <a:ext cx="365760" cy="365760"/>
          </a:xfrm>
          <a:prstGeom prst="rect">
            <a:avLst/>
          </a:prstGeom>
          <a:noFill/>
          <a:ln/>
        </p:spPr>
        <p:txBody>
          <a:bodyPr wrap="square" rtlCol="0" anchor="ctr"/>
          <a:lstStyle/>
          <a:p>
            <a:pPr algn="ctr" indent="0" marL="0">
              <a:buNone/>
            </a:pPr>
            <a:r>
              <a:rPr lang="en-US" sz="3200" dirty="0">
                <a:solidFill>
                  <a:srgbClr val="5A9A7C"/>
                </a:solidFill>
              </a:rPr>
              <a:t>✓</a:t>
            </a:r>
            <a:endParaRPr lang="en-US" sz="3200" dirty="0"/>
          </a:p>
        </p:txBody>
      </p:sp>
      <p:sp>
        <p:nvSpPr>
          <p:cNvPr id="10" name="Text 8"/>
          <p:cNvSpPr/>
          <p:nvPr/>
        </p:nvSpPr>
        <p:spPr>
          <a:xfrm>
            <a:off x="1371600" y="3977640"/>
            <a:ext cx="6858000" cy="365760"/>
          </a:xfrm>
          <a:prstGeom prst="rect">
            <a:avLst/>
          </a:prstGeom>
          <a:noFill/>
          <a:ln/>
        </p:spPr>
        <p:txBody>
          <a:bodyPr wrap="square" rtlCol="0" anchor="ctr"/>
          <a:lstStyle/>
          <a:p>
            <a:pPr indent="0" marL="0">
              <a:buNone/>
            </a:pPr>
            <a:r>
              <a:rPr lang="en-US" sz="1300" b="1" dirty="0">
                <a:solidFill>
                  <a:srgbClr val="2C5F7C"/>
                </a:solidFill>
                <a:latin typeface="Calibri" pitchFamily="34" charset="0"/>
                <a:ea typeface="Calibri" pitchFamily="34" charset="-122"/>
                <a:cs typeface="Calibri" pitchFamily="34" charset="-120"/>
              </a:rPr>
              <a:t>Principe clé : </a:t>
            </a:r>
            <a:pPr indent="0" marL="0">
              <a:buNone/>
            </a:pPr>
            <a:r>
              <a:rPr lang="en-US" sz="1300" dirty="0">
                <a:solidFill>
                  <a:srgbClr val="2D3748"/>
                </a:solidFill>
                <a:latin typeface="Calibri" pitchFamily="34" charset="0"/>
                <a:ea typeface="Calibri" pitchFamily="34" charset="-122"/>
                <a:cs typeface="Calibri" pitchFamily="34" charset="-120"/>
              </a:rPr>
              <a:t>Adapter sans réduire les attentes. Chaque élève peut progresser à son rythme avec un accompagnement différencié.</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Scénario Pédagogique – 1ère Année</a:t>
            </a:r>
            <a:endParaRPr lang="en-US" sz="3000" dirty="0"/>
          </a:p>
        </p:txBody>
      </p:sp>
      <p:sp>
        <p:nvSpPr>
          <p:cNvPr id="4" name="Shape 2"/>
          <p:cNvSpPr/>
          <p:nvPr/>
        </p:nvSpPr>
        <p:spPr>
          <a:xfrm>
            <a:off x="640080" y="1005840"/>
            <a:ext cx="7863840" cy="548640"/>
          </a:xfrm>
          <a:prstGeom prst="rect">
            <a:avLst/>
          </a:prstGeom>
          <a:solidFill>
            <a:srgbClr val="2C5F7C"/>
          </a:solidFill>
          <a:ln/>
        </p:spPr>
      </p:sp>
      <p:sp>
        <p:nvSpPr>
          <p:cNvPr id="5" name="Text 3"/>
          <p:cNvSpPr/>
          <p:nvPr/>
        </p:nvSpPr>
        <p:spPr>
          <a:xfrm>
            <a:off x="914400" y="1143000"/>
            <a:ext cx="7315200" cy="274320"/>
          </a:xfrm>
          <a:prstGeom prst="rect">
            <a:avLst/>
          </a:prstGeom>
          <a:noFill/>
          <a:ln/>
        </p:spPr>
        <p:txBody>
          <a:bodyPr wrap="square" rtlCol="0" anchor="ctr"/>
          <a:lstStyle/>
          <a:p>
            <a:pPr indent="0" marL="0">
              <a:buNone/>
            </a:pPr>
            <a:r>
              <a:rPr lang="en-US" sz="1800" b="1" dirty="0">
                <a:solidFill>
                  <a:srgbClr val="FFFFFF"/>
                </a:solidFill>
                <a:latin typeface="Calibri" pitchFamily="34" charset="0"/>
                <a:ea typeface="Calibri" pitchFamily="34" charset="-122"/>
                <a:cs typeface="Calibri" pitchFamily="34" charset="-120"/>
              </a:rPr>
              <a:t>Activité : Décrire son cartable</a:t>
            </a:r>
            <a:endParaRPr lang="en-US" sz="1800" dirty="0"/>
          </a:p>
        </p:txBody>
      </p:sp>
      <p:sp>
        <p:nvSpPr>
          <p:cNvPr id="6" name="Text 4"/>
          <p:cNvSpPr/>
          <p:nvPr/>
        </p:nvSpPr>
        <p:spPr>
          <a:xfrm>
            <a:off x="822960" y="1737360"/>
            <a:ext cx="7498080" cy="457200"/>
          </a:xfrm>
          <a:prstGeom prst="rect">
            <a:avLst/>
          </a:prstGeom>
          <a:noFill/>
          <a:ln/>
        </p:spPr>
        <p:txBody>
          <a:bodyPr wrap="square" rtlCol="0" anchor="ctr"/>
          <a:lstStyle/>
          <a:p>
            <a:pPr indent="0" marL="0">
              <a:lnSpc>
                <a:spcPts val="1800"/>
              </a:lnSpc>
              <a:buNone/>
            </a:pPr>
            <a:r>
              <a:rPr lang="en-US" sz="1200" b="1" dirty="0">
                <a:solidFill>
                  <a:srgbClr val="2C5F7C"/>
                </a:solidFill>
                <a:latin typeface="Calibri" pitchFamily="34" charset="0"/>
                <a:ea typeface="Calibri" pitchFamily="34" charset="-122"/>
                <a:cs typeface="Calibri" pitchFamily="34" charset="-120"/>
              </a:rPr>
              <a:t>1. Mise en situation : </a:t>
            </a:r>
            <a:pPr indent="0" marL="0">
              <a:lnSpc>
                <a:spcPts val="1800"/>
              </a:lnSpc>
              <a:buNone/>
            </a:pPr>
            <a:r>
              <a:rPr lang="en-US" sz="1200" dirty="0">
                <a:solidFill>
                  <a:srgbClr val="2D3748"/>
                </a:solidFill>
                <a:latin typeface="Calibri" pitchFamily="34" charset="0"/>
                <a:ea typeface="Calibri" pitchFamily="34" charset="-122"/>
                <a:cs typeface="Calibri" pitchFamily="34" charset="-120"/>
              </a:rPr>
              <a:t>L'enseignant montre son propre cartable : « Regardez, voici mon cartable. Il est bleu. Dedans, il y a des livres et des stylos. »</a:t>
            </a:r>
            <a:endParaRPr lang="en-US" sz="1200" dirty="0"/>
          </a:p>
        </p:txBody>
      </p:sp>
      <p:sp>
        <p:nvSpPr>
          <p:cNvPr id="7" name="Text 5"/>
          <p:cNvSpPr/>
          <p:nvPr/>
        </p:nvSpPr>
        <p:spPr>
          <a:xfrm>
            <a:off x="822960" y="2331720"/>
            <a:ext cx="7498080" cy="457200"/>
          </a:xfrm>
          <a:prstGeom prst="rect">
            <a:avLst/>
          </a:prstGeom>
          <a:noFill/>
          <a:ln/>
        </p:spPr>
        <p:txBody>
          <a:bodyPr wrap="square" rtlCol="0" anchor="ctr"/>
          <a:lstStyle/>
          <a:p>
            <a:pPr indent="0" marL="0">
              <a:lnSpc>
                <a:spcPts val="1800"/>
              </a:lnSpc>
              <a:buNone/>
            </a:pPr>
            <a:r>
              <a:rPr lang="en-US" sz="1200" b="1" dirty="0">
                <a:solidFill>
                  <a:srgbClr val="2C5F7C"/>
                </a:solidFill>
                <a:latin typeface="Calibri" pitchFamily="34" charset="0"/>
                <a:ea typeface="Calibri" pitchFamily="34" charset="-122"/>
                <a:cs typeface="Calibri" pitchFamily="34" charset="-120"/>
              </a:rPr>
              <a:t>2. Exploration : </a:t>
            </a:r>
            <a:pPr indent="0" marL="0">
              <a:lnSpc>
                <a:spcPts val="1800"/>
              </a:lnSpc>
              <a:buNone/>
            </a:pPr>
            <a:r>
              <a:rPr lang="en-US" sz="1200" dirty="0">
                <a:solidFill>
                  <a:srgbClr val="2D3748"/>
                </a:solidFill>
                <a:latin typeface="Calibri" pitchFamily="34" charset="0"/>
                <a:ea typeface="Calibri" pitchFamily="34" charset="-122"/>
                <a:cs typeface="Calibri" pitchFamily="34" charset="-120"/>
              </a:rPr>
              <a:t>Les élèves sortent leurs cartables. « Quelle couleur est ton cartable ? Qu'y a-t-il dedans ? »</a:t>
            </a:r>
            <a:endParaRPr lang="en-US" sz="1200" dirty="0"/>
          </a:p>
        </p:txBody>
      </p:sp>
      <p:sp>
        <p:nvSpPr>
          <p:cNvPr id="8" name="Text 6"/>
          <p:cNvSpPr/>
          <p:nvPr/>
        </p:nvSpPr>
        <p:spPr>
          <a:xfrm>
            <a:off x="822960" y="2926080"/>
            <a:ext cx="7498080" cy="457200"/>
          </a:xfrm>
          <a:prstGeom prst="rect">
            <a:avLst/>
          </a:prstGeom>
          <a:noFill/>
          <a:ln/>
        </p:spPr>
        <p:txBody>
          <a:bodyPr wrap="square" rtlCol="0" anchor="ctr"/>
          <a:lstStyle/>
          <a:p>
            <a:pPr indent="0" marL="0">
              <a:lnSpc>
                <a:spcPts val="1800"/>
              </a:lnSpc>
              <a:buNone/>
            </a:pPr>
            <a:r>
              <a:rPr lang="en-US" sz="1200" b="1" dirty="0">
                <a:solidFill>
                  <a:srgbClr val="2C5F7C"/>
                </a:solidFill>
                <a:latin typeface="Calibri" pitchFamily="34" charset="0"/>
                <a:ea typeface="Calibri" pitchFamily="34" charset="-122"/>
                <a:cs typeface="Calibri" pitchFamily="34" charset="-120"/>
              </a:rPr>
              <a:t>3. Expression guidée : </a:t>
            </a:r>
            <a:pPr indent="0" marL="0">
              <a:lnSpc>
                <a:spcPts val="1800"/>
              </a:lnSpc>
              <a:buNone/>
            </a:pPr>
            <a:r>
              <a:rPr lang="en-US" sz="1200" dirty="0">
                <a:solidFill>
                  <a:srgbClr val="2D3748"/>
                </a:solidFill>
                <a:latin typeface="Calibri" pitchFamily="34" charset="0"/>
                <a:ea typeface="Calibri" pitchFamily="34" charset="-122"/>
                <a:cs typeface="Calibri" pitchFamily="34" charset="-120"/>
              </a:rPr>
              <a:t>Chaque élève dit une phrase : « Mon cartable est rouge. J'ai une trousse. »</a:t>
            </a:r>
            <a:endParaRPr lang="en-US" sz="1200" dirty="0"/>
          </a:p>
        </p:txBody>
      </p:sp>
      <p:sp>
        <p:nvSpPr>
          <p:cNvPr id="9" name="Text 7"/>
          <p:cNvSpPr/>
          <p:nvPr/>
        </p:nvSpPr>
        <p:spPr>
          <a:xfrm>
            <a:off x="822960" y="3520440"/>
            <a:ext cx="7498080" cy="457200"/>
          </a:xfrm>
          <a:prstGeom prst="rect">
            <a:avLst/>
          </a:prstGeom>
          <a:noFill/>
          <a:ln/>
        </p:spPr>
        <p:txBody>
          <a:bodyPr wrap="square" rtlCol="0" anchor="ctr"/>
          <a:lstStyle/>
          <a:p>
            <a:pPr indent="0" marL="0">
              <a:lnSpc>
                <a:spcPts val="1800"/>
              </a:lnSpc>
              <a:buNone/>
            </a:pPr>
            <a:r>
              <a:rPr lang="en-US" sz="1200" b="1" dirty="0">
                <a:solidFill>
                  <a:srgbClr val="2C5F7C"/>
                </a:solidFill>
                <a:latin typeface="Calibri" pitchFamily="34" charset="0"/>
                <a:ea typeface="Calibri" pitchFamily="34" charset="-122"/>
                <a:cs typeface="Calibri" pitchFamily="34" charset="-120"/>
              </a:rPr>
              <a:t>4. Enrichissement : </a:t>
            </a:r>
            <a:pPr indent="0" marL="0">
              <a:lnSpc>
                <a:spcPts val="1800"/>
              </a:lnSpc>
              <a:buNone/>
            </a:pPr>
            <a:r>
              <a:rPr lang="en-US" sz="1200" dirty="0">
                <a:solidFill>
                  <a:srgbClr val="2D3748"/>
                </a:solidFill>
                <a:latin typeface="Calibri" pitchFamily="34" charset="0"/>
                <a:ea typeface="Calibri" pitchFamily="34" charset="-122"/>
                <a:cs typeface="Calibri" pitchFamily="34" charset="-120"/>
              </a:rPr>
              <a:t>L'enseignant ajoute du vocabulaire : « grand/petit, neuf/vieux, lourd/léger »</a:t>
            </a:r>
            <a:endParaRPr lang="en-US" sz="1200" dirty="0"/>
          </a:p>
        </p:txBody>
      </p:sp>
      <p:sp>
        <p:nvSpPr>
          <p:cNvPr id="10" name="Text 8"/>
          <p:cNvSpPr/>
          <p:nvPr/>
        </p:nvSpPr>
        <p:spPr>
          <a:xfrm>
            <a:off x="822960" y="4114800"/>
            <a:ext cx="7498080" cy="457200"/>
          </a:xfrm>
          <a:prstGeom prst="rect">
            <a:avLst/>
          </a:prstGeom>
          <a:noFill/>
          <a:ln/>
        </p:spPr>
        <p:txBody>
          <a:bodyPr wrap="square" rtlCol="0" anchor="ctr"/>
          <a:lstStyle/>
          <a:p>
            <a:pPr indent="0" marL="0">
              <a:lnSpc>
                <a:spcPts val="1800"/>
              </a:lnSpc>
              <a:buNone/>
            </a:pPr>
            <a:r>
              <a:rPr lang="en-US" sz="1200" b="1" dirty="0">
                <a:solidFill>
                  <a:srgbClr val="2C5F7C"/>
                </a:solidFill>
                <a:latin typeface="Calibri" pitchFamily="34" charset="0"/>
                <a:ea typeface="Calibri" pitchFamily="34" charset="-122"/>
                <a:cs typeface="Calibri" pitchFamily="34" charset="-120"/>
              </a:rPr>
              <a:t>5. Validation : </a:t>
            </a:r>
            <a:pPr indent="0" marL="0">
              <a:lnSpc>
                <a:spcPts val="1800"/>
              </a:lnSpc>
              <a:buNone/>
            </a:pPr>
            <a:r>
              <a:rPr lang="en-US" sz="1200" dirty="0">
                <a:solidFill>
                  <a:srgbClr val="2D3748"/>
                </a:solidFill>
                <a:latin typeface="Calibri" pitchFamily="34" charset="0"/>
                <a:ea typeface="Calibri" pitchFamily="34" charset="-122"/>
                <a:cs typeface="Calibri" pitchFamily="34" charset="-120"/>
              </a:rPr>
              <a:t>Féliciter chaque participation : « Bravo Ahmed ! Très bien Fatima ! »</a:t>
            </a:r>
            <a:endParaRPr lang="en-US" sz="1200" dirty="0"/>
          </a:p>
        </p:txBody>
      </p:sp>
      <p:sp>
        <p:nvSpPr>
          <p:cNvPr id="11" name="Shape 9"/>
          <p:cNvSpPr/>
          <p:nvPr/>
        </p:nvSpPr>
        <p:spPr>
          <a:xfrm>
            <a:off x="640080" y="4663440"/>
            <a:ext cx="7863840" cy="274320"/>
          </a:xfrm>
          <a:prstGeom prst="rect">
            <a:avLst/>
          </a:prstGeom>
          <a:solidFill>
            <a:srgbClr val="D4A574">
              <a:alpha val="70000"/>
            </a:srgbClr>
          </a:solidFill>
          <a:ln/>
        </p:spPr>
      </p:sp>
      <p:sp>
        <p:nvSpPr>
          <p:cNvPr id="12" name="Text 10"/>
          <p:cNvSpPr/>
          <p:nvPr/>
        </p:nvSpPr>
        <p:spPr>
          <a:xfrm>
            <a:off x="914400" y="4663440"/>
            <a:ext cx="7315200" cy="274320"/>
          </a:xfrm>
          <a:prstGeom prst="rect">
            <a:avLst/>
          </a:prstGeom>
          <a:noFill/>
          <a:ln/>
        </p:spPr>
        <p:txBody>
          <a:bodyPr wrap="square" rtlCol="0" anchor="ctr"/>
          <a:lstStyle/>
          <a:p>
            <a:pPr algn="ctr" indent="0" marL="0">
              <a:buNone/>
            </a:pPr>
            <a:r>
              <a:rPr lang="en-US" sz="1100" i="1" dirty="0">
                <a:solidFill>
                  <a:srgbClr val="1E3A4E"/>
                </a:solidFill>
                <a:latin typeface="Calibri" pitchFamily="34" charset="0"/>
                <a:ea typeface="Calibri" pitchFamily="34" charset="-122"/>
                <a:cs typeface="Calibri" pitchFamily="34" charset="-120"/>
              </a:rPr>
              <a:t>Durée : 15-20 minutes | Matériel : Cartables des élèves</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2C5F7C"/>
        </a:solidFill>
      </p:bgPr>
    </p:bg>
    <p:spTree>
      <p:nvGrpSpPr>
        <p:cNvPr id="1" name=""/>
        <p:cNvGrpSpPr/>
        <p:nvPr/>
      </p:nvGrpSpPr>
      <p:grpSpPr>
        <a:xfrm>
          <a:off x="0" y="0"/>
          <a:ext cx="0" cy="0"/>
          <a:chOff x="0" y="0"/>
          <a:chExt cx="0" cy="0"/>
        </a:xfrm>
      </p:grpSpPr>
      <p:sp>
        <p:nvSpPr>
          <p:cNvPr id="2" name="Shape 0"/>
          <p:cNvSpPr/>
          <p:nvPr/>
        </p:nvSpPr>
        <p:spPr>
          <a:xfrm>
            <a:off x="0" y="1828800"/>
            <a:ext cx="9144000" cy="1463040"/>
          </a:xfrm>
          <a:prstGeom prst="rect">
            <a:avLst/>
          </a:prstGeom>
          <a:solidFill>
            <a:srgbClr val="FFFFFF">
              <a:alpha val="90000"/>
            </a:srgbClr>
          </a:solidFill>
          <a:ln/>
        </p:spPr>
      </p:sp>
      <p:sp>
        <p:nvSpPr>
          <p:cNvPr id="3" name="Text 1"/>
          <p:cNvSpPr/>
          <p:nvPr/>
        </p:nvSpPr>
        <p:spPr>
          <a:xfrm>
            <a:off x="4114800" y="914400"/>
            <a:ext cx="914400" cy="914400"/>
          </a:xfrm>
          <a:prstGeom prst="rect">
            <a:avLst/>
          </a:prstGeom>
          <a:noFill/>
          <a:ln/>
        </p:spPr>
        <p:txBody>
          <a:bodyPr wrap="square" rtlCol="0" anchor="ctr"/>
          <a:lstStyle/>
          <a:p>
            <a:pPr algn="ctr" indent="0" marL="0">
              <a:buNone/>
            </a:pPr>
            <a:r>
              <a:rPr lang="en-US" sz="7200" dirty="0">
                <a:solidFill>
                  <a:srgbClr val="000000"/>
                </a:solidFill>
              </a:rPr>
              <a:t>🎓</a:t>
            </a:r>
            <a:endParaRPr lang="en-US" sz="7200" dirty="0"/>
          </a:p>
        </p:txBody>
      </p:sp>
      <p:sp>
        <p:nvSpPr>
          <p:cNvPr id="4" name="Text 2"/>
          <p:cNvSpPr/>
          <p:nvPr/>
        </p:nvSpPr>
        <p:spPr>
          <a:xfrm>
            <a:off x="914400" y="2103120"/>
            <a:ext cx="7315200" cy="4572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3ème et 4ème Année</a:t>
            </a:r>
            <a:endParaRPr lang="en-US" sz="4000" dirty="0"/>
          </a:p>
        </p:txBody>
      </p:sp>
      <p:sp>
        <p:nvSpPr>
          <p:cNvPr id="5" name="Text 3"/>
          <p:cNvSpPr/>
          <p:nvPr/>
        </p:nvSpPr>
        <p:spPr>
          <a:xfrm>
            <a:off x="914400" y="2651760"/>
            <a:ext cx="7315200" cy="365760"/>
          </a:xfrm>
          <a:prstGeom prst="rect">
            <a:avLst/>
          </a:prstGeom>
          <a:noFill/>
          <a:ln/>
        </p:spPr>
        <p:txBody>
          <a:bodyPr wrap="square" rtlCol="0" anchor="ctr"/>
          <a:lstStyle/>
          <a:p>
            <a:pPr algn="ctr" indent="0" marL="0">
              <a:buNone/>
            </a:pPr>
            <a:r>
              <a:rPr lang="en-US" sz="1800" i="1" dirty="0">
                <a:solidFill>
                  <a:srgbClr val="F5F3EE"/>
                </a:solidFill>
                <a:latin typeface="Calibri" pitchFamily="34" charset="0"/>
                <a:ea typeface="Calibri" pitchFamily="34" charset="-122"/>
                <a:cs typeface="Calibri" pitchFamily="34" charset="-120"/>
              </a:rPr>
              <a:t>Structuration et développement des compétences</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Développement des Compétences Orales</a:t>
            </a:r>
            <a:endParaRPr lang="en-US" sz="3000" dirty="0"/>
          </a:p>
        </p:txBody>
      </p:sp>
      <p:sp>
        <p:nvSpPr>
          <p:cNvPr id="4" name="Shape 2"/>
          <p:cNvSpPr/>
          <p:nvPr/>
        </p:nvSpPr>
        <p:spPr>
          <a:xfrm>
            <a:off x="640080" y="1097280"/>
            <a:ext cx="7863840" cy="12801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640080" y="1097280"/>
            <a:ext cx="137160" cy="1280160"/>
          </a:xfrm>
          <a:prstGeom prst="rect">
            <a:avLst/>
          </a:prstGeom>
          <a:solidFill>
            <a:srgbClr val="D4A574"/>
          </a:solidFill>
          <a:ln/>
        </p:spPr>
      </p:sp>
      <p:sp>
        <p:nvSpPr>
          <p:cNvPr id="6" name="Text 4"/>
          <p:cNvSpPr/>
          <p:nvPr/>
        </p:nvSpPr>
        <p:spPr>
          <a:xfrm>
            <a:off x="1097280" y="1234440"/>
            <a:ext cx="7315200" cy="1005840"/>
          </a:xfrm>
          <a:prstGeom prst="rect">
            <a:avLst/>
          </a:prstGeom>
          <a:noFill/>
          <a:ln/>
        </p:spPr>
        <p:txBody>
          <a:bodyPr wrap="square" rtlCol="0" anchor="ctr"/>
          <a:lstStyle/>
          <a:p>
            <a:pPr indent="0" marL="0">
              <a:lnSpc>
                <a:spcPts val="2200"/>
              </a:lnSpc>
              <a:buNone/>
            </a:pPr>
            <a:r>
              <a:rPr lang="en-US" sz="1700" b="1" dirty="0">
                <a:solidFill>
                  <a:srgbClr val="2C5F7C"/>
                </a:solidFill>
                <a:latin typeface="Calibri" pitchFamily="34" charset="0"/>
                <a:ea typeface="Calibri" pitchFamily="34" charset="-122"/>
                <a:cs typeface="Calibri" pitchFamily="34" charset="-120"/>
              </a:rPr>
              <a:t>Évolution des attentes</a:t>
            </a:r>
            <a:endParaRPr lang="en-US" sz="1300" dirty="0"/>
          </a:p>
          <a:p>
            <a:pPr indent="0" marL="0">
              <a:lnSpc>
                <a:spcPts val="2200"/>
              </a:lnSpc>
              <a:buNone/>
            </a:pPr>
            <a:r>
              <a:rPr lang="en-US" sz="1300" dirty="0">
                <a:solidFill>
                  <a:srgbClr val="2D3748"/>
                </a:solidFill>
                <a:latin typeface="Calibri" pitchFamily="34" charset="0"/>
                <a:ea typeface="Calibri" pitchFamily="34" charset="-122"/>
                <a:cs typeface="Calibri" pitchFamily="34" charset="-120"/>
              </a:rPr>
              <a:t>À ce niveau, les élèves passent de l'expression spontanée à une communication plus structurée. Ils apprennent à organiser leurs idées, justifier leurs opinions et adapter leur discours selon la situation (narration, explication, argumentation simple).</a:t>
            </a:r>
            <a:endParaRPr lang="en-US" sz="1300" dirty="0"/>
          </a:p>
        </p:txBody>
      </p:sp>
      <p:sp>
        <p:nvSpPr>
          <p:cNvPr id="7" name="Shape 5"/>
          <p:cNvSpPr/>
          <p:nvPr/>
        </p:nvSpPr>
        <p:spPr>
          <a:xfrm>
            <a:off x="640080" y="2560320"/>
            <a:ext cx="7863840" cy="6400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Text 6"/>
          <p:cNvSpPr/>
          <p:nvPr/>
        </p:nvSpPr>
        <p:spPr>
          <a:xfrm>
            <a:off x="914400" y="2651760"/>
            <a:ext cx="2286000" cy="228600"/>
          </a:xfrm>
          <a:prstGeom prst="rect">
            <a:avLst/>
          </a:prstGeom>
          <a:noFill/>
          <a:ln/>
        </p:spPr>
        <p:txBody>
          <a:bodyPr wrap="square" rtlCol="0" anchor="ctr"/>
          <a:lstStyle/>
          <a:p>
            <a:pPr indent="0" marL="0">
              <a:buNone/>
            </a:pPr>
            <a:r>
              <a:rPr lang="en-US" sz="1400" b="1" dirty="0">
                <a:solidFill>
                  <a:srgbClr val="2C5F7C"/>
                </a:solidFill>
                <a:latin typeface="Calibri" pitchFamily="34" charset="0"/>
                <a:ea typeface="Calibri" pitchFamily="34" charset="-122"/>
                <a:cs typeface="Calibri" pitchFamily="34" charset="-120"/>
              </a:rPr>
              <a:t>Expression structurée</a:t>
            </a:r>
            <a:endParaRPr lang="en-US" sz="1400" dirty="0"/>
          </a:p>
        </p:txBody>
      </p:sp>
      <p:sp>
        <p:nvSpPr>
          <p:cNvPr id="9" name="Text 7"/>
          <p:cNvSpPr/>
          <p:nvPr/>
        </p:nvSpPr>
        <p:spPr>
          <a:xfrm>
            <a:off x="3383280" y="2670048"/>
            <a:ext cx="4846320" cy="457200"/>
          </a:xfrm>
          <a:prstGeom prst="rect">
            <a:avLst/>
          </a:prstGeom>
          <a:noFill/>
          <a:ln/>
        </p:spPr>
        <p:txBody>
          <a:bodyPr wrap="square" rtlCol="0" anchor="ctr"/>
          <a:lstStyle/>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Utiliser des connecteurs logiques (d'abord, puis, enfin)</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Faire des phrases complètes de 8-12 mots</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Respecter la chronologie d'un récit</a:t>
            </a:r>
            <a:endParaRPr lang="en-US" sz="1100" dirty="0"/>
          </a:p>
        </p:txBody>
      </p:sp>
      <p:sp>
        <p:nvSpPr>
          <p:cNvPr id="10" name="Shape 8"/>
          <p:cNvSpPr/>
          <p:nvPr/>
        </p:nvSpPr>
        <p:spPr>
          <a:xfrm>
            <a:off x="640080" y="3337560"/>
            <a:ext cx="7863840" cy="6400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Text 9"/>
          <p:cNvSpPr/>
          <p:nvPr/>
        </p:nvSpPr>
        <p:spPr>
          <a:xfrm>
            <a:off x="914400" y="3429000"/>
            <a:ext cx="2286000" cy="228600"/>
          </a:xfrm>
          <a:prstGeom prst="rect">
            <a:avLst/>
          </a:prstGeom>
          <a:noFill/>
          <a:ln/>
        </p:spPr>
        <p:txBody>
          <a:bodyPr wrap="square" rtlCol="0" anchor="ctr"/>
          <a:lstStyle/>
          <a:p>
            <a:pPr indent="0" marL="0">
              <a:buNone/>
            </a:pPr>
            <a:r>
              <a:rPr lang="en-US" sz="1400" b="1" dirty="0">
                <a:solidFill>
                  <a:srgbClr val="2C5F7C"/>
                </a:solidFill>
                <a:latin typeface="Calibri" pitchFamily="34" charset="0"/>
                <a:ea typeface="Calibri" pitchFamily="34" charset="-122"/>
                <a:cs typeface="Calibri" pitchFamily="34" charset="-120"/>
              </a:rPr>
              <a:t>Pensée critique</a:t>
            </a:r>
            <a:endParaRPr lang="en-US" sz="1400" dirty="0"/>
          </a:p>
        </p:txBody>
      </p:sp>
      <p:sp>
        <p:nvSpPr>
          <p:cNvPr id="12" name="Text 10"/>
          <p:cNvSpPr/>
          <p:nvPr/>
        </p:nvSpPr>
        <p:spPr>
          <a:xfrm>
            <a:off x="3383280" y="3447288"/>
            <a:ext cx="4846320" cy="457200"/>
          </a:xfrm>
          <a:prstGeom prst="rect">
            <a:avLst/>
          </a:prstGeom>
          <a:noFill/>
          <a:ln/>
        </p:spPr>
        <p:txBody>
          <a:bodyPr wrap="square" rtlCol="0" anchor="ctr"/>
          <a:lstStyle/>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Exprimer un point de vue personnel</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Justifier une opinion avec « parce que »</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Comparer deux éléments</a:t>
            </a:r>
            <a:endParaRPr lang="en-US" sz="1100" dirty="0"/>
          </a:p>
        </p:txBody>
      </p:sp>
      <p:sp>
        <p:nvSpPr>
          <p:cNvPr id="13" name="Shape 11"/>
          <p:cNvSpPr/>
          <p:nvPr/>
        </p:nvSpPr>
        <p:spPr>
          <a:xfrm>
            <a:off x="640080" y="4114800"/>
            <a:ext cx="7863840" cy="6400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4" name="Text 12"/>
          <p:cNvSpPr/>
          <p:nvPr/>
        </p:nvSpPr>
        <p:spPr>
          <a:xfrm>
            <a:off x="914400" y="4206240"/>
            <a:ext cx="2286000" cy="228600"/>
          </a:xfrm>
          <a:prstGeom prst="rect">
            <a:avLst/>
          </a:prstGeom>
          <a:noFill/>
          <a:ln/>
        </p:spPr>
        <p:txBody>
          <a:bodyPr wrap="square" rtlCol="0" anchor="ctr"/>
          <a:lstStyle/>
          <a:p>
            <a:pPr indent="0" marL="0">
              <a:buNone/>
            </a:pPr>
            <a:r>
              <a:rPr lang="en-US" sz="1400" b="1" dirty="0">
                <a:solidFill>
                  <a:srgbClr val="2C5F7C"/>
                </a:solidFill>
                <a:latin typeface="Calibri" pitchFamily="34" charset="0"/>
                <a:ea typeface="Calibri" pitchFamily="34" charset="-122"/>
                <a:cs typeface="Calibri" pitchFamily="34" charset="-120"/>
              </a:rPr>
              <a:t>Interaction élaborée</a:t>
            </a:r>
            <a:endParaRPr lang="en-US" sz="1400" dirty="0"/>
          </a:p>
        </p:txBody>
      </p:sp>
      <p:sp>
        <p:nvSpPr>
          <p:cNvPr id="15" name="Text 13"/>
          <p:cNvSpPr/>
          <p:nvPr/>
        </p:nvSpPr>
        <p:spPr>
          <a:xfrm>
            <a:off x="3383280" y="4224528"/>
            <a:ext cx="4846320" cy="457200"/>
          </a:xfrm>
          <a:prstGeom prst="rect">
            <a:avLst/>
          </a:prstGeom>
          <a:noFill/>
          <a:ln/>
        </p:spPr>
        <p:txBody>
          <a:bodyPr wrap="square" rtlCol="0" anchor="ctr"/>
          <a:lstStyle/>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Poser des questions précises</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Reformuler les propos d'un camarade</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Gérer un désaccord poliment</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Activités de Débat et Discussion</a:t>
            </a:r>
            <a:endParaRPr lang="en-US" sz="3000" dirty="0"/>
          </a:p>
        </p:txBody>
      </p:sp>
      <p:sp>
        <p:nvSpPr>
          <p:cNvPr id="4" name="Text 2"/>
          <p:cNvSpPr/>
          <p:nvPr/>
        </p:nvSpPr>
        <p:spPr>
          <a:xfrm>
            <a:off x="822960" y="1188720"/>
            <a:ext cx="502920" cy="502920"/>
          </a:xfrm>
          <a:prstGeom prst="rect">
            <a:avLst/>
          </a:prstGeom>
          <a:noFill/>
          <a:ln/>
        </p:spPr>
        <p:txBody>
          <a:bodyPr wrap="square" rtlCol="0" anchor="ctr"/>
          <a:lstStyle/>
          <a:p>
            <a:pPr algn="ctr" indent="0" marL="0">
              <a:buNone/>
            </a:pPr>
            <a:r>
              <a:rPr lang="en-US" sz="4000" dirty="0">
                <a:solidFill>
                  <a:srgbClr val="000000"/>
                </a:solidFill>
              </a:rPr>
              <a:t>👥</a:t>
            </a:r>
            <a:endParaRPr lang="en-US" sz="4000" dirty="0"/>
          </a:p>
        </p:txBody>
      </p:sp>
      <p:sp>
        <p:nvSpPr>
          <p:cNvPr id="5" name="Text 3"/>
          <p:cNvSpPr/>
          <p:nvPr/>
        </p:nvSpPr>
        <p:spPr>
          <a:xfrm>
            <a:off x="1463040" y="1188720"/>
            <a:ext cx="7040880" cy="1097280"/>
          </a:xfrm>
          <a:prstGeom prst="rect">
            <a:avLst/>
          </a:prstGeom>
          <a:noFill/>
          <a:ln/>
        </p:spPr>
        <p:txBody>
          <a:bodyPr wrap="square" rtlCol="0" anchor="ctr"/>
          <a:lstStyle/>
          <a:p>
            <a:pPr indent="0" marL="0">
              <a:lnSpc>
                <a:spcPts val="2000"/>
              </a:lnSpc>
              <a:buNone/>
            </a:pPr>
            <a:r>
              <a:rPr lang="en-US" sz="1600" b="1" dirty="0">
                <a:solidFill>
                  <a:srgbClr val="2C5F7C"/>
                </a:solidFill>
                <a:latin typeface="Calibri" pitchFamily="34" charset="0"/>
                <a:ea typeface="Calibri" pitchFamily="34" charset="-122"/>
                <a:cs typeface="Calibri" pitchFamily="34" charset="-120"/>
              </a:rPr>
              <a:t>Le débat simple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Thèmes adaptés : « Est-il mieux de vivre en ville ou à la campagne ? », « Faut-il porter un uniforme à l'école ? »</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Format : Deux équipes défendent des positions différentes</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Rôle de l'enseignant : Modérateur qui régule les tours de parole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Objectif : Apprendre à écouter, argumenter et respecter l'opinion d'autrui</a:t>
            </a:r>
            <a:endParaRPr lang="en-US" sz="1200" dirty="0"/>
          </a:p>
        </p:txBody>
      </p:sp>
      <p:sp>
        <p:nvSpPr>
          <p:cNvPr id="6" name="Text 4"/>
          <p:cNvSpPr/>
          <p:nvPr/>
        </p:nvSpPr>
        <p:spPr>
          <a:xfrm>
            <a:off x="822960" y="2560320"/>
            <a:ext cx="502920" cy="502920"/>
          </a:xfrm>
          <a:prstGeom prst="rect">
            <a:avLst/>
          </a:prstGeom>
          <a:noFill/>
          <a:ln/>
        </p:spPr>
        <p:txBody>
          <a:bodyPr wrap="square" rtlCol="0" anchor="ctr"/>
          <a:lstStyle/>
          <a:p>
            <a:pPr algn="ctr" indent="0" marL="0">
              <a:buNone/>
            </a:pPr>
            <a:r>
              <a:rPr lang="en-US" sz="4000" dirty="0">
                <a:solidFill>
                  <a:srgbClr val="000000"/>
                </a:solidFill>
              </a:rPr>
              <a:t>💡</a:t>
            </a:r>
            <a:endParaRPr lang="en-US" sz="4000" dirty="0"/>
          </a:p>
        </p:txBody>
      </p:sp>
      <p:sp>
        <p:nvSpPr>
          <p:cNvPr id="7" name="Text 5"/>
          <p:cNvSpPr/>
          <p:nvPr/>
        </p:nvSpPr>
        <p:spPr>
          <a:xfrm>
            <a:off x="1463040" y="2560320"/>
            <a:ext cx="7040880" cy="1097280"/>
          </a:xfrm>
          <a:prstGeom prst="rect">
            <a:avLst/>
          </a:prstGeom>
          <a:noFill/>
          <a:ln/>
        </p:spPr>
        <p:txBody>
          <a:bodyPr wrap="square" rtlCol="0" anchor="ctr"/>
          <a:lstStyle/>
          <a:p>
            <a:pPr indent="0" marL="0">
              <a:lnSpc>
                <a:spcPts val="2000"/>
              </a:lnSpc>
              <a:buNone/>
            </a:pPr>
            <a:r>
              <a:rPr lang="en-US" sz="1600" b="1" dirty="0">
                <a:solidFill>
                  <a:srgbClr val="2C5F7C"/>
                </a:solidFill>
                <a:latin typeface="Calibri" pitchFamily="34" charset="0"/>
                <a:ea typeface="Calibri" pitchFamily="34" charset="-122"/>
                <a:cs typeface="Calibri" pitchFamily="34" charset="-120"/>
              </a:rPr>
              <a:t>Phrases utiles pour le débat</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Pour donner son avis : « Je pense que... », « À mon avis... », « Selon moi... »</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Pour justifier : « Parce que... », « Car... », « La raison est que... »</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Pour être en désaccord : « Je ne suis pas d'accord parce que... », « Au contraire... »</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Pour conclure : « En résumé... », « Pour finir... »</a:t>
            </a:r>
            <a:endParaRPr lang="en-US" sz="1200" dirty="0"/>
          </a:p>
        </p:txBody>
      </p:sp>
      <p:sp>
        <p:nvSpPr>
          <p:cNvPr id="8" name="Shape 6"/>
          <p:cNvSpPr/>
          <p:nvPr/>
        </p:nvSpPr>
        <p:spPr>
          <a:xfrm>
            <a:off x="640080" y="3931920"/>
            <a:ext cx="7863840" cy="731520"/>
          </a:xfrm>
          <a:prstGeom prst="rect">
            <a:avLst/>
          </a:prstGeom>
          <a:solidFill>
            <a:srgbClr val="D4A574">
              <a:alpha val="80000"/>
            </a:srgbClr>
          </a:solidFill>
          <a:ln/>
        </p:spPr>
      </p:sp>
      <p:sp>
        <p:nvSpPr>
          <p:cNvPr id="9" name="Text 7"/>
          <p:cNvSpPr/>
          <p:nvPr/>
        </p:nvSpPr>
        <p:spPr>
          <a:xfrm>
            <a:off x="822960" y="4069080"/>
            <a:ext cx="365760" cy="365760"/>
          </a:xfrm>
          <a:prstGeom prst="rect">
            <a:avLst/>
          </a:prstGeom>
          <a:noFill/>
          <a:ln/>
        </p:spPr>
        <p:txBody>
          <a:bodyPr wrap="square" rtlCol="0" anchor="ctr"/>
          <a:lstStyle/>
          <a:p>
            <a:pPr algn="ctr" indent="0" marL="0">
              <a:buNone/>
            </a:pPr>
            <a:r>
              <a:rPr lang="en-US" sz="3200" dirty="0">
                <a:solidFill>
                  <a:srgbClr val="1E3A4E"/>
                </a:solidFill>
              </a:rPr>
              <a:t>✓</a:t>
            </a:r>
            <a:endParaRPr lang="en-US" sz="3200" dirty="0"/>
          </a:p>
        </p:txBody>
      </p:sp>
      <p:sp>
        <p:nvSpPr>
          <p:cNvPr id="10" name="Text 8"/>
          <p:cNvSpPr/>
          <p:nvPr/>
        </p:nvSpPr>
        <p:spPr>
          <a:xfrm>
            <a:off x="1371600" y="4069080"/>
            <a:ext cx="6858000" cy="457200"/>
          </a:xfrm>
          <a:prstGeom prst="rect">
            <a:avLst/>
          </a:prstGeom>
          <a:noFill/>
          <a:ln/>
        </p:spPr>
        <p:txBody>
          <a:bodyPr wrap="square" rtlCol="0" anchor="ctr"/>
          <a:lstStyle/>
          <a:p>
            <a:pPr indent="0" marL="0">
              <a:lnSpc>
                <a:spcPts val="1800"/>
              </a:lnSpc>
              <a:buNone/>
            </a:pPr>
            <a:r>
              <a:rPr lang="en-US" sz="1200" b="1" dirty="0">
                <a:solidFill>
                  <a:srgbClr val="1E3A4E"/>
                </a:solidFill>
                <a:latin typeface="Calibri" pitchFamily="34" charset="0"/>
                <a:ea typeface="Calibri" pitchFamily="34" charset="-122"/>
                <a:cs typeface="Calibri" pitchFamily="34" charset="-120"/>
              </a:rPr>
              <a:t>Conseil pratique : </a:t>
            </a:r>
            <a:pPr indent="0" marL="0">
              <a:lnSpc>
                <a:spcPts val="1800"/>
              </a:lnSpc>
              <a:buNone/>
            </a:pPr>
            <a:r>
              <a:rPr lang="en-US" sz="1200" dirty="0">
                <a:solidFill>
                  <a:srgbClr val="2D3748"/>
                </a:solidFill>
                <a:latin typeface="Calibri" pitchFamily="34" charset="0"/>
                <a:ea typeface="Calibri" pitchFamily="34" charset="-122"/>
                <a:cs typeface="Calibri" pitchFamily="34" charset="-120"/>
              </a:rPr>
              <a:t>Commencer par de courtes discussions (5-10 min) avant d'organiser des débats plus longs. Afficher les phrases-clés au tableau pour que les élèves puissent les consulter.</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Exposés et Présentations</a:t>
            </a:r>
            <a:endParaRPr lang="en-US" sz="3000" dirty="0"/>
          </a:p>
        </p:txBody>
      </p:sp>
      <p:sp>
        <p:nvSpPr>
          <p:cNvPr id="4" name="Shape 2"/>
          <p:cNvSpPr/>
          <p:nvPr/>
        </p:nvSpPr>
        <p:spPr>
          <a:xfrm>
            <a:off x="640080" y="105156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914400" y="116128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Format de l'exposé</a:t>
            </a:r>
            <a:endParaRPr lang="en-US" sz="1500" dirty="0"/>
          </a:p>
        </p:txBody>
      </p:sp>
      <p:sp>
        <p:nvSpPr>
          <p:cNvPr id="6" name="Text 4"/>
          <p:cNvSpPr/>
          <p:nvPr/>
        </p:nvSpPr>
        <p:spPr>
          <a:xfrm>
            <a:off x="914400" y="1490472"/>
            <a:ext cx="7498080" cy="548640"/>
          </a:xfrm>
          <a:prstGeom prst="rect">
            <a:avLst/>
          </a:prstGeom>
          <a:noFill/>
          <a:ln/>
        </p:spPr>
        <p:txBody>
          <a:bodyPr wrap="square" rtlCol="0" anchor="ctr"/>
          <a:lstStyle/>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Sujet : Thème simple lié au programme (animaux, pays, métiers)</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Préparation : 2-3 séances avec recherche documentaire</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Durée : 3-5 minutes par élève ou binôme</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Support : Affiche, images, objets apportés</a:t>
            </a:r>
            <a:endParaRPr lang="en-US" sz="1100" dirty="0"/>
          </a:p>
        </p:txBody>
      </p:sp>
      <p:sp>
        <p:nvSpPr>
          <p:cNvPr id="7" name="Shape 5"/>
          <p:cNvSpPr/>
          <p:nvPr/>
        </p:nvSpPr>
        <p:spPr>
          <a:xfrm>
            <a:off x="640080" y="228600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Text 6"/>
          <p:cNvSpPr/>
          <p:nvPr/>
        </p:nvSpPr>
        <p:spPr>
          <a:xfrm>
            <a:off x="914400" y="239572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Structure recommandée</a:t>
            </a:r>
            <a:endParaRPr lang="en-US" sz="1500" dirty="0"/>
          </a:p>
        </p:txBody>
      </p:sp>
      <p:sp>
        <p:nvSpPr>
          <p:cNvPr id="9" name="Text 7"/>
          <p:cNvSpPr/>
          <p:nvPr/>
        </p:nvSpPr>
        <p:spPr>
          <a:xfrm>
            <a:off x="914400" y="2724912"/>
            <a:ext cx="7498080" cy="548640"/>
          </a:xfrm>
          <a:prstGeom prst="rect">
            <a:avLst/>
          </a:prstGeom>
          <a:noFill/>
          <a:ln/>
        </p:spPr>
        <p:txBody>
          <a:bodyPr wrap="square" rtlCol="0" anchor="ctr"/>
          <a:lstStyle/>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Introduction : « Je vais vous parler de... »</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Développement : 2-3 idées principales</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Conclusion : « Pour terminer... » + ouverture sur une question</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Questions de la classe</a:t>
            </a:r>
            <a:endParaRPr lang="en-US" sz="1100" dirty="0"/>
          </a:p>
        </p:txBody>
      </p:sp>
      <p:sp>
        <p:nvSpPr>
          <p:cNvPr id="10" name="Shape 8"/>
          <p:cNvSpPr/>
          <p:nvPr/>
        </p:nvSpPr>
        <p:spPr>
          <a:xfrm>
            <a:off x="640080" y="352044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Text 9"/>
          <p:cNvSpPr/>
          <p:nvPr/>
        </p:nvSpPr>
        <p:spPr>
          <a:xfrm>
            <a:off x="914400" y="363016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Critères d'évaluation</a:t>
            </a:r>
            <a:endParaRPr lang="en-US" sz="1500" dirty="0"/>
          </a:p>
        </p:txBody>
      </p:sp>
      <p:sp>
        <p:nvSpPr>
          <p:cNvPr id="12" name="Text 10"/>
          <p:cNvSpPr/>
          <p:nvPr/>
        </p:nvSpPr>
        <p:spPr>
          <a:xfrm>
            <a:off x="914400" y="3959352"/>
            <a:ext cx="7498080" cy="548640"/>
          </a:xfrm>
          <a:prstGeom prst="rect">
            <a:avLst/>
          </a:prstGeom>
          <a:noFill/>
          <a:ln/>
        </p:spPr>
        <p:txBody>
          <a:bodyPr wrap="square" rtlCol="0" anchor="ctr"/>
          <a:lstStyle/>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Clarté de l'expression et volume de voix</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Organisation des idées (début, milieu, fin)</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Utilisation du support visuel</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Capacité à répondre aux questions</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2800" b="1" dirty="0">
                <a:solidFill>
                  <a:srgbClr val="FFFFFF"/>
                </a:solidFill>
                <a:latin typeface="Calibri" pitchFamily="34" charset="0"/>
                <a:ea typeface="Calibri" pitchFamily="34" charset="-122"/>
                <a:cs typeface="Calibri" pitchFamily="34" charset="-120"/>
              </a:rPr>
              <a:t>Grille d'Évaluation – 3ème et 4ème Année</a:t>
            </a:r>
            <a:endParaRPr lang="en-US" sz="280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457200" y="914400"/>
          <a:ext cx="8229600" cy="914400"/>
        </p:xfrm>
        <a:graphic>
          <a:graphicData uri="http://schemas.openxmlformats.org/drawingml/2006/table">
            <a:tbl>
              <a:tblPr/>
              <a:tblGrid>
                <a:gridCol w="1828800"/>
                <a:gridCol w="1600200"/>
                <a:gridCol w="1600200"/>
                <a:gridCol w="1600200"/>
                <a:gridCol w="1600200"/>
              </a:tblGrid>
              <a:tr h="365760">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Compétence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Insuffisant (1)</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Fragile (2)</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Satisfaisant (3)</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c>
                  <a:txBody>
                    <a:bodyPr/>
                    <a:lstStyle/>
                    <a:p>
                      <a:pPr algn="ctr" indent="0" marL="0">
                        <a:buNone/>
                      </a:pPr>
                      <a:r>
                        <a:rPr lang="en-US" sz="1000" b="1" dirty="0">
                          <a:solidFill>
                            <a:srgbClr val="FFFFFF"/>
                          </a:solidFill>
                          <a:latin typeface="Calibri" pitchFamily="34" charset="0"/>
                          <a:ea typeface="Calibri" pitchFamily="34" charset="-122"/>
                          <a:cs typeface="Calibri" pitchFamily="34" charset="-120"/>
                        </a:rPr>
                        <a:t>Très bon (4)</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2C5F7C"/>
                    </a:solidFill>
                  </a:tcPr>
                </a:tc>
              </a:tr>
              <a:tr h="457200">
                <a:tc>
                  <a:txBody>
                    <a:bodyPr/>
                    <a:lstStyle/>
                    <a:p>
                      <a:pPr algn="ctr" indent="0" marL="0">
                        <a:buNone/>
                      </a:pPr>
                      <a:r>
                        <a:rPr lang="en-US" sz="1000" b="1" dirty="0">
                          <a:solidFill>
                            <a:srgbClr val="2D3748"/>
                          </a:solidFill>
                          <a:latin typeface="Calibri" pitchFamily="34" charset="0"/>
                          <a:ea typeface="Calibri" pitchFamily="34" charset="-122"/>
                          <a:cs typeface="Calibri" pitchFamily="34" charset="-120"/>
                        </a:rPr>
                        <a:t>Structure du discours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Idées désorganisées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Début de structure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Bien structuré</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Très cohérent</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457200">
                <a:tc>
                  <a:txBody>
                    <a:bodyPr/>
                    <a:lstStyle/>
                    <a:p>
                      <a:pPr algn="ctr" indent="0" marL="0">
                        <a:buNone/>
                      </a:pPr>
                      <a:r>
                        <a:rPr lang="en-US" sz="1000" b="1" dirty="0">
                          <a:solidFill>
                            <a:srgbClr val="2D3748"/>
                          </a:solidFill>
                          <a:latin typeface="Calibri" pitchFamily="34" charset="0"/>
                          <a:ea typeface="Calibri" pitchFamily="34" charset="-122"/>
                          <a:cs typeface="Calibri" pitchFamily="34" charset="-120"/>
                        </a:rPr>
                        <a:t>Vocabulaire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Très limité</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Répétitif</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Varié</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Riche et précis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457200">
                <a:tc>
                  <a:txBody>
                    <a:bodyPr/>
                    <a:lstStyle/>
                    <a:p>
                      <a:pPr algn="ctr" indent="0" marL="0">
                        <a:buNone/>
                      </a:pPr>
                      <a:r>
                        <a:rPr lang="en-US" sz="1000" b="1" dirty="0">
                          <a:solidFill>
                            <a:srgbClr val="2D3748"/>
                          </a:solidFill>
                          <a:latin typeface="Calibri" pitchFamily="34" charset="0"/>
                          <a:ea typeface="Calibri" pitchFamily="34" charset="-122"/>
                          <a:cs typeface="Calibri" pitchFamily="34" charset="-120"/>
                        </a:rPr>
                        <a:t>Argumentation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Aucune justification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Justifications faibles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Arguments clairs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Arguments convaincants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457200">
                <a:tc>
                  <a:txBody>
                    <a:bodyPr/>
                    <a:lstStyle/>
                    <a:p>
                      <a:pPr algn="ctr" indent="0" marL="0">
                        <a:buNone/>
                      </a:pPr>
                      <a:r>
                        <a:rPr lang="en-US" sz="1000" b="1" dirty="0">
                          <a:solidFill>
                            <a:srgbClr val="2D3748"/>
                          </a:solidFill>
                          <a:latin typeface="Calibri" pitchFamily="34" charset="0"/>
                          <a:ea typeface="Calibri" pitchFamily="34" charset="-122"/>
                          <a:cs typeface="Calibri" pitchFamily="34" charset="-120"/>
                        </a:rPr>
                        <a:t>Interaction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N'écoute pas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Écoute peu</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Écoute et répond</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Dialogue actif</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457200">
                <a:tc>
                  <a:txBody>
                    <a:bodyPr/>
                    <a:lstStyle/>
                    <a:p>
                      <a:pPr algn="ctr" indent="0" marL="0">
                        <a:buNone/>
                      </a:pPr>
                      <a:r>
                        <a:rPr lang="en-US" sz="1000" b="1" dirty="0">
                          <a:solidFill>
                            <a:srgbClr val="2D3748"/>
                          </a:solidFill>
                          <a:latin typeface="Calibri" pitchFamily="34" charset="0"/>
                          <a:ea typeface="Calibri" pitchFamily="34" charset="-122"/>
                          <a:cs typeface="Calibri" pitchFamily="34" charset="-120"/>
                        </a:rPr>
                        <a:t>Prononciation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Incompréhensible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Difficile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Claire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algn="ctr" indent="0" marL="0">
                        <a:buNone/>
                      </a:pPr>
                      <a:r>
                        <a:rPr lang="en-US" sz="1000" dirty="0">
                          <a:solidFill>
                            <a:srgbClr val="2D3748"/>
                          </a:solidFill>
                          <a:latin typeface="Calibri" pitchFamily="34" charset="0"/>
                          <a:ea typeface="Calibri" pitchFamily="34" charset="-122"/>
                          <a:cs typeface="Calibri" pitchFamily="34" charset="-120"/>
                        </a:rPr>
                        <a:t>Excellente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bl>
          </a:graphicData>
        </a:graphic>
      </p:graphicFrame>
      <p:sp>
        <p:nvSpPr>
          <p:cNvPr id="5" name="Text 2"/>
          <p:cNvSpPr/>
          <p:nvPr/>
        </p:nvSpPr>
        <p:spPr>
          <a:xfrm>
            <a:off x="640080" y="3840480"/>
            <a:ext cx="7863840" cy="365760"/>
          </a:xfrm>
          <a:prstGeom prst="rect">
            <a:avLst/>
          </a:prstGeom>
          <a:noFill/>
          <a:ln/>
        </p:spPr>
        <p:txBody>
          <a:bodyPr wrap="square" rtlCol="0" anchor="ctr"/>
          <a:lstStyle/>
          <a:p>
            <a:pPr indent="0" marL="0">
              <a:buNone/>
            </a:pPr>
            <a:r>
              <a:rPr lang="en-US" sz="1100" b="1" i="1" dirty="0">
                <a:solidFill>
                  <a:srgbClr val="2C5F7C"/>
                </a:solidFill>
                <a:latin typeface="Calibri" pitchFamily="34" charset="0"/>
                <a:ea typeface="Calibri" pitchFamily="34" charset="-122"/>
                <a:cs typeface="Calibri" pitchFamily="34" charset="-120"/>
              </a:rPr>
              <a:t>Notation : </a:t>
            </a:r>
            <a:pPr indent="0" marL="0">
              <a:buNone/>
            </a:pPr>
            <a:r>
              <a:rPr lang="en-US" sz="1100" i="1" dirty="0">
                <a:solidFill>
                  <a:srgbClr val="2D3748"/>
                </a:solidFill>
                <a:latin typeface="Calibri" pitchFamily="34" charset="0"/>
                <a:ea typeface="Calibri" pitchFamily="34" charset="-122"/>
                <a:cs typeface="Calibri" pitchFamily="34" charset="-120"/>
              </a:rPr>
              <a:t>Total sur 20 points (4 points par critère). Score de 12/20 = compétence satisfaisante.</a:t>
            </a:r>
            <a:endParaRPr lang="en-US" sz="1100" dirty="0"/>
          </a:p>
        </p:txBody>
      </p:sp>
      <p:sp>
        <p:nvSpPr>
          <p:cNvPr id="6" name="Shape 3"/>
          <p:cNvSpPr/>
          <p:nvPr/>
        </p:nvSpPr>
        <p:spPr>
          <a:xfrm>
            <a:off x="640080" y="4297680"/>
            <a:ext cx="7863840" cy="457200"/>
          </a:xfrm>
          <a:prstGeom prst="rect">
            <a:avLst/>
          </a:prstGeom>
          <a:solidFill>
            <a:srgbClr val="D4A574">
              <a:alpha val="80000"/>
            </a:srgbClr>
          </a:solidFill>
          <a:ln/>
        </p:spPr>
      </p:sp>
      <p:sp>
        <p:nvSpPr>
          <p:cNvPr id="7" name="Text 4"/>
          <p:cNvSpPr/>
          <p:nvPr/>
        </p:nvSpPr>
        <p:spPr>
          <a:xfrm>
            <a:off x="914400" y="4389120"/>
            <a:ext cx="7315200" cy="274320"/>
          </a:xfrm>
          <a:prstGeom prst="rect">
            <a:avLst/>
          </a:prstGeom>
          <a:noFill/>
          <a:ln/>
        </p:spPr>
        <p:txBody>
          <a:bodyPr wrap="square" rtlCol="0" anchor="ctr"/>
          <a:lstStyle/>
          <a:p>
            <a:pPr algn="ctr" indent="0" marL="0">
              <a:buNone/>
            </a:pPr>
            <a:r>
              <a:rPr lang="en-US" sz="1100" dirty="0">
                <a:solidFill>
                  <a:srgbClr val="1E3A4E"/>
                </a:solidFill>
                <a:latin typeface="Calibri" pitchFamily="34" charset="0"/>
                <a:ea typeface="Calibri" pitchFamily="34" charset="-122"/>
                <a:cs typeface="Calibri" pitchFamily="34" charset="-120"/>
              </a:rPr>
              <a:t>Cette grille peut être utilisée pour l'évaluation formative (suivi) ou sommative (bilan).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Évaluation par les Pairs</a:t>
            </a:r>
            <a:endParaRPr lang="en-US" sz="3000" dirty="0"/>
          </a:p>
        </p:txBody>
      </p:sp>
      <p:sp>
        <p:nvSpPr>
          <p:cNvPr id="4" name="Shape 2"/>
          <p:cNvSpPr/>
          <p:nvPr/>
        </p:nvSpPr>
        <p:spPr>
          <a:xfrm>
            <a:off x="640080" y="1097280"/>
            <a:ext cx="7863840" cy="11887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822960" y="123444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6" name="Text 4"/>
          <p:cNvSpPr/>
          <p:nvPr/>
        </p:nvSpPr>
        <p:spPr>
          <a:xfrm>
            <a:off x="1463040" y="1234440"/>
            <a:ext cx="6858000" cy="914400"/>
          </a:xfrm>
          <a:prstGeom prst="rect">
            <a:avLst/>
          </a:prstGeom>
          <a:noFill/>
          <a:ln/>
        </p:spPr>
        <p:txBody>
          <a:bodyPr wrap="square" rtlCol="0" anchor="ctr"/>
          <a:lstStyle/>
          <a:p>
            <a:pPr indent="0" marL="0">
              <a:lnSpc>
                <a:spcPts val="2000"/>
              </a:lnSpc>
              <a:buNone/>
            </a:pPr>
            <a:r>
              <a:rPr lang="en-US" sz="1600" b="1" dirty="0">
                <a:solidFill>
                  <a:srgbClr val="2C5F7C"/>
                </a:solidFill>
                <a:latin typeface="Calibri" pitchFamily="34" charset="0"/>
                <a:ea typeface="Calibri" pitchFamily="34" charset="-122"/>
                <a:cs typeface="Calibri" pitchFamily="34" charset="-120"/>
              </a:rPr>
              <a:t>Principe et objectifs</a:t>
            </a:r>
            <a:endParaRPr lang="en-US" sz="1300" dirty="0"/>
          </a:p>
          <a:p>
            <a:pPr indent="0" marL="0">
              <a:lnSpc>
                <a:spcPts val="2000"/>
              </a:lnSpc>
              <a:buNone/>
            </a:pPr>
            <a:r>
              <a:rPr lang="en-US" sz="1300" dirty="0">
                <a:solidFill>
                  <a:srgbClr val="2D3748"/>
                </a:solidFill>
                <a:latin typeface="Calibri" pitchFamily="34" charset="0"/>
                <a:ea typeface="Calibri" pitchFamily="34" charset="-122"/>
                <a:cs typeface="Calibri" pitchFamily="34" charset="-120"/>
              </a:rPr>
              <a:t>L'évaluation par les pairs encourage les élèves à observer et analyser les prestations de leurs camarades. Cela développe l'écoute active, l'esprit critique constructif et l'autonomie. Les élèves apprennent à formuler des retours bienveillants et à identifier les critères de qualité d'une communication orale.</a:t>
            </a:r>
            <a:endParaRPr lang="en-US" sz="1300" dirty="0"/>
          </a:p>
        </p:txBody>
      </p:sp>
      <p:sp>
        <p:nvSpPr>
          <p:cNvPr id="7" name="Shape 5"/>
          <p:cNvSpPr/>
          <p:nvPr/>
        </p:nvSpPr>
        <p:spPr>
          <a:xfrm>
            <a:off x="640080" y="2468880"/>
            <a:ext cx="3749040" cy="2103120"/>
          </a:xfrm>
          <a:prstGeom prst="rect">
            <a:avLst/>
          </a:prstGeom>
          <a:solidFill>
            <a:srgbClr val="5A9A7C"/>
          </a:solidFill>
          <a:ln/>
          <a:effectLst>
            <a:outerShdw sx="100000" sy="100000" kx="0" ky="0" algn="bl" rotWithShape="0" blurRad="101600" dist="38100" dir="8100000">
              <a:srgbClr val="000000">
                <a:alpha val="12000"/>
              </a:srgbClr>
            </a:outerShdw>
          </a:effectLst>
        </p:spPr>
      </p:sp>
      <p:sp>
        <p:nvSpPr>
          <p:cNvPr id="8" name="Text 6"/>
          <p:cNvSpPr/>
          <p:nvPr/>
        </p:nvSpPr>
        <p:spPr>
          <a:xfrm>
            <a:off x="914400" y="2651760"/>
            <a:ext cx="3200400" cy="274320"/>
          </a:xfrm>
          <a:prstGeom prst="rect">
            <a:avLst/>
          </a:prstGeom>
          <a:noFill/>
          <a:ln/>
        </p:spPr>
        <p:txBody>
          <a:bodyPr wrap="square"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Fiche d'écoute simple</a:t>
            </a:r>
            <a:endParaRPr lang="en-US" sz="1500" dirty="0"/>
          </a:p>
        </p:txBody>
      </p:sp>
      <p:sp>
        <p:nvSpPr>
          <p:cNvPr id="9" name="Text 7"/>
          <p:cNvSpPr/>
          <p:nvPr/>
        </p:nvSpPr>
        <p:spPr>
          <a:xfrm>
            <a:off x="914400" y="3017520"/>
            <a:ext cx="3200400" cy="1371600"/>
          </a:xfrm>
          <a:prstGeom prst="rect">
            <a:avLst/>
          </a:prstGeom>
          <a:noFill/>
          <a:ln/>
        </p:spPr>
        <p:txBody>
          <a:bodyPr wrap="square" rtlCol="0" anchor="ctr"/>
          <a:lstStyle/>
          <a:p>
            <a:pPr indent="0" marL="0">
              <a:lnSpc>
                <a:spcPts val="1400"/>
              </a:lnSpc>
              <a:buNone/>
            </a:pPr>
            <a:r>
              <a:rPr lang="en-US" sz="1100" dirty="0">
                <a:solidFill>
                  <a:srgbClr val="F5F3EE"/>
                </a:solidFill>
                <a:latin typeface="Calibri" pitchFamily="34" charset="0"/>
                <a:ea typeface="Calibri" pitchFamily="34" charset="-122"/>
                <a:cs typeface="Calibri" pitchFamily="34" charset="-120"/>
              </a:rPr>
              <a:t>Nom de l'élève : _________</a:t>
            </a:r>
            <a:endParaRPr lang="en-US" sz="1100" dirty="0"/>
          </a:p>
          <a:p>
            <a:pPr indent="0" marL="0">
              <a:lnSpc>
                <a:spcPts val="1400"/>
              </a:lnSpc>
              <a:buNone/>
            </a:pPr>
            <a:endParaRPr lang="en-US" sz="1100" dirty="0"/>
          </a:p>
          <a:p>
            <a:pPr indent="0" marL="0">
              <a:lnSpc>
                <a:spcPts val="1400"/>
              </a:lnSpc>
              <a:buNone/>
            </a:pPr>
            <a:r>
              <a:rPr lang="en-US" sz="1100" dirty="0">
                <a:solidFill>
                  <a:srgbClr val="F5F3EE"/>
                </a:solidFill>
                <a:latin typeface="Calibri" pitchFamily="34" charset="0"/>
                <a:ea typeface="Calibri" pitchFamily="34" charset="-122"/>
                <a:cs typeface="Calibri" pitchFamily="34" charset="-120"/>
              </a:rPr>
              <a:t>✓ J'ai bien entendu</a:t>
            </a:r>
            <a:endParaRPr lang="en-US" sz="1100" dirty="0"/>
          </a:p>
          <a:p>
            <a:pPr indent="0" marL="0">
              <a:lnSpc>
                <a:spcPts val="1400"/>
              </a:lnSpc>
              <a:buNone/>
            </a:pPr>
            <a:r>
              <a:rPr lang="en-US" sz="1100" dirty="0">
                <a:solidFill>
                  <a:srgbClr val="F5F3EE"/>
                </a:solidFill>
                <a:latin typeface="Calibri" pitchFamily="34" charset="0"/>
                <a:ea typeface="Calibri" pitchFamily="34" charset="-122"/>
                <a:cs typeface="Calibri" pitchFamily="34" charset="-120"/>
              </a:rPr>
              <a:t>✓ J'ai bien compris le sujet</a:t>
            </a:r>
            <a:endParaRPr lang="en-US" sz="1100" dirty="0"/>
          </a:p>
          <a:p>
            <a:pPr indent="0" marL="0">
              <a:lnSpc>
                <a:spcPts val="1400"/>
              </a:lnSpc>
              <a:buNone/>
            </a:pPr>
            <a:r>
              <a:rPr lang="en-US" sz="1100" dirty="0">
                <a:solidFill>
                  <a:srgbClr val="F5F3EE"/>
                </a:solidFill>
                <a:latin typeface="Calibri" pitchFamily="34" charset="0"/>
                <a:ea typeface="Calibri" pitchFamily="34" charset="-122"/>
                <a:cs typeface="Calibri" pitchFamily="34" charset="-120"/>
              </a:rPr>
              <a:t>✓ Les idées étaient claires</a:t>
            </a:r>
            <a:endParaRPr lang="en-US" sz="1100" dirty="0"/>
          </a:p>
          <a:p>
            <a:pPr indent="0" marL="0">
              <a:lnSpc>
                <a:spcPts val="1400"/>
              </a:lnSpc>
              <a:buNone/>
            </a:pPr>
            <a:endParaRPr lang="en-US" sz="1100" dirty="0"/>
          </a:p>
          <a:p>
            <a:pPr indent="0" marL="0">
              <a:lnSpc>
                <a:spcPts val="1400"/>
              </a:lnSpc>
              <a:buNone/>
            </a:pPr>
            <a:r>
              <a:rPr lang="en-US" sz="1100" dirty="0">
                <a:solidFill>
                  <a:srgbClr val="F5F3EE"/>
                </a:solidFill>
                <a:latin typeface="Calibri" pitchFamily="34" charset="0"/>
                <a:ea typeface="Calibri" pitchFamily="34" charset="-122"/>
                <a:cs typeface="Calibri" pitchFamily="34" charset="-120"/>
              </a:rPr>
              <a:t>Ce que j'ai aimé :</a:t>
            </a:r>
            <a:endParaRPr lang="en-US" sz="1100" dirty="0"/>
          </a:p>
          <a:p>
            <a:pPr indent="0" marL="0">
              <a:lnSpc>
                <a:spcPts val="1400"/>
              </a:lnSpc>
              <a:buNone/>
            </a:pPr>
            <a:r>
              <a:rPr lang="en-US" sz="1100" dirty="0">
                <a:solidFill>
                  <a:srgbClr val="F5F3EE"/>
                </a:solidFill>
                <a:latin typeface="Calibri" pitchFamily="34" charset="0"/>
                <a:ea typeface="Calibri" pitchFamily="34" charset="-122"/>
                <a:cs typeface="Calibri" pitchFamily="34" charset="-120"/>
              </a:rPr>
              <a:t>_____________________</a:t>
            </a:r>
            <a:endParaRPr lang="en-US" sz="1100" dirty="0"/>
          </a:p>
          <a:p>
            <a:pPr indent="0" marL="0">
              <a:lnSpc>
                <a:spcPts val="1400"/>
              </a:lnSpc>
              <a:buNone/>
            </a:pPr>
            <a:endParaRPr lang="en-US" sz="1100" dirty="0"/>
          </a:p>
          <a:p>
            <a:pPr indent="0" marL="0">
              <a:lnSpc>
                <a:spcPts val="1400"/>
              </a:lnSpc>
              <a:buNone/>
            </a:pPr>
            <a:r>
              <a:rPr lang="en-US" sz="1100" dirty="0">
                <a:solidFill>
                  <a:srgbClr val="F5F3EE"/>
                </a:solidFill>
                <a:latin typeface="Calibri" pitchFamily="34" charset="0"/>
                <a:ea typeface="Calibri" pitchFamily="34" charset="-122"/>
                <a:cs typeface="Calibri" pitchFamily="34" charset="-120"/>
              </a:rPr>
              <a:t>Un conseil :</a:t>
            </a:r>
            <a:endParaRPr lang="en-US" sz="1100" dirty="0"/>
          </a:p>
          <a:p>
            <a:pPr indent="0" marL="0">
              <a:lnSpc>
                <a:spcPts val="1400"/>
              </a:lnSpc>
              <a:buNone/>
            </a:pPr>
            <a:r>
              <a:rPr lang="en-US" sz="1100" dirty="0">
                <a:solidFill>
                  <a:srgbClr val="F5F3EE"/>
                </a:solidFill>
                <a:latin typeface="Calibri" pitchFamily="34" charset="0"/>
                <a:ea typeface="Calibri" pitchFamily="34" charset="-122"/>
                <a:cs typeface="Calibri" pitchFamily="34" charset="-120"/>
              </a:rPr>
              <a:t>_____________________</a:t>
            </a:r>
            <a:endParaRPr lang="en-US" sz="1100" dirty="0"/>
          </a:p>
        </p:txBody>
      </p:sp>
      <p:sp>
        <p:nvSpPr>
          <p:cNvPr id="10" name="Shape 8"/>
          <p:cNvSpPr/>
          <p:nvPr/>
        </p:nvSpPr>
        <p:spPr>
          <a:xfrm>
            <a:off x="4754880" y="2468880"/>
            <a:ext cx="3749040" cy="21031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Text 9"/>
          <p:cNvSpPr/>
          <p:nvPr/>
        </p:nvSpPr>
        <p:spPr>
          <a:xfrm>
            <a:off x="4937760" y="2651760"/>
            <a:ext cx="33832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Modalités pratiques</a:t>
            </a:r>
            <a:endParaRPr lang="en-US" sz="1500" dirty="0"/>
          </a:p>
        </p:txBody>
      </p:sp>
      <p:sp>
        <p:nvSpPr>
          <p:cNvPr id="12" name="Text 10"/>
          <p:cNvSpPr/>
          <p:nvPr/>
        </p:nvSpPr>
        <p:spPr>
          <a:xfrm>
            <a:off x="4937760" y="3017520"/>
            <a:ext cx="3383280" cy="1005840"/>
          </a:xfrm>
          <a:prstGeom prst="rect">
            <a:avLst/>
          </a:prstGeom>
          <a:noFill/>
          <a:ln/>
        </p:spPr>
        <p:txBody>
          <a:bodyPr wrap="square" rtlCol="0" anchor="ctr"/>
          <a:lstStyle/>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Former des binômes d'écoute</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Distribuer la fiche avant la prestation</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Laisser 2 min après chaque exposé pour compléter</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Partager les retours en grand groupe</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L'enseignant valide et complète les observations</a:t>
            </a:r>
            <a:endParaRPr lang="en-US" sz="1100" dirty="0"/>
          </a:p>
        </p:txBody>
      </p:sp>
      <p:sp>
        <p:nvSpPr>
          <p:cNvPr id="13" name="Text 11"/>
          <p:cNvSpPr/>
          <p:nvPr/>
        </p:nvSpPr>
        <p:spPr>
          <a:xfrm>
            <a:off x="4937760" y="4114800"/>
            <a:ext cx="3383280" cy="365760"/>
          </a:xfrm>
          <a:prstGeom prst="rect">
            <a:avLst/>
          </a:prstGeom>
          <a:noFill/>
          <a:ln/>
        </p:spPr>
        <p:txBody>
          <a:bodyPr wrap="square" rtlCol="0" anchor="ctr"/>
          <a:lstStyle/>
          <a:p>
            <a:pPr indent="0" marL="0">
              <a:lnSpc>
                <a:spcPts val="1600"/>
              </a:lnSpc>
              <a:buNone/>
            </a:pPr>
            <a:r>
              <a:rPr lang="en-US" sz="1000" b="1" i="1" dirty="0">
                <a:solidFill>
                  <a:srgbClr val="2C5F7C"/>
                </a:solidFill>
                <a:latin typeface="Calibri" pitchFamily="34" charset="0"/>
                <a:ea typeface="Calibri" pitchFamily="34" charset="-122"/>
                <a:cs typeface="Calibri" pitchFamily="34" charset="-120"/>
              </a:rPr>
              <a:t>⚠ Important : </a:t>
            </a:r>
            <a:pPr indent="0" marL="0">
              <a:lnSpc>
                <a:spcPts val="1600"/>
              </a:lnSpc>
              <a:buNone/>
            </a:pPr>
            <a:r>
              <a:rPr lang="en-US" sz="1000" i="1" dirty="0">
                <a:solidFill>
                  <a:srgbClr val="2D3748"/>
                </a:solidFill>
                <a:latin typeface="Calibri" pitchFamily="34" charset="0"/>
                <a:ea typeface="Calibri" pitchFamily="34" charset="-122"/>
                <a:cs typeface="Calibri" pitchFamily="34" charset="-120"/>
              </a:rPr>
              <a:t>Enseigner explicitement comment donner un retour positif et constructif.</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2800" b="1" dirty="0">
                <a:solidFill>
                  <a:srgbClr val="FFFFFF"/>
                </a:solidFill>
                <a:latin typeface="Calibri" pitchFamily="34" charset="0"/>
                <a:ea typeface="Calibri" pitchFamily="34" charset="-122"/>
                <a:cs typeface="Calibri" pitchFamily="34" charset="-120"/>
              </a:rPr>
              <a:t>Différenciation et Inclusion – 3ème et 4ème</a:t>
            </a:r>
            <a:endParaRPr lang="en-US" sz="2800" dirty="0"/>
          </a:p>
        </p:txBody>
      </p:sp>
      <p:sp>
        <p:nvSpPr>
          <p:cNvPr id="4" name="Shape 2"/>
          <p:cNvSpPr/>
          <p:nvPr/>
        </p:nvSpPr>
        <p:spPr>
          <a:xfrm>
            <a:off x="640080" y="100584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914400" y="111556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Élèves en avance</a:t>
            </a:r>
            <a:endParaRPr lang="en-US" sz="1500" dirty="0"/>
          </a:p>
        </p:txBody>
      </p:sp>
      <p:sp>
        <p:nvSpPr>
          <p:cNvPr id="6" name="Text 4"/>
          <p:cNvSpPr/>
          <p:nvPr/>
        </p:nvSpPr>
        <p:spPr>
          <a:xfrm>
            <a:off x="914400" y="1444752"/>
            <a:ext cx="7498080" cy="548640"/>
          </a:xfrm>
          <a:prstGeom prst="rect">
            <a:avLst/>
          </a:prstGeom>
          <a:noFill/>
          <a:ln/>
        </p:spPr>
        <p:txBody>
          <a:bodyPr wrap="square" rtlCol="0" anchor="ctr"/>
          <a:lstStyle/>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Proposer des sujets de débat plus complexes</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Rôle de modérateur ou tuteur pour d'autres élèves</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Recherches approfondies pour les exposés</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Introduction à l'argumentation structurée (thèse, arguments, exemples)</a:t>
            </a:r>
            <a:endParaRPr lang="en-US" sz="1100" dirty="0"/>
          </a:p>
        </p:txBody>
      </p:sp>
      <p:sp>
        <p:nvSpPr>
          <p:cNvPr id="7" name="Shape 5"/>
          <p:cNvSpPr/>
          <p:nvPr/>
        </p:nvSpPr>
        <p:spPr>
          <a:xfrm>
            <a:off x="640080" y="224028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Text 6"/>
          <p:cNvSpPr/>
          <p:nvPr/>
        </p:nvSpPr>
        <p:spPr>
          <a:xfrm>
            <a:off x="914400" y="235000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Élèves en difficulté</a:t>
            </a:r>
            <a:endParaRPr lang="en-US" sz="1500" dirty="0"/>
          </a:p>
        </p:txBody>
      </p:sp>
      <p:sp>
        <p:nvSpPr>
          <p:cNvPr id="9" name="Text 7"/>
          <p:cNvSpPr/>
          <p:nvPr/>
        </p:nvSpPr>
        <p:spPr>
          <a:xfrm>
            <a:off x="914400" y="2679192"/>
            <a:ext cx="7498080" cy="548640"/>
          </a:xfrm>
          <a:prstGeom prst="rect">
            <a:avLst/>
          </a:prstGeom>
          <a:noFill/>
          <a:ln/>
        </p:spPr>
        <p:txBody>
          <a:bodyPr wrap="square" rtlCol="0" anchor="ctr"/>
          <a:lstStyle/>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Préparation préalable avec l'enseignant (répétition)</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Support visuel systématique (images, mots-clés)</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Parler en binôme avant le grand groupe</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Questions fermées puis progressivement ouvertes</a:t>
            </a:r>
            <a:endParaRPr lang="en-US" sz="1100" dirty="0"/>
          </a:p>
        </p:txBody>
      </p:sp>
      <p:sp>
        <p:nvSpPr>
          <p:cNvPr id="10" name="Shape 8"/>
          <p:cNvSpPr/>
          <p:nvPr/>
        </p:nvSpPr>
        <p:spPr>
          <a:xfrm>
            <a:off x="640080" y="347472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Text 9"/>
          <p:cNvSpPr/>
          <p:nvPr/>
        </p:nvSpPr>
        <p:spPr>
          <a:xfrm>
            <a:off x="914400" y="358444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Élèves avec troubles DYS</a:t>
            </a:r>
            <a:endParaRPr lang="en-US" sz="1500" dirty="0"/>
          </a:p>
        </p:txBody>
      </p:sp>
      <p:sp>
        <p:nvSpPr>
          <p:cNvPr id="12" name="Text 10"/>
          <p:cNvSpPr/>
          <p:nvPr/>
        </p:nvSpPr>
        <p:spPr>
          <a:xfrm>
            <a:off x="914400" y="3913632"/>
            <a:ext cx="7498080" cy="548640"/>
          </a:xfrm>
          <a:prstGeom prst="rect">
            <a:avLst/>
          </a:prstGeom>
          <a:noFill/>
          <a:ln/>
        </p:spPr>
        <p:txBody>
          <a:bodyPr wrap="square" rtlCol="0" anchor="ctr"/>
          <a:lstStyle/>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Temps de préparation allongé</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Support écrit avec pictogrammes</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Valorisation de l'effort plus que de la performance</a:t>
            </a:r>
            <a:endParaRPr lang="en-US" sz="1100" dirty="0"/>
          </a:p>
          <a:p>
            <a:pPr indent="0" marL="0">
              <a:lnSpc>
                <a:spcPts val="1700"/>
              </a:lnSpc>
              <a:buNone/>
            </a:pPr>
            <a:r>
              <a:rPr lang="en-US" sz="1100" dirty="0">
                <a:solidFill>
                  <a:srgbClr val="2D3748"/>
                </a:solidFill>
                <a:latin typeface="Calibri" pitchFamily="34" charset="0"/>
                <a:ea typeface="Calibri" pitchFamily="34" charset="-122"/>
                <a:cs typeface="Calibri" pitchFamily="34" charset="-120"/>
              </a:rPr>
              <a:t>• Enregistrements audio pour s'entraîner</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200" b="1" dirty="0">
                <a:solidFill>
                  <a:srgbClr val="FFFFFF"/>
                </a:solidFill>
                <a:latin typeface="Calibri" pitchFamily="34" charset="0"/>
                <a:ea typeface="Calibri" pitchFamily="34" charset="-122"/>
                <a:cs typeface="Calibri" pitchFamily="34" charset="-120"/>
              </a:rPr>
              <a:t>Contexte Marocain</a:t>
            </a:r>
            <a:endParaRPr lang="en-US" sz="3200" dirty="0"/>
          </a:p>
        </p:txBody>
      </p:sp>
      <p:sp>
        <p:nvSpPr>
          <p:cNvPr id="4" name="Text 2"/>
          <p:cNvSpPr/>
          <p:nvPr/>
        </p:nvSpPr>
        <p:spPr>
          <a:xfrm>
            <a:off x="731520" y="118872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5" name="Text 3"/>
          <p:cNvSpPr/>
          <p:nvPr/>
        </p:nvSpPr>
        <p:spPr>
          <a:xfrm>
            <a:off x="1371600" y="1188720"/>
            <a:ext cx="7040880" cy="1371600"/>
          </a:xfrm>
          <a:prstGeom prst="rect">
            <a:avLst/>
          </a:prstGeom>
          <a:noFill/>
          <a:ln/>
        </p:spPr>
        <p:txBody>
          <a:bodyPr wrap="square" rtlCol="0" anchor="ctr"/>
          <a:lstStyle/>
          <a:p>
            <a:pPr indent="0" marL="0">
              <a:lnSpc>
                <a:spcPts val="2600"/>
              </a:lnSpc>
              <a:buNone/>
            </a:pPr>
            <a:r>
              <a:rPr lang="en-US" sz="2000" b="1" dirty="0">
                <a:solidFill>
                  <a:srgbClr val="1E3A4E"/>
                </a:solidFill>
                <a:latin typeface="Calibri" pitchFamily="34" charset="0"/>
                <a:ea typeface="Calibri" pitchFamily="34" charset="-122"/>
                <a:cs typeface="Calibri" pitchFamily="34" charset="-120"/>
              </a:rPr>
              <a:t>Cadre pédagogique national</a:t>
            </a:r>
            <a:endParaRPr lang="en-US" sz="1400" dirty="0"/>
          </a:p>
          <a:p>
            <a:pPr marL="342900" indent="-342900">
              <a:lnSpc>
                <a:spcPts val="2600"/>
              </a:lnSpc>
              <a:buSzPct val="100000"/>
              <a:buChar char="•"/>
            </a:pPr>
            <a:r>
              <a:rPr lang="en-US" sz="1400" dirty="0">
                <a:solidFill>
                  <a:srgbClr val="2D3748"/>
                </a:solidFill>
                <a:latin typeface="Calibri" pitchFamily="34" charset="0"/>
                <a:ea typeface="Calibri" pitchFamily="34" charset="-122"/>
                <a:cs typeface="Calibri" pitchFamily="34" charset="-120"/>
              </a:rPr>
              <a:t>• Approche par compétences (APC) – Curriculum marocain</a:t>
            </a:r>
            <a:endParaRPr lang="en-US" sz="1400" dirty="0"/>
          </a:p>
          <a:p>
            <a:pPr marL="342900" indent="-342900">
              <a:lnSpc>
                <a:spcPts val="2600"/>
              </a:lnSpc>
              <a:buSzPct val="100000"/>
              <a:buChar char="•"/>
            </a:pPr>
            <a:r>
              <a:rPr lang="en-US" sz="1400" dirty="0">
                <a:solidFill>
                  <a:srgbClr val="2D3748"/>
                </a:solidFill>
                <a:latin typeface="Calibri" pitchFamily="34" charset="0"/>
                <a:ea typeface="Calibri" pitchFamily="34" charset="-122"/>
                <a:cs typeface="Calibri" pitchFamily="34" charset="-120"/>
              </a:rPr>
              <a:t>• Vision stratégique 2015-2030 : développement des compétences communicatives</a:t>
            </a:r>
            <a:endParaRPr lang="en-US" sz="1400" dirty="0"/>
          </a:p>
          <a:p>
            <a:pPr marL="342900" indent="-342900">
              <a:lnSpc>
                <a:spcPts val="2600"/>
              </a:lnSpc>
              <a:buSzPct val="100000"/>
              <a:buChar char="•"/>
            </a:pPr>
            <a:r>
              <a:rPr lang="en-US" sz="1400" dirty="0">
                <a:solidFill>
                  <a:srgbClr val="2D3748"/>
                </a:solidFill>
                <a:latin typeface="Calibri" pitchFamily="34" charset="0"/>
                <a:ea typeface="Calibri" pitchFamily="34" charset="-122"/>
                <a:cs typeface="Calibri" pitchFamily="34" charset="-120"/>
              </a:rPr>
              <a:t>• Intégration du multilinguisme (arabe, français, amazigh)</a:t>
            </a:r>
            <a:endParaRPr lang="en-US" sz="1400" dirty="0"/>
          </a:p>
        </p:txBody>
      </p:sp>
      <p:sp>
        <p:nvSpPr>
          <p:cNvPr id="6" name="Shape 4"/>
          <p:cNvSpPr/>
          <p:nvPr/>
        </p:nvSpPr>
        <p:spPr>
          <a:xfrm>
            <a:off x="640080" y="2926080"/>
            <a:ext cx="7863840" cy="16459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7" name="Text 5"/>
          <p:cNvSpPr/>
          <p:nvPr/>
        </p:nvSpPr>
        <p:spPr>
          <a:xfrm>
            <a:off x="822960" y="3108960"/>
            <a:ext cx="365760" cy="365760"/>
          </a:xfrm>
          <a:prstGeom prst="rect">
            <a:avLst/>
          </a:prstGeom>
          <a:noFill/>
          <a:ln/>
        </p:spPr>
        <p:txBody>
          <a:bodyPr wrap="square" rtlCol="0" anchor="ctr"/>
          <a:lstStyle/>
          <a:p>
            <a:pPr algn="ctr" indent="0" marL="0">
              <a:buNone/>
            </a:pPr>
            <a:r>
              <a:rPr lang="en-US" sz="2800" dirty="0">
                <a:solidFill>
                  <a:srgbClr val="000000"/>
                </a:solidFill>
              </a:rPr>
              <a:t>⚖️</a:t>
            </a:r>
            <a:endParaRPr lang="en-US" sz="2800" dirty="0"/>
          </a:p>
        </p:txBody>
      </p:sp>
      <p:sp>
        <p:nvSpPr>
          <p:cNvPr id="8" name="Text 6"/>
          <p:cNvSpPr/>
          <p:nvPr/>
        </p:nvSpPr>
        <p:spPr>
          <a:xfrm>
            <a:off x="1371600" y="3200400"/>
            <a:ext cx="7132320" cy="1280160"/>
          </a:xfrm>
          <a:prstGeom prst="rect">
            <a:avLst/>
          </a:prstGeom>
          <a:noFill/>
          <a:ln/>
        </p:spPr>
        <p:txBody>
          <a:bodyPr wrap="square" rtlCol="0" anchor="ctr"/>
          <a:lstStyle/>
          <a:p>
            <a:pPr indent="0" marL="0">
              <a:lnSpc>
                <a:spcPts val="2200"/>
              </a:lnSpc>
              <a:buNone/>
            </a:pPr>
            <a:r>
              <a:rPr lang="en-US" sz="1800" b="1" dirty="0">
                <a:solidFill>
                  <a:srgbClr val="2C5F7C"/>
                </a:solidFill>
                <a:latin typeface="Calibri" pitchFamily="34" charset="0"/>
                <a:ea typeface="Calibri" pitchFamily="34" charset="-122"/>
                <a:cs typeface="Calibri" pitchFamily="34" charset="-120"/>
              </a:rPr>
              <a:t>Place centrale de la communication orale</a:t>
            </a:r>
            <a:endParaRPr lang="en-US" sz="1300" dirty="0"/>
          </a:p>
          <a:p>
            <a:pPr indent="0" marL="0">
              <a:lnSpc>
                <a:spcPts val="2200"/>
              </a:lnSpc>
              <a:buNone/>
            </a:pPr>
            <a:r>
              <a:rPr lang="en-US" sz="1300" dirty="0">
                <a:solidFill>
                  <a:srgbClr val="2D3748"/>
                </a:solidFill>
                <a:latin typeface="Calibri" pitchFamily="34" charset="0"/>
                <a:ea typeface="Calibri" pitchFamily="34" charset="-122"/>
                <a:cs typeface="Calibri" pitchFamily="34" charset="-120"/>
              </a:rPr>
              <a:t>La communication orale constitue une compétence transversale fondamentale dans le système éducatif marocain. Elle favorise l'expression personnelle, le développement cognitif et l'intégration sociale des apprenants.</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Scénario Pédagogique – 4ème Année</a:t>
            </a:r>
            <a:endParaRPr lang="en-US" sz="3000" dirty="0"/>
          </a:p>
        </p:txBody>
      </p:sp>
      <p:sp>
        <p:nvSpPr>
          <p:cNvPr id="4" name="Shape 2"/>
          <p:cNvSpPr/>
          <p:nvPr/>
        </p:nvSpPr>
        <p:spPr>
          <a:xfrm>
            <a:off x="640080" y="1005840"/>
            <a:ext cx="7863840" cy="548640"/>
          </a:xfrm>
          <a:prstGeom prst="rect">
            <a:avLst/>
          </a:prstGeom>
          <a:solidFill>
            <a:srgbClr val="5A9A7C"/>
          </a:solidFill>
          <a:ln/>
        </p:spPr>
      </p:sp>
      <p:sp>
        <p:nvSpPr>
          <p:cNvPr id="5" name="Text 3"/>
          <p:cNvSpPr/>
          <p:nvPr/>
        </p:nvSpPr>
        <p:spPr>
          <a:xfrm>
            <a:off x="914400" y="1143000"/>
            <a:ext cx="7315200" cy="274320"/>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Débat : Faut-il limiter le temps d'écran pour les enfants ?</a:t>
            </a:r>
            <a:endParaRPr lang="en-US" sz="1700" dirty="0"/>
          </a:p>
        </p:txBody>
      </p:sp>
      <p:sp>
        <p:nvSpPr>
          <p:cNvPr id="6" name="Text 4"/>
          <p:cNvSpPr/>
          <p:nvPr/>
        </p:nvSpPr>
        <p:spPr>
          <a:xfrm>
            <a:off x="822960" y="1737360"/>
            <a:ext cx="7498080" cy="438912"/>
          </a:xfrm>
          <a:prstGeom prst="rect">
            <a:avLst/>
          </a:prstGeom>
          <a:noFill/>
          <a:ln/>
        </p:spPr>
        <p:txBody>
          <a:bodyPr wrap="square" rtlCol="0" anchor="ctr"/>
          <a:lstStyle/>
          <a:p>
            <a:pPr indent="0" marL="0">
              <a:lnSpc>
                <a:spcPts val="1700"/>
              </a:lnSpc>
              <a:buNone/>
            </a:pPr>
            <a:r>
              <a:rPr lang="en-US" sz="1200" b="1" dirty="0">
                <a:solidFill>
                  <a:srgbClr val="2C5F7C"/>
                </a:solidFill>
                <a:latin typeface="Calibri" pitchFamily="34" charset="0"/>
                <a:ea typeface="Calibri" pitchFamily="34" charset="-122"/>
                <a:cs typeface="Calibri" pitchFamily="34" charset="-120"/>
              </a:rPr>
              <a:t>Préparation (10 min) : </a:t>
            </a:r>
            <a:pPr indent="0" marL="0">
              <a:lnSpc>
                <a:spcPts val="1700"/>
              </a:lnSpc>
              <a:buNone/>
            </a:pPr>
            <a:r>
              <a:rPr lang="en-US" sz="1200" dirty="0">
                <a:solidFill>
                  <a:srgbClr val="2D3748"/>
                </a:solidFill>
                <a:latin typeface="Calibri" pitchFamily="34" charset="0"/>
                <a:ea typeface="Calibri" pitchFamily="34" charset="-122"/>
                <a:cs typeface="Calibri" pitchFamily="34" charset="-120"/>
              </a:rPr>
              <a:t>Former deux équipes (pour/contre). Chaque équipe réfléchit à 2-3 arguments.</a:t>
            </a:r>
            <a:endParaRPr lang="en-US" sz="1200" dirty="0"/>
          </a:p>
        </p:txBody>
      </p:sp>
      <p:sp>
        <p:nvSpPr>
          <p:cNvPr id="7" name="Text 5"/>
          <p:cNvSpPr/>
          <p:nvPr/>
        </p:nvSpPr>
        <p:spPr>
          <a:xfrm>
            <a:off x="822960" y="2304288"/>
            <a:ext cx="7498080" cy="438912"/>
          </a:xfrm>
          <a:prstGeom prst="rect">
            <a:avLst/>
          </a:prstGeom>
          <a:noFill/>
          <a:ln/>
        </p:spPr>
        <p:txBody>
          <a:bodyPr wrap="square" rtlCol="0" anchor="ctr"/>
          <a:lstStyle/>
          <a:p>
            <a:pPr indent="0" marL="0">
              <a:lnSpc>
                <a:spcPts val="1700"/>
              </a:lnSpc>
              <a:buNone/>
            </a:pPr>
            <a:r>
              <a:rPr lang="en-US" sz="1200" b="1" dirty="0">
                <a:solidFill>
                  <a:srgbClr val="2C5F7C"/>
                </a:solidFill>
                <a:latin typeface="Calibri" pitchFamily="34" charset="0"/>
                <a:ea typeface="Calibri" pitchFamily="34" charset="-122"/>
                <a:cs typeface="Calibri" pitchFamily="34" charset="-120"/>
              </a:rPr>
              <a:t>Débat (15 min) : </a:t>
            </a:r>
            <a:pPr indent="0" marL="0">
              <a:lnSpc>
                <a:spcPts val="1700"/>
              </a:lnSpc>
              <a:buNone/>
            </a:pPr>
            <a:r>
              <a:rPr lang="en-US" sz="1200" dirty="0">
                <a:solidFill>
                  <a:srgbClr val="2D3748"/>
                </a:solidFill>
                <a:latin typeface="Calibri" pitchFamily="34" charset="0"/>
                <a:ea typeface="Calibri" pitchFamily="34" charset="-122"/>
                <a:cs typeface="Calibri" pitchFamily="34" charset="-120"/>
              </a:rPr>
              <a:t>Alternance des prises de parole. L'enseignant note les arguments au tableau.</a:t>
            </a:r>
            <a:endParaRPr lang="en-US" sz="1200" dirty="0"/>
          </a:p>
        </p:txBody>
      </p:sp>
      <p:sp>
        <p:nvSpPr>
          <p:cNvPr id="8" name="Text 6"/>
          <p:cNvSpPr/>
          <p:nvPr/>
        </p:nvSpPr>
        <p:spPr>
          <a:xfrm>
            <a:off x="822960" y="2871216"/>
            <a:ext cx="7498080" cy="438912"/>
          </a:xfrm>
          <a:prstGeom prst="rect">
            <a:avLst/>
          </a:prstGeom>
          <a:noFill/>
          <a:ln/>
        </p:spPr>
        <p:txBody>
          <a:bodyPr wrap="square" rtlCol="0" anchor="ctr"/>
          <a:lstStyle/>
          <a:p>
            <a:pPr indent="0" marL="0">
              <a:lnSpc>
                <a:spcPts val="1700"/>
              </a:lnSpc>
              <a:buNone/>
            </a:pPr>
            <a:r>
              <a:rPr lang="en-US" sz="1200" b="1" dirty="0">
                <a:solidFill>
                  <a:srgbClr val="2C5F7C"/>
                </a:solidFill>
                <a:latin typeface="Calibri" pitchFamily="34" charset="0"/>
                <a:ea typeface="Calibri" pitchFamily="34" charset="-122"/>
                <a:cs typeface="Calibri" pitchFamily="34" charset="-120"/>
              </a:rPr>
              <a:t>Questions croisées (5 min) : </a:t>
            </a:r>
            <a:pPr indent="0" marL="0">
              <a:lnSpc>
                <a:spcPts val="1700"/>
              </a:lnSpc>
              <a:buNone/>
            </a:pPr>
            <a:r>
              <a:rPr lang="en-US" sz="1200" dirty="0">
                <a:solidFill>
                  <a:srgbClr val="2D3748"/>
                </a:solidFill>
                <a:latin typeface="Calibri" pitchFamily="34" charset="0"/>
                <a:ea typeface="Calibri" pitchFamily="34" charset="-122"/>
                <a:cs typeface="Calibri" pitchFamily="34" charset="-120"/>
              </a:rPr>
              <a:t>Chaque équipe pose des questions à l'autre.</a:t>
            </a:r>
            <a:endParaRPr lang="en-US" sz="1200" dirty="0"/>
          </a:p>
        </p:txBody>
      </p:sp>
      <p:sp>
        <p:nvSpPr>
          <p:cNvPr id="9" name="Text 7"/>
          <p:cNvSpPr/>
          <p:nvPr/>
        </p:nvSpPr>
        <p:spPr>
          <a:xfrm>
            <a:off x="822960" y="3438144"/>
            <a:ext cx="7498080" cy="438912"/>
          </a:xfrm>
          <a:prstGeom prst="rect">
            <a:avLst/>
          </a:prstGeom>
          <a:noFill/>
          <a:ln/>
        </p:spPr>
        <p:txBody>
          <a:bodyPr wrap="square" rtlCol="0" anchor="ctr"/>
          <a:lstStyle/>
          <a:p>
            <a:pPr indent="0" marL="0">
              <a:lnSpc>
                <a:spcPts val="1700"/>
              </a:lnSpc>
              <a:buNone/>
            </a:pPr>
            <a:r>
              <a:rPr lang="en-US" sz="1200" b="1" dirty="0">
                <a:solidFill>
                  <a:srgbClr val="2C5F7C"/>
                </a:solidFill>
                <a:latin typeface="Calibri" pitchFamily="34" charset="0"/>
                <a:ea typeface="Calibri" pitchFamily="34" charset="-122"/>
                <a:cs typeface="Calibri" pitchFamily="34" charset="-120"/>
              </a:rPr>
              <a:t>Synthèse (5 min) : </a:t>
            </a:r>
            <a:pPr indent="0" marL="0">
              <a:lnSpc>
                <a:spcPts val="1700"/>
              </a:lnSpc>
              <a:buNone/>
            </a:pPr>
            <a:r>
              <a:rPr lang="en-US" sz="1200" dirty="0">
                <a:solidFill>
                  <a:srgbClr val="2D3748"/>
                </a:solidFill>
                <a:latin typeface="Calibri" pitchFamily="34" charset="0"/>
                <a:ea typeface="Calibri" pitchFamily="34" charset="-122"/>
                <a:cs typeface="Calibri" pitchFamily="34" charset="-120"/>
              </a:rPr>
              <a:t>L'enseignant résume les arguments et invite à un compromis : « Et si on trouvait un équilibre ? »</a:t>
            </a:r>
            <a:endParaRPr lang="en-US" sz="1200" dirty="0"/>
          </a:p>
        </p:txBody>
      </p:sp>
      <p:sp>
        <p:nvSpPr>
          <p:cNvPr id="10" name="Text 8"/>
          <p:cNvSpPr/>
          <p:nvPr/>
        </p:nvSpPr>
        <p:spPr>
          <a:xfrm>
            <a:off x="822960" y="4005072"/>
            <a:ext cx="7498080" cy="438912"/>
          </a:xfrm>
          <a:prstGeom prst="rect">
            <a:avLst/>
          </a:prstGeom>
          <a:noFill/>
          <a:ln/>
        </p:spPr>
        <p:txBody>
          <a:bodyPr wrap="square" rtlCol="0" anchor="ctr"/>
          <a:lstStyle/>
          <a:p>
            <a:pPr indent="0" marL="0">
              <a:lnSpc>
                <a:spcPts val="1700"/>
              </a:lnSpc>
              <a:buNone/>
            </a:pPr>
            <a:r>
              <a:rPr lang="en-US" sz="1200" b="1" dirty="0">
                <a:solidFill>
                  <a:srgbClr val="2C5F7C"/>
                </a:solidFill>
                <a:latin typeface="Calibri" pitchFamily="34" charset="0"/>
                <a:ea typeface="Calibri" pitchFamily="34" charset="-122"/>
                <a:cs typeface="Calibri" pitchFamily="34" charset="-120"/>
              </a:rPr>
              <a:t>Bilan individuel (5 min) : </a:t>
            </a:r>
            <a:pPr indent="0" marL="0">
              <a:lnSpc>
                <a:spcPts val="1700"/>
              </a:lnSpc>
              <a:buNone/>
            </a:pPr>
            <a:r>
              <a:rPr lang="en-US" sz="1200" dirty="0">
                <a:solidFill>
                  <a:srgbClr val="2D3748"/>
                </a:solidFill>
                <a:latin typeface="Calibri" pitchFamily="34" charset="0"/>
                <a:ea typeface="Calibri" pitchFamily="34" charset="-122"/>
                <a:cs typeface="Calibri" pitchFamily="34" charset="-120"/>
              </a:rPr>
              <a:t>Chaque élève écrit : « Mon opinion personnelle est... parce que... »</a:t>
            </a:r>
            <a:endParaRPr lang="en-US" sz="1200" dirty="0"/>
          </a:p>
        </p:txBody>
      </p:sp>
      <p:sp>
        <p:nvSpPr>
          <p:cNvPr id="11" name="Shape 9"/>
          <p:cNvSpPr/>
          <p:nvPr/>
        </p:nvSpPr>
        <p:spPr>
          <a:xfrm>
            <a:off x="640080" y="4572000"/>
            <a:ext cx="7863840" cy="320040"/>
          </a:xfrm>
          <a:prstGeom prst="rect">
            <a:avLst/>
          </a:prstGeom>
          <a:solidFill>
            <a:srgbClr val="D4A574">
              <a:alpha val="70000"/>
            </a:srgbClr>
          </a:solidFill>
          <a:ln/>
        </p:spPr>
      </p:sp>
      <p:sp>
        <p:nvSpPr>
          <p:cNvPr id="12" name="Text 10"/>
          <p:cNvSpPr/>
          <p:nvPr/>
        </p:nvSpPr>
        <p:spPr>
          <a:xfrm>
            <a:off x="914400" y="4572000"/>
            <a:ext cx="7315200" cy="320040"/>
          </a:xfrm>
          <a:prstGeom prst="rect">
            <a:avLst/>
          </a:prstGeom>
          <a:noFill/>
          <a:ln/>
        </p:spPr>
        <p:txBody>
          <a:bodyPr wrap="square" rtlCol="0" anchor="ctr"/>
          <a:lstStyle/>
          <a:p>
            <a:pPr algn="ctr" indent="0" marL="0">
              <a:buNone/>
            </a:pPr>
            <a:r>
              <a:rPr lang="en-US" sz="1100" i="1" dirty="0">
                <a:solidFill>
                  <a:srgbClr val="1E3A4E"/>
                </a:solidFill>
                <a:latin typeface="Calibri" pitchFamily="34" charset="0"/>
                <a:ea typeface="Calibri" pitchFamily="34" charset="-122"/>
                <a:cs typeface="Calibri" pitchFamily="34" charset="-120"/>
              </a:rPr>
              <a:t>Durée totale : 40 minutes | Compétences : argumentation, écoute active, esprit critique</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4A574"/>
        </a:solidFill>
      </p:bgPr>
    </p:bg>
    <p:spTree>
      <p:nvGrpSpPr>
        <p:cNvPr id="1" name=""/>
        <p:cNvGrpSpPr/>
        <p:nvPr/>
      </p:nvGrpSpPr>
      <p:grpSpPr>
        <a:xfrm>
          <a:off x="0" y="0"/>
          <a:ext cx="0" cy="0"/>
          <a:chOff x="0" y="0"/>
          <a:chExt cx="0" cy="0"/>
        </a:xfrm>
      </p:grpSpPr>
      <p:sp>
        <p:nvSpPr>
          <p:cNvPr id="2" name="Shape 0"/>
          <p:cNvSpPr/>
          <p:nvPr/>
        </p:nvSpPr>
        <p:spPr>
          <a:xfrm>
            <a:off x="0" y="1828800"/>
            <a:ext cx="9144000" cy="1463040"/>
          </a:xfrm>
          <a:prstGeom prst="rect">
            <a:avLst/>
          </a:prstGeom>
          <a:solidFill>
            <a:srgbClr val="FFFFFF">
              <a:alpha val="85000"/>
            </a:srgbClr>
          </a:solidFill>
          <a:ln/>
        </p:spPr>
      </p:sp>
      <p:sp>
        <p:nvSpPr>
          <p:cNvPr id="3" name="Text 1"/>
          <p:cNvSpPr/>
          <p:nvPr/>
        </p:nvSpPr>
        <p:spPr>
          <a:xfrm>
            <a:off x="4114800" y="914400"/>
            <a:ext cx="914400" cy="914400"/>
          </a:xfrm>
          <a:prstGeom prst="rect">
            <a:avLst/>
          </a:prstGeom>
          <a:noFill/>
          <a:ln/>
        </p:spPr>
        <p:txBody>
          <a:bodyPr wrap="square" rtlCol="0" anchor="ctr"/>
          <a:lstStyle/>
          <a:p>
            <a:pPr algn="ctr" indent="0" marL="0">
              <a:buNone/>
            </a:pPr>
            <a:r>
              <a:rPr lang="en-US" sz="7200" dirty="0">
                <a:solidFill>
                  <a:srgbClr val="000000"/>
                </a:solidFill>
              </a:rPr>
              <a:t>🏆</a:t>
            </a:r>
            <a:endParaRPr lang="en-US" sz="7200" dirty="0"/>
          </a:p>
        </p:txBody>
      </p:sp>
      <p:sp>
        <p:nvSpPr>
          <p:cNvPr id="4" name="Text 2"/>
          <p:cNvSpPr/>
          <p:nvPr/>
        </p:nvSpPr>
        <p:spPr>
          <a:xfrm>
            <a:off x="914400" y="2103120"/>
            <a:ext cx="7315200" cy="4572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5ème et 6ème Année</a:t>
            </a:r>
            <a:endParaRPr lang="en-US" sz="4000" dirty="0"/>
          </a:p>
        </p:txBody>
      </p:sp>
      <p:sp>
        <p:nvSpPr>
          <p:cNvPr id="5" name="Text 3"/>
          <p:cNvSpPr/>
          <p:nvPr/>
        </p:nvSpPr>
        <p:spPr>
          <a:xfrm>
            <a:off x="914400" y="2651760"/>
            <a:ext cx="7315200" cy="365760"/>
          </a:xfrm>
          <a:prstGeom prst="rect">
            <a:avLst/>
          </a:prstGeom>
          <a:noFill/>
          <a:ln/>
        </p:spPr>
        <p:txBody>
          <a:bodyPr wrap="square" rtlCol="0" anchor="ctr"/>
          <a:lstStyle/>
          <a:p>
            <a:pPr algn="ctr" indent="0" marL="0">
              <a:buNone/>
            </a:pPr>
            <a:r>
              <a:rPr lang="en-US" sz="1800" i="1" dirty="0">
                <a:solidFill>
                  <a:srgbClr val="F5F3EE"/>
                </a:solidFill>
                <a:latin typeface="Calibri" pitchFamily="34" charset="0"/>
                <a:ea typeface="Calibri" pitchFamily="34" charset="-122"/>
                <a:cs typeface="Calibri" pitchFamily="34" charset="-120"/>
              </a:rPr>
              <a:t>Maîtrise et autonomie communicative</a:t>
            </a:r>
            <a:endParaRPr 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4A574"/>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Maîtrise de la Communication Orale</a:t>
            </a:r>
            <a:endParaRPr lang="en-US" sz="3000" dirty="0"/>
          </a:p>
        </p:txBody>
      </p:sp>
      <p:sp>
        <p:nvSpPr>
          <p:cNvPr id="4" name="Shape 2"/>
          <p:cNvSpPr/>
          <p:nvPr/>
        </p:nvSpPr>
        <p:spPr>
          <a:xfrm>
            <a:off x="640080" y="1097280"/>
            <a:ext cx="7863840" cy="137160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640080" y="1097280"/>
            <a:ext cx="137160" cy="1371600"/>
          </a:xfrm>
          <a:prstGeom prst="rect">
            <a:avLst/>
          </a:prstGeom>
          <a:solidFill>
            <a:srgbClr val="2C5F7C"/>
          </a:solidFill>
          <a:ln/>
        </p:spPr>
      </p:sp>
      <p:sp>
        <p:nvSpPr>
          <p:cNvPr id="6" name="Text 4"/>
          <p:cNvSpPr/>
          <p:nvPr/>
        </p:nvSpPr>
        <p:spPr>
          <a:xfrm>
            <a:off x="1097280" y="1234440"/>
            <a:ext cx="7315200" cy="1097280"/>
          </a:xfrm>
          <a:prstGeom prst="rect">
            <a:avLst/>
          </a:prstGeom>
          <a:noFill/>
          <a:ln/>
        </p:spPr>
        <p:txBody>
          <a:bodyPr wrap="square" rtlCol="0" anchor="ctr"/>
          <a:lstStyle/>
          <a:p>
            <a:pPr indent="0" marL="0">
              <a:lnSpc>
                <a:spcPts val="2200"/>
              </a:lnSpc>
              <a:buNone/>
            </a:pPr>
            <a:r>
              <a:rPr lang="en-US" sz="1700" b="1" dirty="0">
                <a:solidFill>
                  <a:srgbClr val="1E3A4E"/>
                </a:solidFill>
                <a:latin typeface="Calibri" pitchFamily="34" charset="0"/>
                <a:ea typeface="Calibri" pitchFamily="34" charset="-122"/>
                <a:cs typeface="Calibri" pitchFamily="34" charset="-120"/>
              </a:rPr>
              <a:t>Objectifs du cycle terminal</a:t>
            </a:r>
            <a:endParaRPr lang="en-US" sz="1300" dirty="0"/>
          </a:p>
          <a:p>
            <a:pPr indent="0" marL="0">
              <a:lnSpc>
                <a:spcPts val="2200"/>
              </a:lnSpc>
              <a:buNone/>
            </a:pPr>
            <a:r>
              <a:rPr lang="en-US" sz="1300" dirty="0">
                <a:solidFill>
                  <a:srgbClr val="2D3748"/>
                </a:solidFill>
                <a:latin typeface="Calibri" pitchFamily="34" charset="0"/>
                <a:ea typeface="Calibri" pitchFamily="34" charset="-122"/>
                <a:cs typeface="Calibri" pitchFamily="34" charset="-120"/>
              </a:rPr>
              <a:t>Les élèves de 5ème et 6ème années doivent atteindre un niveau de maîtrise qui les prépare au collège. Ils sont capables de présenter des exposés structurés, d'argumenter avec nuance, d'adapter leur registre de langue selon le contexte et d'utiliser les outils numériques pour enrichir leurs présentations.</a:t>
            </a:r>
            <a:endParaRPr lang="en-US" sz="1300" dirty="0"/>
          </a:p>
        </p:txBody>
      </p:sp>
      <p:sp>
        <p:nvSpPr>
          <p:cNvPr id="7" name="Shape 5"/>
          <p:cNvSpPr/>
          <p:nvPr/>
        </p:nvSpPr>
        <p:spPr>
          <a:xfrm>
            <a:off x="640080" y="2743200"/>
            <a:ext cx="7863840" cy="576072"/>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Text 6"/>
          <p:cNvSpPr/>
          <p:nvPr/>
        </p:nvSpPr>
        <p:spPr>
          <a:xfrm>
            <a:off x="822960" y="2834640"/>
            <a:ext cx="384048" cy="384048"/>
          </a:xfrm>
          <a:prstGeom prst="rect">
            <a:avLst/>
          </a:prstGeom>
          <a:noFill/>
          <a:ln/>
        </p:spPr>
        <p:txBody>
          <a:bodyPr wrap="square" rtlCol="0" anchor="ctr"/>
          <a:lstStyle/>
          <a:p>
            <a:pPr algn="ctr" indent="0" marL="0">
              <a:buNone/>
            </a:pPr>
            <a:r>
              <a:rPr lang="en-US" sz="3000" dirty="0">
                <a:solidFill>
                  <a:srgbClr val="000000"/>
                </a:solidFill>
              </a:rPr>
              <a:t>📢</a:t>
            </a:r>
            <a:endParaRPr lang="en-US" sz="3000" dirty="0"/>
          </a:p>
        </p:txBody>
      </p:sp>
      <p:sp>
        <p:nvSpPr>
          <p:cNvPr id="9" name="Text 7"/>
          <p:cNvSpPr/>
          <p:nvPr/>
        </p:nvSpPr>
        <p:spPr>
          <a:xfrm>
            <a:off x="1371600" y="2834640"/>
            <a:ext cx="2011680" cy="384048"/>
          </a:xfrm>
          <a:prstGeom prst="rect">
            <a:avLst/>
          </a:prstGeom>
          <a:noFill/>
          <a:ln/>
        </p:spPr>
        <p:txBody>
          <a:bodyPr wrap="square" rtlCol="0" anchor="ctr"/>
          <a:lstStyle/>
          <a:p>
            <a:pPr indent="0" marL="0">
              <a:buNone/>
            </a:pPr>
            <a:r>
              <a:rPr lang="en-US" sz="1400" b="1" dirty="0">
                <a:solidFill>
                  <a:srgbClr val="2C5F7C"/>
                </a:solidFill>
                <a:latin typeface="Calibri" pitchFamily="34" charset="0"/>
                <a:ea typeface="Calibri" pitchFamily="34" charset="-122"/>
                <a:cs typeface="Calibri" pitchFamily="34" charset="-120"/>
              </a:rPr>
              <a:t>Expression élaborée</a:t>
            </a:r>
            <a:endParaRPr lang="en-US" sz="1400" dirty="0"/>
          </a:p>
        </p:txBody>
      </p:sp>
      <p:sp>
        <p:nvSpPr>
          <p:cNvPr id="10" name="Text 8"/>
          <p:cNvSpPr/>
          <p:nvPr/>
        </p:nvSpPr>
        <p:spPr>
          <a:xfrm>
            <a:off x="3566160" y="2862072"/>
            <a:ext cx="4754880" cy="384048"/>
          </a:xfrm>
          <a:prstGeom prst="rect">
            <a:avLst/>
          </a:prstGeom>
          <a:noFill/>
          <a:ln/>
        </p:spPr>
        <p:txBody>
          <a:bodyPr wrap="square" rtlCol="0" anchor="ctr"/>
          <a:lstStyle/>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Phrases complexes avec subordonnées</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Vocabulaire spécialisé selon les thèmes</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Registre adapté (formel/informel)</a:t>
            </a:r>
            <a:endParaRPr lang="en-US" sz="1100" dirty="0"/>
          </a:p>
        </p:txBody>
      </p:sp>
      <p:sp>
        <p:nvSpPr>
          <p:cNvPr id="11" name="Shape 9"/>
          <p:cNvSpPr/>
          <p:nvPr/>
        </p:nvSpPr>
        <p:spPr>
          <a:xfrm>
            <a:off x="640080" y="3410712"/>
            <a:ext cx="7863840" cy="576072"/>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2" name="Text 10"/>
          <p:cNvSpPr/>
          <p:nvPr/>
        </p:nvSpPr>
        <p:spPr>
          <a:xfrm>
            <a:off x="822960" y="3502152"/>
            <a:ext cx="384048" cy="384048"/>
          </a:xfrm>
          <a:prstGeom prst="rect">
            <a:avLst/>
          </a:prstGeom>
          <a:noFill/>
          <a:ln/>
        </p:spPr>
        <p:txBody>
          <a:bodyPr wrap="square" rtlCol="0" anchor="ctr"/>
          <a:lstStyle/>
          <a:p>
            <a:pPr algn="ctr" indent="0" marL="0">
              <a:buNone/>
            </a:pPr>
            <a:r>
              <a:rPr lang="en-US" sz="3000" dirty="0">
                <a:solidFill>
                  <a:srgbClr val="000000"/>
                </a:solidFill>
              </a:rPr>
              <a:t>🧠</a:t>
            </a:r>
            <a:endParaRPr lang="en-US" sz="3000" dirty="0"/>
          </a:p>
        </p:txBody>
      </p:sp>
      <p:sp>
        <p:nvSpPr>
          <p:cNvPr id="13" name="Text 11"/>
          <p:cNvSpPr/>
          <p:nvPr/>
        </p:nvSpPr>
        <p:spPr>
          <a:xfrm>
            <a:off x="1371600" y="3502152"/>
            <a:ext cx="2011680" cy="384048"/>
          </a:xfrm>
          <a:prstGeom prst="rect">
            <a:avLst/>
          </a:prstGeom>
          <a:noFill/>
          <a:ln/>
        </p:spPr>
        <p:txBody>
          <a:bodyPr wrap="square" rtlCol="0" anchor="ctr"/>
          <a:lstStyle/>
          <a:p>
            <a:pPr indent="0" marL="0">
              <a:buNone/>
            </a:pPr>
            <a:r>
              <a:rPr lang="en-US" sz="1400" b="1" dirty="0">
                <a:solidFill>
                  <a:srgbClr val="2C5F7C"/>
                </a:solidFill>
                <a:latin typeface="Calibri" pitchFamily="34" charset="0"/>
                <a:ea typeface="Calibri" pitchFamily="34" charset="-122"/>
                <a:cs typeface="Calibri" pitchFamily="34" charset="-120"/>
              </a:rPr>
              <a:t>Argumentation avancée</a:t>
            </a:r>
            <a:endParaRPr lang="en-US" sz="1400" dirty="0"/>
          </a:p>
        </p:txBody>
      </p:sp>
      <p:sp>
        <p:nvSpPr>
          <p:cNvPr id="14" name="Text 12"/>
          <p:cNvSpPr/>
          <p:nvPr/>
        </p:nvSpPr>
        <p:spPr>
          <a:xfrm>
            <a:off x="3566160" y="3529584"/>
            <a:ext cx="4754880" cy="384048"/>
          </a:xfrm>
          <a:prstGeom prst="rect">
            <a:avLst/>
          </a:prstGeom>
          <a:noFill/>
          <a:ln/>
        </p:spPr>
        <p:txBody>
          <a:bodyPr wrap="square" rtlCol="0" anchor="ctr"/>
          <a:lstStyle/>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Thèse, arguments, exemples, conclusion</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Anticiper les contre-arguments</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Utiliser des connecteurs logiques variés</a:t>
            </a:r>
            <a:endParaRPr lang="en-US" sz="1100" dirty="0"/>
          </a:p>
        </p:txBody>
      </p:sp>
      <p:sp>
        <p:nvSpPr>
          <p:cNvPr id="15" name="Shape 13"/>
          <p:cNvSpPr/>
          <p:nvPr/>
        </p:nvSpPr>
        <p:spPr>
          <a:xfrm>
            <a:off x="640080" y="4078224"/>
            <a:ext cx="7863840" cy="576072"/>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6" name="Text 14"/>
          <p:cNvSpPr/>
          <p:nvPr/>
        </p:nvSpPr>
        <p:spPr>
          <a:xfrm>
            <a:off x="822960" y="4169664"/>
            <a:ext cx="384048" cy="384048"/>
          </a:xfrm>
          <a:prstGeom prst="rect">
            <a:avLst/>
          </a:prstGeom>
          <a:noFill/>
          <a:ln/>
        </p:spPr>
        <p:txBody>
          <a:bodyPr wrap="square" rtlCol="0" anchor="ctr"/>
          <a:lstStyle/>
          <a:p>
            <a:pPr algn="ctr" indent="0" marL="0">
              <a:buNone/>
            </a:pPr>
            <a:r>
              <a:rPr lang="en-US" sz="3000" dirty="0">
                <a:solidFill>
                  <a:srgbClr val="000000"/>
                </a:solidFill>
              </a:rPr>
              <a:t>📊</a:t>
            </a:r>
            <a:endParaRPr lang="en-US" sz="3000" dirty="0"/>
          </a:p>
        </p:txBody>
      </p:sp>
      <p:sp>
        <p:nvSpPr>
          <p:cNvPr id="17" name="Text 15"/>
          <p:cNvSpPr/>
          <p:nvPr/>
        </p:nvSpPr>
        <p:spPr>
          <a:xfrm>
            <a:off x="1371600" y="4169664"/>
            <a:ext cx="2011680" cy="384048"/>
          </a:xfrm>
          <a:prstGeom prst="rect">
            <a:avLst/>
          </a:prstGeom>
          <a:noFill/>
          <a:ln/>
        </p:spPr>
        <p:txBody>
          <a:bodyPr wrap="square" rtlCol="0" anchor="ctr"/>
          <a:lstStyle/>
          <a:p>
            <a:pPr indent="0" marL="0">
              <a:buNone/>
            </a:pPr>
            <a:r>
              <a:rPr lang="en-US" sz="1400" b="1" dirty="0">
                <a:solidFill>
                  <a:srgbClr val="2C5F7C"/>
                </a:solidFill>
                <a:latin typeface="Calibri" pitchFamily="34" charset="0"/>
                <a:ea typeface="Calibri" pitchFamily="34" charset="-122"/>
                <a:cs typeface="Calibri" pitchFamily="34" charset="-120"/>
              </a:rPr>
              <a:t>Présentation publique</a:t>
            </a:r>
            <a:endParaRPr lang="en-US" sz="1400" dirty="0"/>
          </a:p>
        </p:txBody>
      </p:sp>
      <p:sp>
        <p:nvSpPr>
          <p:cNvPr id="18" name="Text 16"/>
          <p:cNvSpPr/>
          <p:nvPr/>
        </p:nvSpPr>
        <p:spPr>
          <a:xfrm>
            <a:off x="3566160" y="4197096"/>
            <a:ext cx="4754880" cy="384048"/>
          </a:xfrm>
          <a:prstGeom prst="rect">
            <a:avLst/>
          </a:prstGeom>
          <a:noFill/>
          <a:ln/>
        </p:spPr>
        <p:txBody>
          <a:bodyPr wrap="square" rtlCol="0" anchor="ctr"/>
          <a:lstStyle/>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Gestion du trac et du non-verbal</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Interaction avec l'auditoire</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Utilisation de supports numériques</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4A574"/>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Compétences Argumentatives</a:t>
            </a:r>
            <a:endParaRPr lang="en-US" sz="3000" dirty="0"/>
          </a:p>
        </p:txBody>
      </p:sp>
      <p:sp>
        <p:nvSpPr>
          <p:cNvPr id="4" name="Shape 2"/>
          <p:cNvSpPr/>
          <p:nvPr/>
        </p:nvSpPr>
        <p:spPr>
          <a:xfrm>
            <a:off x="640080" y="1097280"/>
            <a:ext cx="3657600" cy="1554480"/>
          </a:xfrm>
          <a:prstGeom prst="rect">
            <a:avLst/>
          </a:prstGeom>
          <a:solidFill>
            <a:srgbClr val="2C5F7C"/>
          </a:solidFill>
          <a:ln/>
          <a:effectLst>
            <a:outerShdw sx="100000" sy="100000" kx="0" ky="0" algn="bl" rotWithShape="0" blurRad="101600" dist="38100" dir="8100000">
              <a:srgbClr val="000000">
                <a:alpha val="12000"/>
              </a:srgbClr>
            </a:outerShdw>
          </a:effectLst>
        </p:spPr>
      </p:sp>
      <p:sp>
        <p:nvSpPr>
          <p:cNvPr id="5" name="Text 3"/>
          <p:cNvSpPr/>
          <p:nvPr/>
        </p:nvSpPr>
        <p:spPr>
          <a:xfrm>
            <a:off x="914400" y="1234440"/>
            <a:ext cx="3108960" cy="320040"/>
          </a:xfrm>
          <a:prstGeom prst="rect">
            <a:avLst/>
          </a:prstGeom>
          <a:noFill/>
          <a:ln/>
        </p:spPr>
        <p:txBody>
          <a:bodyPr wrap="square"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Structure argumentative</a:t>
            </a:r>
            <a:endParaRPr lang="en-US" sz="1600" dirty="0"/>
          </a:p>
        </p:txBody>
      </p:sp>
      <p:sp>
        <p:nvSpPr>
          <p:cNvPr id="6" name="Text 4"/>
          <p:cNvSpPr/>
          <p:nvPr/>
        </p:nvSpPr>
        <p:spPr>
          <a:xfrm>
            <a:off x="914400" y="1645920"/>
            <a:ext cx="3108960" cy="914400"/>
          </a:xfrm>
          <a:prstGeom prst="rect">
            <a:avLst/>
          </a:prstGeom>
          <a:noFill/>
          <a:ln/>
        </p:spPr>
        <p:txBody>
          <a:bodyPr wrap="square" rtlCol="0" anchor="ctr"/>
          <a:lstStyle/>
          <a:p>
            <a:pPr indent="0" marL="0">
              <a:lnSpc>
                <a:spcPts val="1100"/>
              </a:lnSpc>
              <a:buNone/>
            </a:pPr>
            <a:r>
              <a:rPr lang="en-US" sz="1100" b="1" dirty="0">
                <a:solidFill>
                  <a:srgbClr val="F5F3EE"/>
                </a:solidFill>
                <a:latin typeface="Calibri" pitchFamily="34" charset="0"/>
                <a:ea typeface="Calibri" pitchFamily="34" charset="-122"/>
                <a:cs typeface="Calibri" pitchFamily="34" charset="-120"/>
              </a:rPr>
              <a:t>1. Introduction</a:t>
            </a:r>
            <a:endParaRPr lang="en-US" sz="1100" dirty="0"/>
          </a:p>
          <a:p>
            <a:pPr indent="0" marL="0">
              <a:lnSpc>
                <a:spcPts val="1100"/>
              </a:lnSpc>
              <a:buNone/>
            </a:pPr>
            <a:r>
              <a:rPr lang="en-US" sz="1100" dirty="0">
                <a:solidFill>
                  <a:srgbClr val="F5F3EE"/>
                </a:solidFill>
                <a:latin typeface="Calibri" pitchFamily="34" charset="0"/>
                <a:ea typeface="Calibri" pitchFamily="34" charset="-122"/>
                <a:cs typeface="Calibri" pitchFamily="34" charset="-120"/>
              </a:rPr>
              <a:t>   Présenter le sujet et sa thèse</a:t>
            </a:r>
            <a:endParaRPr lang="en-US" sz="1100" dirty="0"/>
          </a:p>
          <a:p>
            <a:pPr indent="0" marL="0">
              <a:lnSpc>
                <a:spcPts val="1100"/>
              </a:lnSpc>
              <a:buNone/>
            </a:pPr>
            <a:endParaRPr lang="en-US" sz="1100" dirty="0"/>
          </a:p>
          <a:p>
            <a:pPr indent="0" marL="0">
              <a:lnSpc>
                <a:spcPts val="1100"/>
              </a:lnSpc>
              <a:buNone/>
            </a:pPr>
            <a:r>
              <a:rPr lang="en-US" sz="1100" b="1" dirty="0">
                <a:solidFill>
                  <a:srgbClr val="F5F3EE"/>
                </a:solidFill>
                <a:latin typeface="Calibri" pitchFamily="34" charset="0"/>
                <a:ea typeface="Calibri" pitchFamily="34" charset="-122"/>
                <a:cs typeface="Calibri" pitchFamily="34" charset="-120"/>
              </a:rPr>
              <a:t>2. Arguments (2-3)</a:t>
            </a:r>
            <a:endParaRPr lang="en-US" sz="1100" dirty="0"/>
          </a:p>
          <a:p>
            <a:pPr indent="0" marL="0">
              <a:lnSpc>
                <a:spcPts val="1100"/>
              </a:lnSpc>
              <a:buNone/>
            </a:pPr>
            <a:r>
              <a:rPr lang="en-US" sz="1100" dirty="0">
                <a:solidFill>
                  <a:srgbClr val="F5F3EE"/>
                </a:solidFill>
                <a:latin typeface="Calibri" pitchFamily="34" charset="0"/>
                <a:ea typeface="Calibri" pitchFamily="34" charset="-122"/>
                <a:cs typeface="Calibri" pitchFamily="34" charset="-120"/>
              </a:rPr>
              <a:t>   Chaque argument + exemple concret</a:t>
            </a:r>
            <a:endParaRPr lang="en-US" sz="1100" dirty="0"/>
          </a:p>
          <a:p>
            <a:pPr indent="0" marL="0">
              <a:lnSpc>
                <a:spcPts val="1100"/>
              </a:lnSpc>
              <a:buNone/>
            </a:pPr>
            <a:endParaRPr lang="en-US" sz="1100" dirty="0"/>
          </a:p>
          <a:p>
            <a:pPr indent="0" marL="0">
              <a:lnSpc>
                <a:spcPts val="1100"/>
              </a:lnSpc>
              <a:buNone/>
            </a:pPr>
            <a:r>
              <a:rPr lang="en-US" sz="1100" b="1" dirty="0">
                <a:solidFill>
                  <a:srgbClr val="F5F3EE"/>
                </a:solidFill>
                <a:latin typeface="Calibri" pitchFamily="34" charset="0"/>
                <a:ea typeface="Calibri" pitchFamily="34" charset="-122"/>
                <a:cs typeface="Calibri" pitchFamily="34" charset="-120"/>
              </a:rPr>
              <a:t>3. Contre-argument (optionnel)</a:t>
            </a:r>
            <a:endParaRPr lang="en-US" sz="1100" dirty="0"/>
          </a:p>
          <a:p>
            <a:pPr indent="0" marL="0">
              <a:lnSpc>
                <a:spcPts val="1100"/>
              </a:lnSpc>
              <a:buNone/>
            </a:pPr>
            <a:r>
              <a:rPr lang="en-US" sz="1100" dirty="0">
                <a:solidFill>
                  <a:srgbClr val="F5F3EE"/>
                </a:solidFill>
                <a:latin typeface="Calibri" pitchFamily="34" charset="0"/>
                <a:ea typeface="Calibri" pitchFamily="34" charset="-122"/>
                <a:cs typeface="Calibri" pitchFamily="34" charset="-120"/>
              </a:rPr>
              <a:t>   Reconnaître puis réfuter</a:t>
            </a:r>
            <a:endParaRPr lang="en-US" sz="1100" dirty="0"/>
          </a:p>
          <a:p>
            <a:pPr indent="0" marL="0">
              <a:lnSpc>
                <a:spcPts val="1100"/>
              </a:lnSpc>
              <a:buNone/>
            </a:pPr>
            <a:endParaRPr lang="en-US" sz="1100" dirty="0"/>
          </a:p>
          <a:p>
            <a:pPr indent="0" marL="0">
              <a:lnSpc>
                <a:spcPts val="1100"/>
              </a:lnSpc>
              <a:buNone/>
            </a:pPr>
            <a:r>
              <a:rPr lang="en-US" sz="1100" b="1" dirty="0">
                <a:solidFill>
                  <a:srgbClr val="F5F3EE"/>
                </a:solidFill>
                <a:latin typeface="Calibri" pitchFamily="34" charset="0"/>
                <a:ea typeface="Calibri" pitchFamily="34" charset="-122"/>
                <a:cs typeface="Calibri" pitchFamily="34" charset="-120"/>
              </a:rPr>
              <a:t>4. Conclusion</a:t>
            </a:r>
            <a:endParaRPr lang="en-US" sz="1100" dirty="0"/>
          </a:p>
          <a:p>
            <a:pPr indent="0" marL="0">
              <a:lnSpc>
                <a:spcPts val="1100"/>
              </a:lnSpc>
              <a:buNone/>
            </a:pPr>
            <a:r>
              <a:rPr lang="en-US" sz="1100" dirty="0">
                <a:solidFill>
                  <a:srgbClr val="F5F3EE"/>
                </a:solidFill>
                <a:latin typeface="Calibri" pitchFamily="34" charset="0"/>
                <a:ea typeface="Calibri" pitchFamily="34" charset="-122"/>
                <a:cs typeface="Calibri" pitchFamily="34" charset="-120"/>
              </a:rPr>
              <a:t>   Résumer et ouvrir</a:t>
            </a:r>
            <a:endParaRPr lang="en-US" sz="1100" dirty="0"/>
          </a:p>
        </p:txBody>
      </p:sp>
      <p:sp>
        <p:nvSpPr>
          <p:cNvPr id="7" name="Shape 5"/>
          <p:cNvSpPr/>
          <p:nvPr/>
        </p:nvSpPr>
        <p:spPr>
          <a:xfrm>
            <a:off x="4846320" y="1097280"/>
            <a:ext cx="3657600" cy="15544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Text 6"/>
          <p:cNvSpPr/>
          <p:nvPr/>
        </p:nvSpPr>
        <p:spPr>
          <a:xfrm>
            <a:off x="5029200" y="1234440"/>
            <a:ext cx="3291840" cy="32004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Connecteurs logiques avancés</a:t>
            </a:r>
            <a:endParaRPr lang="en-US" sz="1600" dirty="0"/>
          </a:p>
        </p:txBody>
      </p:sp>
      <p:sp>
        <p:nvSpPr>
          <p:cNvPr id="9" name="Text 7"/>
          <p:cNvSpPr/>
          <p:nvPr/>
        </p:nvSpPr>
        <p:spPr>
          <a:xfrm>
            <a:off x="5029200" y="1645920"/>
            <a:ext cx="3291840" cy="914400"/>
          </a:xfrm>
          <a:prstGeom prst="rect">
            <a:avLst/>
          </a:prstGeom>
          <a:noFill/>
          <a:ln/>
        </p:spPr>
        <p:txBody>
          <a:bodyPr wrap="square" rtlCol="0" anchor="ctr"/>
          <a:lstStyle/>
          <a:p>
            <a:pPr indent="0" marL="0">
              <a:lnSpc>
                <a:spcPts val="1100"/>
              </a:lnSpc>
              <a:buNone/>
            </a:pPr>
            <a:r>
              <a:rPr lang="en-US" sz="1100" b="1" dirty="0">
                <a:solidFill>
                  <a:srgbClr val="1E3A4E"/>
                </a:solidFill>
                <a:latin typeface="Calibri" pitchFamily="34" charset="0"/>
                <a:ea typeface="Calibri" pitchFamily="34" charset="-122"/>
                <a:cs typeface="Calibri" pitchFamily="34" charset="-120"/>
              </a:rPr>
              <a:t>• Addition : </a:t>
            </a:r>
            <a:pPr indent="0" marL="0">
              <a:lnSpc>
                <a:spcPts val="1100"/>
              </a:lnSpc>
              <a:buNone/>
            </a:pPr>
            <a:r>
              <a:rPr lang="en-US" sz="1100" dirty="0">
                <a:solidFill>
                  <a:srgbClr val="2D3748"/>
                </a:solidFill>
                <a:latin typeface="Calibri" pitchFamily="34" charset="0"/>
                <a:ea typeface="Calibri" pitchFamily="34" charset="-122"/>
                <a:cs typeface="Calibri" pitchFamily="34" charset="-120"/>
              </a:rPr>
              <a:t>de plus, en outre, par ailleurs</a:t>
            </a:r>
            <a:endParaRPr lang="en-US" sz="1100" dirty="0"/>
          </a:p>
          <a:p>
            <a:pPr indent="0" marL="0">
              <a:lnSpc>
                <a:spcPts val="1100"/>
              </a:lnSpc>
              <a:buNone/>
            </a:pPr>
            <a:endParaRPr lang="en-US" sz="1100" dirty="0"/>
          </a:p>
          <a:p>
            <a:pPr indent="0" marL="0">
              <a:lnSpc>
                <a:spcPts val="1100"/>
              </a:lnSpc>
              <a:buNone/>
            </a:pPr>
            <a:r>
              <a:rPr lang="en-US" sz="1100" b="1" dirty="0">
                <a:solidFill>
                  <a:srgbClr val="1E3A4E"/>
                </a:solidFill>
                <a:latin typeface="Calibri" pitchFamily="34" charset="0"/>
                <a:ea typeface="Calibri" pitchFamily="34" charset="-122"/>
                <a:cs typeface="Calibri" pitchFamily="34" charset="-120"/>
              </a:rPr>
              <a:t>• Cause : </a:t>
            </a:r>
            <a:pPr indent="0" marL="0">
              <a:lnSpc>
                <a:spcPts val="1100"/>
              </a:lnSpc>
              <a:buNone/>
            </a:pPr>
            <a:r>
              <a:rPr lang="en-US" sz="1100" dirty="0">
                <a:solidFill>
                  <a:srgbClr val="2D3748"/>
                </a:solidFill>
                <a:latin typeface="Calibri" pitchFamily="34" charset="0"/>
                <a:ea typeface="Calibri" pitchFamily="34" charset="-122"/>
                <a:cs typeface="Calibri" pitchFamily="34" charset="-120"/>
              </a:rPr>
              <a:t>car, en effet, étant donné que</a:t>
            </a:r>
            <a:endParaRPr lang="en-US" sz="1100" dirty="0"/>
          </a:p>
          <a:p>
            <a:pPr indent="0" marL="0">
              <a:lnSpc>
                <a:spcPts val="1100"/>
              </a:lnSpc>
              <a:buNone/>
            </a:pPr>
            <a:endParaRPr lang="en-US" sz="1100" dirty="0"/>
          </a:p>
          <a:p>
            <a:pPr indent="0" marL="0">
              <a:lnSpc>
                <a:spcPts val="1100"/>
              </a:lnSpc>
              <a:buNone/>
            </a:pPr>
            <a:r>
              <a:rPr lang="en-US" sz="1100" b="1" dirty="0">
                <a:solidFill>
                  <a:srgbClr val="1E3A4E"/>
                </a:solidFill>
                <a:latin typeface="Calibri" pitchFamily="34" charset="0"/>
                <a:ea typeface="Calibri" pitchFamily="34" charset="-122"/>
                <a:cs typeface="Calibri" pitchFamily="34" charset="-120"/>
              </a:rPr>
              <a:t>• Opposition : </a:t>
            </a:r>
            <a:pPr indent="0" marL="0">
              <a:lnSpc>
                <a:spcPts val="1100"/>
              </a:lnSpc>
              <a:buNone/>
            </a:pPr>
            <a:r>
              <a:rPr lang="en-US" sz="1100" dirty="0">
                <a:solidFill>
                  <a:srgbClr val="2D3748"/>
                </a:solidFill>
                <a:latin typeface="Calibri" pitchFamily="34" charset="0"/>
                <a:ea typeface="Calibri" pitchFamily="34" charset="-122"/>
                <a:cs typeface="Calibri" pitchFamily="34" charset="-120"/>
              </a:rPr>
              <a:t>cependant, néanmoins, en revanche</a:t>
            </a:r>
            <a:endParaRPr lang="en-US" sz="1100" dirty="0"/>
          </a:p>
          <a:p>
            <a:pPr indent="0" marL="0">
              <a:lnSpc>
                <a:spcPts val="1100"/>
              </a:lnSpc>
              <a:buNone/>
            </a:pPr>
            <a:endParaRPr lang="en-US" sz="1100" dirty="0"/>
          </a:p>
          <a:p>
            <a:pPr indent="0" marL="0">
              <a:lnSpc>
                <a:spcPts val="1100"/>
              </a:lnSpc>
              <a:buNone/>
            </a:pPr>
            <a:r>
              <a:rPr lang="en-US" sz="1100" b="1" dirty="0">
                <a:solidFill>
                  <a:srgbClr val="1E3A4E"/>
                </a:solidFill>
                <a:latin typeface="Calibri" pitchFamily="34" charset="0"/>
                <a:ea typeface="Calibri" pitchFamily="34" charset="-122"/>
                <a:cs typeface="Calibri" pitchFamily="34" charset="-120"/>
              </a:rPr>
              <a:t>• Conclusion : </a:t>
            </a:r>
            <a:pPr indent="0" marL="0">
              <a:lnSpc>
                <a:spcPts val="1100"/>
              </a:lnSpc>
              <a:buNone/>
            </a:pPr>
            <a:r>
              <a:rPr lang="en-US" sz="1100" dirty="0">
                <a:solidFill>
                  <a:srgbClr val="2D3748"/>
                </a:solidFill>
                <a:latin typeface="Calibri" pitchFamily="34" charset="0"/>
                <a:ea typeface="Calibri" pitchFamily="34" charset="-122"/>
                <a:cs typeface="Calibri" pitchFamily="34" charset="-120"/>
              </a:rPr>
              <a:t>ainsi, en somme, en définitive</a:t>
            </a:r>
            <a:endParaRPr lang="en-US" sz="1100" dirty="0"/>
          </a:p>
        </p:txBody>
      </p:sp>
      <p:sp>
        <p:nvSpPr>
          <p:cNvPr id="10" name="Shape 8"/>
          <p:cNvSpPr/>
          <p:nvPr/>
        </p:nvSpPr>
        <p:spPr>
          <a:xfrm>
            <a:off x="640080" y="2926080"/>
            <a:ext cx="7863840" cy="16459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Text 9"/>
          <p:cNvSpPr/>
          <p:nvPr/>
        </p:nvSpPr>
        <p:spPr>
          <a:xfrm>
            <a:off x="914400" y="3063240"/>
            <a:ext cx="7498080" cy="274320"/>
          </a:xfrm>
          <a:prstGeom prst="rect">
            <a:avLst/>
          </a:prstGeom>
          <a:noFill/>
          <a:ln/>
        </p:spPr>
        <p:txBody>
          <a:bodyPr wrap="square" rtlCol="0" anchor="ctr"/>
          <a:lstStyle/>
          <a:p>
            <a:pPr indent="0" marL="0">
              <a:buNone/>
            </a:pPr>
            <a:r>
              <a:rPr lang="en-US" sz="1500" b="1" dirty="0">
                <a:solidFill>
                  <a:srgbClr val="D4A574"/>
                </a:solidFill>
                <a:latin typeface="Calibri" pitchFamily="34" charset="0"/>
                <a:ea typeface="Calibri" pitchFamily="34" charset="-122"/>
                <a:cs typeface="Calibri" pitchFamily="34" charset="-120"/>
              </a:rPr>
              <a:t>Exemple d'argumentation complète</a:t>
            </a:r>
            <a:endParaRPr lang="en-US" sz="1500" dirty="0"/>
          </a:p>
        </p:txBody>
      </p:sp>
      <p:sp>
        <p:nvSpPr>
          <p:cNvPr id="12" name="Text 10"/>
          <p:cNvSpPr/>
          <p:nvPr/>
        </p:nvSpPr>
        <p:spPr>
          <a:xfrm>
            <a:off x="914400" y="3429000"/>
            <a:ext cx="7498080" cy="1005840"/>
          </a:xfrm>
          <a:prstGeom prst="rect">
            <a:avLst/>
          </a:prstGeom>
          <a:noFill/>
          <a:ln/>
        </p:spPr>
        <p:txBody>
          <a:bodyPr wrap="square" rtlCol="0" anchor="ctr"/>
          <a:lstStyle/>
          <a:p>
            <a:pPr indent="0" marL="0">
              <a:lnSpc>
                <a:spcPts val="1400"/>
              </a:lnSpc>
              <a:buNone/>
            </a:pPr>
            <a:r>
              <a:rPr lang="en-US" sz="1100" i="1" dirty="0">
                <a:solidFill>
                  <a:srgbClr val="718096"/>
                </a:solidFill>
                <a:latin typeface="Calibri" pitchFamily="34" charset="0"/>
                <a:ea typeface="Calibri" pitchFamily="34" charset="-122"/>
                <a:cs typeface="Calibri" pitchFamily="34" charset="-120"/>
              </a:rPr>
              <a:t>Sujet : « Le sport à l'école devrait-il être obligatoire ? »</a:t>
            </a:r>
            <a:endParaRPr lang="en-US" sz="1100" dirty="0"/>
          </a:p>
          <a:p>
            <a:pPr indent="0" marL="0">
              <a:lnSpc>
                <a:spcPts val="1400"/>
              </a:lnSpc>
              <a:buNone/>
            </a:pPr>
            <a:endParaRPr lang="en-US" sz="1100" dirty="0"/>
          </a:p>
          <a:p>
            <a:pPr indent="0" marL="0">
              <a:lnSpc>
                <a:spcPts val="1400"/>
              </a:lnSpc>
              <a:buNone/>
            </a:pPr>
            <a:r>
              <a:rPr lang="en-US" sz="1100" b="1" dirty="0">
                <a:solidFill>
                  <a:srgbClr val="1E3A4E"/>
                </a:solidFill>
                <a:latin typeface="Calibri" pitchFamily="34" charset="0"/>
                <a:ea typeface="Calibri" pitchFamily="34" charset="-122"/>
                <a:cs typeface="Calibri" pitchFamily="34" charset="-120"/>
              </a:rPr>
              <a:t>Thèse : </a:t>
            </a:r>
            <a:pPr indent="0" marL="0">
              <a:lnSpc>
                <a:spcPts val="1400"/>
              </a:lnSpc>
              <a:buNone/>
            </a:pPr>
            <a:r>
              <a:rPr lang="en-US" sz="1100" dirty="0">
                <a:solidFill>
                  <a:srgbClr val="2D3748"/>
                </a:solidFill>
                <a:latin typeface="Calibri" pitchFamily="34" charset="0"/>
                <a:ea typeface="Calibri" pitchFamily="34" charset="-122"/>
                <a:cs typeface="Calibri" pitchFamily="34" charset="-120"/>
              </a:rPr>
              <a:t>« Je pense que le sport doit être obligatoire. »</a:t>
            </a:r>
            <a:endParaRPr lang="en-US" sz="1100" dirty="0"/>
          </a:p>
          <a:p>
            <a:pPr indent="0" marL="0">
              <a:lnSpc>
                <a:spcPts val="1400"/>
              </a:lnSpc>
              <a:buNone/>
            </a:pPr>
            <a:r>
              <a:rPr lang="en-US" sz="1100" b="1" dirty="0">
                <a:solidFill>
                  <a:srgbClr val="1E3A4E"/>
                </a:solidFill>
                <a:latin typeface="Calibri" pitchFamily="34" charset="0"/>
                <a:ea typeface="Calibri" pitchFamily="34" charset="-122"/>
                <a:cs typeface="Calibri" pitchFamily="34" charset="-120"/>
              </a:rPr>
              <a:t>Argument 1 : </a:t>
            </a:r>
            <a:pPr indent="0" marL="0">
              <a:lnSpc>
                <a:spcPts val="1400"/>
              </a:lnSpc>
              <a:buNone/>
            </a:pPr>
            <a:r>
              <a:rPr lang="en-US" sz="1100" dirty="0">
                <a:solidFill>
                  <a:srgbClr val="2D3748"/>
                </a:solidFill>
                <a:latin typeface="Calibri" pitchFamily="34" charset="0"/>
                <a:ea typeface="Calibri" pitchFamily="34" charset="-122"/>
                <a:cs typeface="Calibri" pitchFamily="34" charset="-120"/>
              </a:rPr>
              <a:t>« D'abord, il améliore la santé. Par exemple, il réduit l'obésité. »</a:t>
            </a:r>
            <a:endParaRPr lang="en-US" sz="1100" dirty="0"/>
          </a:p>
          <a:p>
            <a:pPr indent="0" marL="0">
              <a:lnSpc>
                <a:spcPts val="1400"/>
              </a:lnSpc>
              <a:buNone/>
            </a:pPr>
            <a:r>
              <a:rPr lang="en-US" sz="1100" b="1" dirty="0">
                <a:solidFill>
                  <a:srgbClr val="1E3A4E"/>
                </a:solidFill>
                <a:latin typeface="Calibri" pitchFamily="34" charset="0"/>
                <a:ea typeface="Calibri" pitchFamily="34" charset="-122"/>
                <a:cs typeface="Calibri" pitchFamily="34" charset="-120"/>
              </a:rPr>
              <a:t>Argument 2 : </a:t>
            </a:r>
            <a:pPr indent="0" marL="0">
              <a:lnSpc>
                <a:spcPts val="1400"/>
              </a:lnSpc>
              <a:buNone/>
            </a:pPr>
            <a:r>
              <a:rPr lang="en-US" sz="1100" dirty="0">
                <a:solidFill>
                  <a:srgbClr val="2D3748"/>
                </a:solidFill>
                <a:latin typeface="Calibri" pitchFamily="34" charset="0"/>
                <a:ea typeface="Calibri" pitchFamily="34" charset="-122"/>
                <a:cs typeface="Calibri" pitchFamily="34" charset="-120"/>
              </a:rPr>
              <a:t>« En outre, il enseigne l'esprit d'équipe. »</a:t>
            </a:r>
            <a:endParaRPr lang="en-US" sz="1100" dirty="0"/>
          </a:p>
          <a:p>
            <a:pPr indent="0" marL="0">
              <a:lnSpc>
                <a:spcPts val="1400"/>
              </a:lnSpc>
              <a:buNone/>
            </a:pPr>
            <a:r>
              <a:rPr lang="en-US" sz="1100" b="1" dirty="0">
                <a:solidFill>
                  <a:srgbClr val="1E3A4E"/>
                </a:solidFill>
                <a:latin typeface="Calibri" pitchFamily="34" charset="0"/>
                <a:ea typeface="Calibri" pitchFamily="34" charset="-122"/>
                <a:cs typeface="Calibri" pitchFamily="34" charset="-120"/>
              </a:rPr>
              <a:t>Contre-argument : </a:t>
            </a:r>
            <a:pPr indent="0" marL="0">
              <a:lnSpc>
                <a:spcPts val="1400"/>
              </a:lnSpc>
              <a:buNone/>
            </a:pPr>
            <a:r>
              <a:rPr lang="en-US" sz="1100" dirty="0">
                <a:solidFill>
                  <a:srgbClr val="2D3748"/>
                </a:solidFill>
                <a:latin typeface="Calibri" pitchFamily="34" charset="0"/>
                <a:ea typeface="Calibri" pitchFamily="34" charset="-122"/>
                <a:cs typeface="Calibri" pitchFamily="34" charset="-120"/>
              </a:rPr>
              <a:t>« Certains disent que c'est fatigant, mais on peut adapter l'intensité. »</a:t>
            </a:r>
            <a:endParaRPr lang="en-US" sz="1100" dirty="0"/>
          </a:p>
          <a:p>
            <a:pPr indent="0" marL="0">
              <a:lnSpc>
                <a:spcPts val="1400"/>
              </a:lnSpc>
              <a:buNone/>
            </a:pPr>
            <a:r>
              <a:rPr lang="en-US" sz="1100" b="1" dirty="0">
                <a:solidFill>
                  <a:srgbClr val="1E3A4E"/>
                </a:solidFill>
                <a:latin typeface="Calibri" pitchFamily="34" charset="0"/>
                <a:ea typeface="Calibri" pitchFamily="34" charset="-122"/>
                <a:cs typeface="Calibri" pitchFamily="34" charset="-120"/>
              </a:rPr>
              <a:t>Conclusion : </a:t>
            </a:r>
            <a:pPr indent="0" marL="0">
              <a:lnSpc>
                <a:spcPts val="1400"/>
              </a:lnSpc>
              <a:buNone/>
            </a:pPr>
            <a:r>
              <a:rPr lang="en-US" sz="1100" dirty="0">
                <a:solidFill>
                  <a:srgbClr val="2D3748"/>
                </a:solidFill>
                <a:latin typeface="Calibri" pitchFamily="34" charset="0"/>
                <a:ea typeface="Calibri" pitchFamily="34" charset="-122"/>
                <a:cs typeface="Calibri" pitchFamily="34" charset="-120"/>
              </a:rPr>
              <a:t>« En somme, le sport obligatoire est bénéfique pour tous. »</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4A574"/>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Présentations de Recherche</a:t>
            </a:r>
            <a:endParaRPr lang="en-US" sz="3000" dirty="0"/>
          </a:p>
        </p:txBody>
      </p:sp>
      <p:sp>
        <p:nvSpPr>
          <p:cNvPr id="4" name="Text 2"/>
          <p:cNvSpPr/>
          <p:nvPr/>
        </p:nvSpPr>
        <p:spPr>
          <a:xfrm>
            <a:off x="822960" y="1188720"/>
            <a:ext cx="502920" cy="502920"/>
          </a:xfrm>
          <a:prstGeom prst="rect">
            <a:avLst/>
          </a:prstGeom>
          <a:noFill/>
          <a:ln/>
        </p:spPr>
        <p:txBody>
          <a:bodyPr wrap="square" rtlCol="0" anchor="ctr"/>
          <a:lstStyle/>
          <a:p>
            <a:pPr algn="ctr" indent="0" marL="0">
              <a:buNone/>
            </a:pPr>
            <a:r>
              <a:rPr lang="en-US" sz="4000" dirty="0">
                <a:solidFill>
                  <a:srgbClr val="000000"/>
                </a:solidFill>
              </a:rPr>
              <a:t>📚</a:t>
            </a:r>
            <a:endParaRPr lang="en-US" sz="4000" dirty="0"/>
          </a:p>
        </p:txBody>
      </p:sp>
      <p:sp>
        <p:nvSpPr>
          <p:cNvPr id="5" name="Text 3"/>
          <p:cNvSpPr/>
          <p:nvPr/>
        </p:nvSpPr>
        <p:spPr>
          <a:xfrm>
            <a:off x="1463040" y="1188720"/>
            <a:ext cx="7040880" cy="1005840"/>
          </a:xfrm>
          <a:prstGeom prst="rect">
            <a:avLst/>
          </a:prstGeom>
          <a:noFill/>
          <a:ln/>
        </p:spPr>
        <p:txBody>
          <a:bodyPr wrap="square" rtlCol="0" anchor="ctr"/>
          <a:lstStyle/>
          <a:p>
            <a:pPr indent="0" marL="0">
              <a:lnSpc>
                <a:spcPts val="2000"/>
              </a:lnSpc>
              <a:buNone/>
            </a:pPr>
            <a:r>
              <a:rPr lang="en-US" sz="1600" b="1" dirty="0">
                <a:solidFill>
                  <a:srgbClr val="2C5F7C"/>
                </a:solidFill>
                <a:latin typeface="Calibri" pitchFamily="34" charset="0"/>
                <a:ea typeface="Calibri" pitchFamily="34" charset="-122"/>
                <a:cs typeface="Calibri" pitchFamily="34" charset="-120"/>
              </a:rPr>
              <a:t>Exposé de recherche documentaire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Thème au choix ou imposé (sciences, histoire, géographie, personnalités)</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Recherche dans des livres, encyclopédies, sites fiables (avec accompagnement)</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Synthèse des informations en 5-7 minutes</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Support : Diaporama, affiche, maquette</a:t>
            </a:r>
            <a:endParaRPr lang="en-US" sz="1200" dirty="0"/>
          </a:p>
        </p:txBody>
      </p:sp>
      <p:sp>
        <p:nvSpPr>
          <p:cNvPr id="6" name="Text 4"/>
          <p:cNvSpPr/>
          <p:nvPr/>
        </p:nvSpPr>
        <p:spPr>
          <a:xfrm>
            <a:off x="822960" y="2468880"/>
            <a:ext cx="502920" cy="502920"/>
          </a:xfrm>
          <a:prstGeom prst="rect">
            <a:avLst/>
          </a:prstGeom>
          <a:noFill/>
          <a:ln/>
        </p:spPr>
        <p:txBody>
          <a:bodyPr wrap="square" rtlCol="0" anchor="ctr"/>
          <a:lstStyle/>
          <a:p>
            <a:pPr algn="ctr" indent="0" marL="0">
              <a:buNone/>
            </a:pPr>
            <a:r>
              <a:rPr lang="en-US" sz="4000" dirty="0">
                <a:solidFill>
                  <a:srgbClr val="000000"/>
                </a:solidFill>
              </a:rPr>
              <a:t>📋</a:t>
            </a:r>
            <a:endParaRPr lang="en-US" sz="4000" dirty="0"/>
          </a:p>
        </p:txBody>
      </p:sp>
      <p:sp>
        <p:nvSpPr>
          <p:cNvPr id="7" name="Text 5"/>
          <p:cNvSpPr/>
          <p:nvPr/>
        </p:nvSpPr>
        <p:spPr>
          <a:xfrm>
            <a:off x="1463040" y="2468880"/>
            <a:ext cx="7040880" cy="1188720"/>
          </a:xfrm>
          <a:prstGeom prst="rect">
            <a:avLst/>
          </a:prstGeom>
          <a:noFill/>
          <a:ln/>
        </p:spPr>
        <p:txBody>
          <a:bodyPr wrap="square" rtlCol="0" anchor="ctr"/>
          <a:lstStyle/>
          <a:p>
            <a:pPr indent="0" marL="0">
              <a:lnSpc>
                <a:spcPts val="2000"/>
              </a:lnSpc>
              <a:buNone/>
            </a:pPr>
            <a:r>
              <a:rPr lang="en-US" sz="1600" b="1" dirty="0">
                <a:solidFill>
                  <a:srgbClr val="2C5F7C"/>
                </a:solidFill>
                <a:latin typeface="Calibri" pitchFamily="34" charset="0"/>
                <a:ea typeface="Calibri" pitchFamily="34" charset="-122"/>
                <a:cs typeface="Calibri" pitchFamily="34" charset="-120"/>
              </a:rPr>
              <a:t>Critères d'évaluation renforcés</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Qualité de la recherche (sources citées, fiabilité)</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Organisation du contenu (plan clair, transitions)</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Qualité de l'expression (vocabulaire, syntaxe)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Gestion du temps et interaction avec l'auditoire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Pertinence du support visuel</a:t>
            </a:r>
            <a:endParaRPr lang="en-US" sz="1200" dirty="0"/>
          </a:p>
        </p:txBody>
      </p:sp>
      <p:sp>
        <p:nvSpPr>
          <p:cNvPr id="8" name="Shape 6"/>
          <p:cNvSpPr/>
          <p:nvPr/>
        </p:nvSpPr>
        <p:spPr>
          <a:xfrm>
            <a:off x="640080" y="3931920"/>
            <a:ext cx="7863840" cy="731520"/>
          </a:xfrm>
          <a:prstGeom prst="rect">
            <a:avLst/>
          </a:prstGeom>
          <a:solidFill>
            <a:srgbClr val="5A9A7C">
              <a:alpha val="80000"/>
            </a:srgbClr>
          </a:solidFill>
          <a:ln/>
        </p:spPr>
      </p:sp>
      <p:sp>
        <p:nvSpPr>
          <p:cNvPr id="9" name="Text 7"/>
          <p:cNvSpPr/>
          <p:nvPr/>
        </p:nvSpPr>
        <p:spPr>
          <a:xfrm>
            <a:off x="822960" y="4069080"/>
            <a:ext cx="365760" cy="365760"/>
          </a:xfrm>
          <a:prstGeom prst="rect">
            <a:avLst/>
          </a:prstGeom>
          <a:noFill/>
          <a:ln/>
        </p:spPr>
        <p:txBody>
          <a:bodyPr wrap="square" rtlCol="0" anchor="ctr"/>
          <a:lstStyle/>
          <a:p>
            <a:pPr algn="ctr" indent="0" marL="0">
              <a:buNone/>
            </a:pPr>
            <a:r>
              <a:rPr lang="en-US" sz="2800" dirty="0">
                <a:solidFill>
                  <a:srgbClr val="000000"/>
                </a:solidFill>
              </a:rPr>
              <a:t>⭐</a:t>
            </a:r>
            <a:endParaRPr lang="en-US" sz="2800" dirty="0"/>
          </a:p>
        </p:txBody>
      </p:sp>
      <p:sp>
        <p:nvSpPr>
          <p:cNvPr id="10" name="Text 8"/>
          <p:cNvSpPr/>
          <p:nvPr/>
        </p:nvSpPr>
        <p:spPr>
          <a:xfrm>
            <a:off x="1371600" y="4069080"/>
            <a:ext cx="6858000" cy="457200"/>
          </a:xfrm>
          <a:prstGeom prst="rect">
            <a:avLst/>
          </a:prstGeom>
          <a:noFill/>
          <a:ln/>
        </p:spPr>
        <p:txBody>
          <a:bodyPr wrap="square" rtlCol="0" anchor="ctr"/>
          <a:lstStyle/>
          <a:p>
            <a:pPr indent="0" marL="0">
              <a:lnSpc>
                <a:spcPts val="1800"/>
              </a:lnSpc>
              <a:buNone/>
            </a:pPr>
            <a:r>
              <a:rPr lang="en-US" sz="1200" b="1" dirty="0">
                <a:solidFill>
                  <a:srgbClr val="1E3A4E"/>
                </a:solidFill>
                <a:latin typeface="Calibri" pitchFamily="34" charset="0"/>
                <a:ea typeface="Calibri" pitchFamily="34" charset="-122"/>
                <a:cs typeface="Calibri" pitchFamily="34" charset="-120"/>
              </a:rPr>
              <a:t>Compétence transversale : </a:t>
            </a:r>
            <a:pPr indent="0" marL="0">
              <a:lnSpc>
                <a:spcPts val="1800"/>
              </a:lnSpc>
              <a:buNone/>
            </a:pPr>
            <a:r>
              <a:rPr lang="en-US" sz="1200" dirty="0">
                <a:solidFill>
                  <a:srgbClr val="2D3748"/>
                </a:solidFill>
                <a:latin typeface="Calibri" pitchFamily="34" charset="0"/>
                <a:ea typeface="Calibri" pitchFamily="34" charset="-122"/>
                <a:cs typeface="Calibri" pitchFamily="34" charset="-120"/>
              </a:rPr>
              <a:t>Cette activité développe simultanément la recherche d'information, l'analyse critique, la synthèse et la communication. Elle prépare aux travaux du collège.</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4A574"/>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2800" b="1" dirty="0">
                <a:solidFill>
                  <a:srgbClr val="FFFFFF"/>
                </a:solidFill>
                <a:latin typeface="Calibri" pitchFamily="34" charset="0"/>
                <a:ea typeface="Calibri" pitchFamily="34" charset="-122"/>
                <a:cs typeface="Calibri" pitchFamily="34" charset="-120"/>
              </a:rPr>
              <a:t>Techniques de Prise de Parole Publique</a:t>
            </a:r>
            <a:endParaRPr lang="en-US" sz="2800" dirty="0"/>
          </a:p>
        </p:txBody>
      </p:sp>
      <p:sp>
        <p:nvSpPr>
          <p:cNvPr id="4" name="Shape 2"/>
          <p:cNvSpPr/>
          <p:nvPr/>
        </p:nvSpPr>
        <p:spPr>
          <a:xfrm>
            <a:off x="640080" y="105156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914400" y="116128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Avant la présentation</a:t>
            </a:r>
            <a:endParaRPr lang="en-US" sz="1500" dirty="0"/>
          </a:p>
        </p:txBody>
      </p:sp>
      <p:sp>
        <p:nvSpPr>
          <p:cNvPr id="6" name="Text 4"/>
          <p:cNvSpPr/>
          <p:nvPr/>
        </p:nvSpPr>
        <p:spPr>
          <a:xfrm>
            <a:off x="914400" y="1490472"/>
            <a:ext cx="7498080" cy="548640"/>
          </a:xfrm>
          <a:prstGeom prst="rect">
            <a:avLst/>
          </a:prstGeom>
          <a:noFill/>
          <a:ln/>
        </p:spPr>
        <p:txBody>
          <a:bodyPr wrap="square" rtlCol="0" anchor="ctr"/>
          <a:lstStyle/>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Respirer profondément pour gérer le stress</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Répéter plusieurs fois (seul puis devant quelqu'un)</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Préparer les premières phrases par cœur</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Vérifier le matériel (diaporama, affiche)</a:t>
            </a:r>
            <a:endParaRPr lang="en-US" sz="1100" dirty="0"/>
          </a:p>
        </p:txBody>
      </p:sp>
      <p:sp>
        <p:nvSpPr>
          <p:cNvPr id="7" name="Shape 5"/>
          <p:cNvSpPr/>
          <p:nvPr/>
        </p:nvSpPr>
        <p:spPr>
          <a:xfrm>
            <a:off x="640080" y="228600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Text 6"/>
          <p:cNvSpPr/>
          <p:nvPr/>
        </p:nvSpPr>
        <p:spPr>
          <a:xfrm>
            <a:off x="914400" y="239572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Pendant la présentation</a:t>
            </a:r>
            <a:endParaRPr lang="en-US" sz="1500" dirty="0"/>
          </a:p>
        </p:txBody>
      </p:sp>
      <p:sp>
        <p:nvSpPr>
          <p:cNvPr id="9" name="Text 7"/>
          <p:cNvSpPr/>
          <p:nvPr/>
        </p:nvSpPr>
        <p:spPr>
          <a:xfrm>
            <a:off x="914400" y="2724912"/>
            <a:ext cx="7498080" cy="548640"/>
          </a:xfrm>
          <a:prstGeom prst="rect">
            <a:avLst/>
          </a:prstGeom>
          <a:noFill/>
          <a:ln/>
        </p:spPr>
        <p:txBody>
          <a:bodyPr wrap="square" rtlCol="0" anchor="ctr"/>
          <a:lstStyle/>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Regard : balayer l'auditoire, ne pas fixer le sol</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Voix : parler assez fort, articuler, varier le ton</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Posture : se tenir droit, éviter de se balancer</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Gestes : les utiliser pour illustrer, rester naturel</a:t>
            </a:r>
            <a:endParaRPr lang="en-US" sz="1100" dirty="0"/>
          </a:p>
        </p:txBody>
      </p:sp>
      <p:sp>
        <p:nvSpPr>
          <p:cNvPr id="10" name="Shape 8"/>
          <p:cNvSpPr/>
          <p:nvPr/>
        </p:nvSpPr>
        <p:spPr>
          <a:xfrm>
            <a:off x="640080" y="352044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Text 9"/>
          <p:cNvSpPr/>
          <p:nvPr/>
        </p:nvSpPr>
        <p:spPr>
          <a:xfrm>
            <a:off x="914400" y="3630168"/>
            <a:ext cx="7498080" cy="27432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Gestion des questions</a:t>
            </a:r>
            <a:endParaRPr lang="en-US" sz="1500" dirty="0"/>
          </a:p>
        </p:txBody>
      </p:sp>
      <p:sp>
        <p:nvSpPr>
          <p:cNvPr id="12" name="Text 10"/>
          <p:cNvSpPr/>
          <p:nvPr/>
        </p:nvSpPr>
        <p:spPr>
          <a:xfrm>
            <a:off x="914400" y="3959352"/>
            <a:ext cx="7498080" cy="548640"/>
          </a:xfrm>
          <a:prstGeom prst="rect">
            <a:avLst/>
          </a:prstGeom>
          <a:noFill/>
          <a:ln/>
        </p:spPr>
        <p:txBody>
          <a:bodyPr wrap="square" rtlCol="0" anchor="ctr"/>
          <a:lstStyle/>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Écouter toute la question avant de répondre</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Reformuler si nécessaire : « Tu demandes si... »</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Dire « Je ne sais pas » si on ne connaît pas la réponse</a:t>
            </a:r>
            <a:endParaRPr lang="en-US" sz="1100" dirty="0"/>
          </a:p>
          <a:p>
            <a:pPr indent="0" marL="0">
              <a:lnSpc>
                <a:spcPts val="1600"/>
              </a:lnSpc>
              <a:buNone/>
            </a:pPr>
            <a:r>
              <a:rPr lang="en-US" sz="1100" dirty="0">
                <a:solidFill>
                  <a:srgbClr val="2D3748"/>
                </a:solidFill>
                <a:latin typeface="Calibri" pitchFamily="34" charset="0"/>
                <a:ea typeface="Calibri" pitchFamily="34" charset="-122"/>
                <a:cs typeface="Calibri" pitchFamily="34" charset="-120"/>
              </a:rPr>
              <a:t>• Remercier pour la question</a:t>
            </a:r>
            <a:endParaRPr lang="en-US" sz="1100" dirty="0"/>
          </a:p>
        </p:txBody>
      </p:sp>
      <p:sp>
        <p:nvSpPr>
          <p:cNvPr id="13" name="Shape 11"/>
          <p:cNvSpPr/>
          <p:nvPr/>
        </p:nvSpPr>
        <p:spPr>
          <a:xfrm>
            <a:off x="640080" y="4754880"/>
            <a:ext cx="7863840" cy="274320"/>
          </a:xfrm>
          <a:prstGeom prst="rect">
            <a:avLst/>
          </a:prstGeom>
          <a:solidFill>
            <a:srgbClr val="D4A574">
              <a:alpha val="70000"/>
            </a:srgbClr>
          </a:solidFill>
          <a:ln/>
        </p:spPr>
      </p:sp>
      <p:sp>
        <p:nvSpPr>
          <p:cNvPr id="14" name="Text 12"/>
          <p:cNvSpPr/>
          <p:nvPr/>
        </p:nvSpPr>
        <p:spPr>
          <a:xfrm>
            <a:off x="914400" y="4754880"/>
            <a:ext cx="7315200" cy="274320"/>
          </a:xfrm>
          <a:prstGeom prst="rect">
            <a:avLst/>
          </a:prstGeom>
          <a:noFill/>
          <a:ln/>
        </p:spPr>
        <p:txBody>
          <a:bodyPr wrap="square" rtlCol="0" anchor="ctr"/>
          <a:lstStyle/>
          <a:p>
            <a:pPr algn="ctr" indent="0" marL="0">
              <a:buNone/>
            </a:pPr>
            <a:r>
              <a:rPr lang="en-US" sz="1100" i="1" dirty="0">
                <a:solidFill>
                  <a:srgbClr val="1E3A4E"/>
                </a:solidFill>
                <a:latin typeface="Calibri" pitchFamily="34" charset="0"/>
                <a:ea typeface="Calibri" pitchFamily="34" charset="-122"/>
                <a:cs typeface="Calibri" pitchFamily="34" charset="-120"/>
              </a:rPr>
              <a:t>💡 Astuce : Organiser des « mercredis de l'éloquence » où chaque élève présente brièvement un sujet libre.</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4A574"/>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Utilisation des Outils Numériques</a:t>
            </a:r>
            <a:endParaRPr lang="en-US" sz="3000" dirty="0"/>
          </a:p>
        </p:txBody>
      </p:sp>
      <p:sp>
        <p:nvSpPr>
          <p:cNvPr id="4" name="Shape 2"/>
          <p:cNvSpPr/>
          <p:nvPr/>
        </p:nvSpPr>
        <p:spPr>
          <a:xfrm>
            <a:off x="640080" y="1097280"/>
            <a:ext cx="3657600" cy="14630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822960" y="123444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6" name="Text 4"/>
          <p:cNvSpPr/>
          <p:nvPr/>
        </p:nvSpPr>
        <p:spPr>
          <a:xfrm>
            <a:off x="1463040" y="1234440"/>
            <a:ext cx="2651760" cy="457200"/>
          </a:xfrm>
          <a:prstGeom prst="rect">
            <a:avLst/>
          </a:prstGeom>
          <a:noFill/>
          <a:ln/>
        </p:spPr>
        <p:txBody>
          <a:bodyPr wrap="square" rtlCol="0" anchor="ctr"/>
          <a:lstStyle/>
          <a:p>
            <a:pPr indent="0" marL="0">
              <a:buNone/>
            </a:pPr>
            <a:r>
              <a:rPr lang="en-US" sz="1500" b="1" dirty="0">
                <a:solidFill>
                  <a:srgbClr val="2C5F7C"/>
                </a:solidFill>
                <a:latin typeface="Calibri" pitchFamily="34" charset="0"/>
                <a:ea typeface="Calibri" pitchFamily="34" charset="-122"/>
                <a:cs typeface="Calibri" pitchFamily="34" charset="-120"/>
              </a:rPr>
              <a:t>Diaporama (PowerPoint/Canva)</a:t>
            </a:r>
            <a:endParaRPr lang="en-US" sz="1500" dirty="0"/>
          </a:p>
        </p:txBody>
      </p:sp>
      <p:sp>
        <p:nvSpPr>
          <p:cNvPr id="7" name="Text 5"/>
          <p:cNvSpPr/>
          <p:nvPr/>
        </p:nvSpPr>
        <p:spPr>
          <a:xfrm>
            <a:off x="822960" y="1828800"/>
            <a:ext cx="3291840" cy="640080"/>
          </a:xfrm>
          <a:prstGeom prst="rect">
            <a:avLst/>
          </a:prstGeom>
          <a:noFill/>
          <a:ln/>
        </p:spPr>
        <p:txBody>
          <a:bodyPr wrap="square" rtlCol="0" anchor="ctr"/>
          <a:lstStyle/>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5-8 diapositives maximum</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Titres clairs, texte limité</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Images et schémas</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Police grande et lisible</a:t>
            </a:r>
            <a:endParaRPr lang="en-US" sz="1100" dirty="0"/>
          </a:p>
        </p:txBody>
      </p:sp>
      <p:sp>
        <p:nvSpPr>
          <p:cNvPr id="8" name="Shape 6"/>
          <p:cNvSpPr/>
          <p:nvPr/>
        </p:nvSpPr>
        <p:spPr>
          <a:xfrm>
            <a:off x="4846320" y="1097280"/>
            <a:ext cx="3657600" cy="14630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9" name="Text 7"/>
          <p:cNvSpPr/>
          <p:nvPr/>
        </p:nvSpPr>
        <p:spPr>
          <a:xfrm>
            <a:off x="5029200" y="1234440"/>
            <a:ext cx="3291840" cy="457200"/>
          </a:xfrm>
          <a:prstGeom prst="rect">
            <a:avLst/>
          </a:prstGeom>
          <a:noFill/>
          <a:ln/>
        </p:spPr>
        <p:txBody>
          <a:bodyPr wrap="square" rtlCol="0" anchor="ctr"/>
          <a:lstStyle/>
          <a:p>
            <a:pPr indent="0" marL="0">
              <a:buNone/>
            </a:pPr>
            <a:r>
              <a:rPr lang="en-US" sz="1500" b="1" dirty="0">
                <a:solidFill>
                  <a:srgbClr val="5A9A7C"/>
                </a:solidFill>
                <a:latin typeface="Calibri" pitchFamily="34" charset="0"/>
                <a:ea typeface="Calibri" pitchFamily="34" charset="-122"/>
                <a:cs typeface="Calibri" pitchFamily="34" charset="-120"/>
              </a:rPr>
              <a:t>Enregistrements audio/vidéo</a:t>
            </a:r>
            <a:endParaRPr lang="en-US" sz="1500" dirty="0"/>
          </a:p>
        </p:txBody>
      </p:sp>
      <p:sp>
        <p:nvSpPr>
          <p:cNvPr id="10" name="Text 8"/>
          <p:cNvSpPr/>
          <p:nvPr/>
        </p:nvSpPr>
        <p:spPr>
          <a:xfrm>
            <a:off x="5029200" y="1828800"/>
            <a:ext cx="3291840" cy="640080"/>
          </a:xfrm>
          <a:prstGeom prst="rect">
            <a:avLst/>
          </a:prstGeom>
          <a:noFill/>
          <a:ln/>
        </p:spPr>
        <p:txBody>
          <a:bodyPr wrap="square" rtlCol="0" anchor="ctr"/>
          <a:lstStyle/>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S'enregistrer pour s'auto-évaluer</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Créer des capsules vidéo pédagogiques</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Podcasts de classe</a:t>
            </a:r>
            <a:endParaRPr lang="en-US" sz="1100" dirty="0"/>
          </a:p>
          <a:p>
            <a:pPr marL="342900" indent="-342900">
              <a:lnSpc>
                <a:spcPts val="1800"/>
              </a:lnSpc>
              <a:buSzPct val="100000"/>
              <a:buChar char="•"/>
            </a:pPr>
            <a:r>
              <a:rPr lang="en-US" sz="1100" dirty="0">
                <a:solidFill>
                  <a:srgbClr val="2D3748"/>
                </a:solidFill>
                <a:latin typeface="Calibri" pitchFamily="34" charset="0"/>
                <a:ea typeface="Calibri" pitchFamily="34" charset="-122"/>
                <a:cs typeface="Calibri" pitchFamily="34" charset="-120"/>
              </a:rPr>
              <a:t>• Respecter les droits d'image</a:t>
            </a:r>
            <a:endParaRPr lang="en-US" sz="1100" dirty="0"/>
          </a:p>
        </p:txBody>
      </p:sp>
      <p:sp>
        <p:nvSpPr>
          <p:cNvPr id="11" name="Shape 9"/>
          <p:cNvSpPr/>
          <p:nvPr/>
        </p:nvSpPr>
        <p:spPr>
          <a:xfrm>
            <a:off x="640080" y="2834640"/>
            <a:ext cx="7863840" cy="1737360"/>
          </a:xfrm>
          <a:prstGeom prst="rect">
            <a:avLst/>
          </a:prstGeom>
          <a:solidFill>
            <a:srgbClr val="2C5F7C">
              <a:alpha val="90000"/>
            </a:srgbClr>
          </a:solidFill>
          <a:ln/>
        </p:spPr>
      </p:sp>
      <p:sp>
        <p:nvSpPr>
          <p:cNvPr id="12" name="Text 10"/>
          <p:cNvSpPr/>
          <p:nvPr/>
        </p:nvSpPr>
        <p:spPr>
          <a:xfrm>
            <a:off x="914400" y="2971800"/>
            <a:ext cx="7498080" cy="274320"/>
          </a:xfrm>
          <a:prstGeom prst="rect">
            <a:avLst/>
          </a:prstGeom>
          <a:noFill/>
          <a:ln/>
        </p:spPr>
        <p:txBody>
          <a:bodyPr wrap="square" rtlCol="0" anchor="ctr"/>
          <a:lstStyle/>
          <a:p>
            <a:pPr indent="0" marL="0">
              <a:buNone/>
            </a:pPr>
            <a:r>
              <a:rPr lang="en-US" sz="1600" b="1" dirty="0">
                <a:solidFill>
                  <a:srgbClr val="1E3A4E"/>
                </a:solidFill>
                <a:latin typeface="Calibri" pitchFamily="34" charset="0"/>
                <a:ea typeface="Calibri" pitchFamily="34" charset="-122"/>
                <a:cs typeface="Calibri" pitchFamily="34" charset="-120"/>
              </a:rPr>
              <a:t>Intégration pédagogique responsable</a:t>
            </a:r>
            <a:endParaRPr lang="en-US" sz="1600" dirty="0"/>
          </a:p>
        </p:txBody>
      </p:sp>
      <p:sp>
        <p:nvSpPr>
          <p:cNvPr id="13" name="Text 11"/>
          <p:cNvSpPr/>
          <p:nvPr/>
        </p:nvSpPr>
        <p:spPr>
          <a:xfrm>
            <a:off x="914400" y="3337560"/>
            <a:ext cx="7498080" cy="1097280"/>
          </a:xfrm>
          <a:prstGeom prst="rect">
            <a:avLst/>
          </a:prstGeom>
          <a:noFill/>
          <a:ln/>
        </p:spPr>
        <p:txBody>
          <a:bodyPr wrap="square" rtlCol="0" anchor="ctr"/>
          <a:lstStyle/>
          <a:p>
            <a:pPr indent="0" marL="0">
              <a:lnSpc>
                <a:spcPts val="1400"/>
              </a:lnSpc>
              <a:buNone/>
            </a:pPr>
            <a:r>
              <a:rPr lang="en-US" sz="1100" b="1" dirty="0">
                <a:solidFill>
                  <a:srgbClr val="1E3A4E"/>
                </a:solidFill>
                <a:latin typeface="Calibri" pitchFamily="34" charset="0"/>
                <a:ea typeface="Calibri" pitchFamily="34" charset="-122"/>
                <a:cs typeface="Calibri" pitchFamily="34" charset="-120"/>
              </a:rPr>
              <a:t>✓ Former les élèves à l'utilisation : </a:t>
            </a:r>
            <a:endParaRPr lang="en-US" sz="1100" dirty="0"/>
          </a:p>
          <a:p>
            <a:pPr indent="0" marL="0">
              <a:lnSpc>
                <a:spcPts val="1400"/>
              </a:lnSpc>
              <a:buNone/>
            </a:pPr>
            <a:r>
              <a:rPr lang="en-US" sz="1100" dirty="0">
                <a:solidFill>
                  <a:srgbClr val="2D3748"/>
                </a:solidFill>
                <a:latin typeface="Calibri" pitchFamily="34" charset="0"/>
                <a:ea typeface="Calibri" pitchFamily="34" charset="-122"/>
                <a:cs typeface="Calibri" pitchFamily="34" charset="-120"/>
              </a:rPr>
              <a:t>   Enseigner comment créer un diaporama simple, choisir des images libres de droits</a:t>
            </a:r>
            <a:endParaRPr lang="en-US" sz="1100" dirty="0"/>
          </a:p>
          <a:p>
            <a:pPr indent="0" marL="0">
              <a:lnSpc>
                <a:spcPts val="1400"/>
              </a:lnSpc>
              <a:buNone/>
            </a:pPr>
            <a:endParaRPr lang="en-US" sz="1100" dirty="0"/>
          </a:p>
          <a:p>
            <a:pPr indent="0" marL="0">
              <a:lnSpc>
                <a:spcPts val="1400"/>
              </a:lnSpc>
              <a:buNone/>
            </a:pPr>
            <a:r>
              <a:rPr lang="en-US" sz="1100" b="1" dirty="0">
                <a:solidFill>
                  <a:srgbClr val="1E3A4E"/>
                </a:solidFill>
                <a:latin typeface="Calibri" pitchFamily="34" charset="0"/>
                <a:ea typeface="Calibri" pitchFamily="34" charset="-122"/>
                <a:cs typeface="Calibri" pitchFamily="34" charset="-120"/>
              </a:rPr>
              <a:t>✓ L'outil au service du contenu : </a:t>
            </a:r>
            <a:endParaRPr lang="en-US" sz="1100" dirty="0"/>
          </a:p>
          <a:p>
            <a:pPr indent="0" marL="0">
              <a:lnSpc>
                <a:spcPts val="1400"/>
              </a:lnSpc>
              <a:buNone/>
            </a:pPr>
            <a:r>
              <a:rPr lang="en-US" sz="1100" dirty="0">
                <a:solidFill>
                  <a:srgbClr val="2D3748"/>
                </a:solidFill>
                <a:latin typeface="Calibri" pitchFamily="34" charset="0"/>
                <a:ea typeface="Calibri" pitchFamily="34" charset="-122"/>
                <a:cs typeface="Calibri" pitchFamily="34" charset="-120"/>
              </a:rPr>
              <a:t>   L'évaluation porte sur la qualité de l'oral, pas sur la technique</a:t>
            </a:r>
            <a:endParaRPr lang="en-US" sz="1100" dirty="0"/>
          </a:p>
          <a:p>
            <a:pPr indent="0" marL="0">
              <a:lnSpc>
                <a:spcPts val="1400"/>
              </a:lnSpc>
              <a:buNone/>
            </a:pPr>
            <a:endParaRPr lang="en-US" sz="1100" dirty="0"/>
          </a:p>
          <a:p>
            <a:pPr indent="0" marL="0">
              <a:lnSpc>
                <a:spcPts val="1400"/>
              </a:lnSpc>
              <a:buNone/>
            </a:pPr>
            <a:r>
              <a:rPr lang="en-US" sz="1100" b="1" dirty="0">
                <a:solidFill>
                  <a:srgbClr val="1E3A4E"/>
                </a:solidFill>
                <a:latin typeface="Calibri" pitchFamily="34" charset="0"/>
                <a:ea typeface="Calibri" pitchFamily="34" charset="-122"/>
                <a:cs typeface="Calibri" pitchFamily="34" charset="-120"/>
              </a:rPr>
              <a:t>✓ Équité d'accès : </a:t>
            </a:r>
            <a:endParaRPr lang="en-US" sz="1100" dirty="0"/>
          </a:p>
          <a:p>
            <a:pPr indent="0" marL="0">
              <a:lnSpc>
                <a:spcPts val="1400"/>
              </a:lnSpc>
              <a:buNone/>
            </a:pPr>
            <a:r>
              <a:rPr lang="en-US" sz="1100" dirty="0">
                <a:solidFill>
                  <a:srgbClr val="2D3748"/>
                </a:solidFill>
                <a:latin typeface="Calibri" pitchFamily="34" charset="0"/>
                <a:ea typeface="Calibri" pitchFamily="34" charset="-122"/>
                <a:cs typeface="Calibri" pitchFamily="34" charset="-120"/>
              </a:rPr>
              <a:t>   Prévoir des alternatives (affiches) pour les élèves sans accès numérique à la maison</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4A574"/>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Auto-Évaluation et Métacognition</a:t>
            </a:r>
            <a:endParaRPr lang="en-US" sz="3000" dirty="0"/>
          </a:p>
        </p:txBody>
      </p:sp>
      <p:sp>
        <p:nvSpPr>
          <p:cNvPr id="4" name="Shape 2"/>
          <p:cNvSpPr/>
          <p:nvPr/>
        </p:nvSpPr>
        <p:spPr>
          <a:xfrm>
            <a:off x="640080" y="1097280"/>
            <a:ext cx="7863840" cy="12801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822960" y="123444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6" name="Text 4"/>
          <p:cNvSpPr/>
          <p:nvPr/>
        </p:nvSpPr>
        <p:spPr>
          <a:xfrm>
            <a:off x="1463040" y="1234440"/>
            <a:ext cx="6858000" cy="1005840"/>
          </a:xfrm>
          <a:prstGeom prst="rect">
            <a:avLst/>
          </a:prstGeom>
          <a:noFill/>
          <a:ln/>
        </p:spPr>
        <p:txBody>
          <a:bodyPr wrap="square" rtlCol="0" anchor="ctr"/>
          <a:lstStyle/>
          <a:p>
            <a:pPr indent="0" marL="0">
              <a:lnSpc>
                <a:spcPts val="2000"/>
              </a:lnSpc>
              <a:buNone/>
            </a:pPr>
            <a:r>
              <a:rPr lang="en-US" sz="1600" b="1" dirty="0">
                <a:solidFill>
                  <a:srgbClr val="2C5F7C"/>
                </a:solidFill>
                <a:latin typeface="Calibri" pitchFamily="34" charset="0"/>
                <a:ea typeface="Calibri" pitchFamily="34" charset="-122"/>
                <a:cs typeface="Calibri" pitchFamily="34" charset="-120"/>
              </a:rPr>
              <a:t>Développer la capacité réflexive</a:t>
            </a:r>
            <a:endParaRPr lang="en-US" sz="1300" dirty="0"/>
          </a:p>
          <a:p>
            <a:pPr indent="0" marL="0">
              <a:lnSpc>
                <a:spcPts val="2000"/>
              </a:lnSpc>
              <a:buNone/>
            </a:pPr>
            <a:r>
              <a:rPr lang="en-US" sz="1300" dirty="0">
                <a:solidFill>
                  <a:srgbClr val="2D3748"/>
                </a:solidFill>
                <a:latin typeface="Calibri" pitchFamily="34" charset="0"/>
                <a:ea typeface="Calibri" pitchFamily="34" charset="-122"/>
                <a:cs typeface="Calibri" pitchFamily="34" charset="-120"/>
              </a:rPr>
              <a:t>L'auto-évaluation aide les élèves à prendre conscience de leurs forces et axes d'amélioration. En réfléchissant sur leur performance, ils deviennent acteurs de leur apprentissage. Cette pratique favorise l'autonomie et la responsabilisation, essentielles pour le collège.</a:t>
            </a:r>
            <a:endParaRPr lang="en-US" sz="13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640080" y="2560320"/>
          <a:ext cx="7863840" cy="914400"/>
        </p:xfrm>
        <a:graphic>
          <a:graphicData uri="http://schemas.openxmlformats.org/drawingml/2006/table">
            <a:tbl>
              <a:tblPr/>
              <a:tblGrid>
                <a:gridCol w="3931920"/>
                <a:gridCol w="3931920"/>
              </a:tblGrid>
              <a:tr h="0">
                <a:tc gridSpan="2">
                  <a:txBody>
                    <a:bodyPr/>
                    <a:lstStyle/>
                    <a:p>
                      <a:pPr indent="0" marL="0">
                        <a:buNone/>
                      </a:pPr>
                      <a:r>
                        <a:rPr lang="en-US" sz="1000" b="1" dirty="0">
                          <a:solidFill>
                            <a:srgbClr val="FFFFFF"/>
                          </a:solidFill>
                          <a:latin typeface="Calibri" pitchFamily="34" charset="0"/>
                          <a:ea typeface="Calibri" pitchFamily="34" charset="-122"/>
                          <a:cs typeface="Calibri" pitchFamily="34" charset="-120"/>
                        </a:rPr>
                        <a:t>Fiche d'auto-évaluation – 5ème/6ème année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D4A574"/>
                    </a:solidFill>
                  </a:tcPr>
                </a:tc>
                <a:tc hMerge="1">
                  <a:tcPr/>
                </a:tc>
              </a:tr>
              <a:tr h="0">
                <a:tc>
                  <a:txBody>
                    <a:bodyPr/>
                    <a:lstStyle/>
                    <a:p>
                      <a:pPr indent="0" marL="0">
                        <a:buNone/>
                      </a:pPr>
                      <a:r>
                        <a:rPr lang="en-US" sz="1000" b="1" dirty="0">
                          <a:solidFill>
                            <a:srgbClr val="2D3748"/>
                          </a:solidFill>
                          <a:latin typeface="Calibri" pitchFamily="34" charset="0"/>
                          <a:ea typeface="Calibri" pitchFamily="34" charset="-122"/>
                          <a:cs typeface="Calibri" pitchFamily="34" charset="-120"/>
                        </a:rPr>
                        <a:t>Ce que j'ai bien fait</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5F3EE"/>
                    </a:solidFill>
                  </a:tcPr>
                </a:tc>
                <a:tc>
                  <a:txBody>
                    <a:bodyPr/>
                    <a:lstStyle/>
                    <a:p>
                      <a:pPr indent="0" marL="0">
                        <a:buNone/>
                      </a:pPr>
                      <a:r>
                        <a:rPr lang="en-US" sz="1000" b="1" dirty="0">
                          <a:solidFill>
                            <a:srgbClr val="2D3748"/>
                          </a:solidFill>
                          <a:latin typeface="Calibri" pitchFamily="34" charset="0"/>
                          <a:ea typeface="Calibri" pitchFamily="34" charset="-122"/>
                          <a:cs typeface="Calibri" pitchFamily="34" charset="-120"/>
                        </a:rPr>
                        <a:t>Ce que je peux améliorer</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5F3EE"/>
                    </a:solidFill>
                  </a:tcPr>
                </a:tc>
              </a:tr>
              <a:tr h="0">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J'ai parlé clairement      ☐ Oui  ☐ Moyennement  ☐ Non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Parler plus fort / articuler mieux</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J'ai bien organisé mes idées      ☐ Oui  ☐ Moyennement  ☐ Non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Utiliser plus de connecteurs logiques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J'ai utilisé un vocabulaire riche      ☐ Oui  ☐ Moyennement  ☐ Non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Apprendre des synonymes</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J'ai géré mon stress      ☐ Oui  ☐ Moyennement  ☐ Non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Respirer et mieux me préparer</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J'ai bien répondu aux questions      ☐ Oui  ☐ Moyennement  ☐ Non</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indent="0" marL="0">
                        <a:buNone/>
                      </a:pPr>
                      <a:r>
                        <a:rPr lang="en-US" sz="1000" dirty="0">
                          <a:solidFill>
                            <a:srgbClr val="2D3748"/>
                          </a:solidFill>
                          <a:latin typeface="Calibri" pitchFamily="34" charset="0"/>
                          <a:ea typeface="Calibri" pitchFamily="34" charset="-122"/>
                          <a:cs typeface="Calibri" pitchFamily="34" charset="-120"/>
                        </a:rPr>
                        <a:t>Écouter toute la question avant de répondre</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r>
              <a:tr h="0">
                <a:tc gridSpan="2">
                  <a:txBody>
                    <a:bodyPr/>
                    <a:lstStyle/>
                    <a:p>
                      <a:pPr indent="0" marL="0">
                        <a:buNone/>
                      </a:pPr>
                      <a:r>
                        <a:rPr lang="en-US" sz="1000" dirty="0">
                          <a:solidFill>
                            <a:srgbClr val="2D3748"/>
                          </a:solidFill>
                          <a:latin typeface="Calibri" pitchFamily="34" charset="0"/>
                          <a:ea typeface="Calibri" pitchFamily="34" charset="-122"/>
                          <a:cs typeface="Calibri" pitchFamily="34" charset="-120"/>
                        </a:rPr>
                        <a:t>Mon objectif pour la prochaine fois : _________________________________</a:t>
                      </a:r>
                      <a:endParaRPr lang="en-US" sz="1000" dirty="0">
                        <a:latin typeface="Calibri" charset="0"/>
                        <a:ea typeface="Calibri" charset="0"/>
                        <a:cs typeface="Calibri" charset="0"/>
                      </a:endParaRPr>
                    </a:p>
                  </a:txBody>
                  <a:tcPr marL="91440" marR="91440" marT="45720" marB="4572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D4A574">
                        <a:alpha val="70000"/>
                      </a:srgbClr>
                    </a:solidFill>
                  </a:tcPr>
                </a:tc>
                <a:tc hMerge="1">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D4A574"/>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2800" b="1" dirty="0">
                <a:solidFill>
                  <a:srgbClr val="FFFFFF"/>
                </a:solidFill>
                <a:latin typeface="Calibri" pitchFamily="34" charset="0"/>
                <a:ea typeface="Calibri" pitchFamily="34" charset="-122"/>
                <a:cs typeface="Calibri" pitchFamily="34" charset="-120"/>
              </a:rPr>
              <a:t>Préparation à l'Enseignement Secondaire</a:t>
            </a:r>
            <a:endParaRPr lang="en-US" sz="2800" dirty="0"/>
          </a:p>
        </p:txBody>
      </p:sp>
      <p:sp>
        <p:nvSpPr>
          <p:cNvPr id="4" name="Text 2"/>
          <p:cNvSpPr/>
          <p:nvPr/>
        </p:nvSpPr>
        <p:spPr>
          <a:xfrm>
            <a:off x="822960" y="1188720"/>
            <a:ext cx="548640" cy="548640"/>
          </a:xfrm>
          <a:prstGeom prst="rect">
            <a:avLst/>
          </a:prstGeom>
          <a:noFill/>
          <a:ln/>
        </p:spPr>
        <p:txBody>
          <a:bodyPr wrap="square" rtlCol="0" anchor="ctr"/>
          <a:lstStyle/>
          <a:p>
            <a:pPr algn="ctr" indent="0" marL="0">
              <a:buNone/>
            </a:pPr>
            <a:r>
              <a:rPr lang="en-US" sz="4400" dirty="0">
                <a:solidFill>
                  <a:srgbClr val="000000"/>
                </a:solidFill>
              </a:rPr>
              <a:t>🎓</a:t>
            </a:r>
            <a:endParaRPr lang="en-US" sz="4400" dirty="0"/>
          </a:p>
        </p:txBody>
      </p:sp>
      <p:sp>
        <p:nvSpPr>
          <p:cNvPr id="5" name="Text 3"/>
          <p:cNvSpPr/>
          <p:nvPr/>
        </p:nvSpPr>
        <p:spPr>
          <a:xfrm>
            <a:off x="1554480" y="1188720"/>
            <a:ext cx="6949440" cy="1188720"/>
          </a:xfrm>
          <a:prstGeom prst="rect">
            <a:avLst/>
          </a:prstGeom>
          <a:noFill/>
          <a:ln/>
        </p:spPr>
        <p:txBody>
          <a:bodyPr wrap="square" rtlCol="0" anchor="ctr"/>
          <a:lstStyle/>
          <a:p>
            <a:pPr indent="0" marL="0">
              <a:lnSpc>
                <a:spcPts val="2000"/>
              </a:lnSpc>
              <a:buNone/>
            </a:pPr>
            <a:r>
              <a:rPr lang="en-US" sz="1600" b="1" dirty="0">
                <a:solidFill>
                  <a:srgbClr val="2C5F7C"/>
                </a:solidFill>
                <a:latin typeface="Calibri" pitchFamily="34" charset="0"/>
                <a:ea typeface="Calibri" pitchFamily="34" charset="-122"/>
                <a:cs typeface="Calibri" pitchFamily="34" charset="-120"/>
              </a:rPr>
              <a:t>Compétences attendues au collège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Prendre des notes pendant un exposé oral</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Participer activement aux discussions de classe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Présenter un exposé structuré de 10-15 minutes</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Argumenter dans un débat formel</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S'adapter à différents registres de langue</a:t>
            </a:r>
            <a:endParaRPr lang="en-US" sz="1200" dirty="0"/>
          </a:p>
        </p:txBody>
      </p:sp>
      <p:sp>
        <p:nvSpPr>
          <p:cNvPr id="6" name="Text 4"/>
          <p:cNvSpPr/>
          <p:nvPr/>
        </p:nvSpPr>
        <p:spPr>
          <a:xfrm>
            <a:off x="822960" y="2651760"/>
            <a:ext cx="548640" cy="548640"/>
          </a:xfrm>
          <a:prstGeom prst="rect">
            <a:avLst/>
          </a:prstGeom>
          <a:noFill/>
          <a:ln/>
        </p:spPr>
        <p:txBody>
          <a:bodyPr wrap="square" rtlCol="0" anchor="ctr"/>
          <a:lstStyle/>
          <a:p>
            <a:pPr algn="ctr" indent="0" marL="0">
              <a:buNone/>
            </a:pPr>
            <a:r>
              <a:rPr lang="en-US" sz="4400" dirty="0">
                <a:solidFill>
                  <a:srgbClr val="000000"/>
                </a:solidFill>
              </a:rPr>
              <a:t>➡️</a:t>
            </a:r>
            <a:endParaRPr lang="en-US" sz="4400" dirty="0"/>
          </a:p>
        </p:txBody>
      </p:sp>
      <p:sp>
        <p:nvSpPr>
          <p:cNvPr id="7" name="Text 5"/>
          <p:cNvSpPr/>
          <p:nvPr/>
        </p:nvSpPr>
        <p:spPr>
          <a:xfrm>
            <a:off x="1554480" y="2651760"/>
            <a:ext cx="6949440" cy="1005840"/>
          </a:xfrm>
          <a:prstGeom prst="rect">
            <a:avLst/>
          </a:prstGeom>
          <a:noFill/>
          <a:ln/>
        </p:spPr>
        <p:txBody>
          <a:bodyPr wrap="square" rtlCol="0" anchor="ctr"/>
          <a:lstStyle/>
          <a:p>
            <a:pPr indent="0" marL="0">
              <a:lnSpc>
                <a:spcPts val="2000"/>
              </a:lnSpc>
              <a:buNone/>
            </a:pPr>
            <a:r>
              <a:rPr lang="en-US" sz="1600" b="1" dirty="0">
                <a:solidFill>
                  <a:srgbClr val="2C5F7C"/>
                </a:solidFill>
                <a:latin typeface="Calibri" pitchFamily="34" charset="0"/>
                <a:ea typeface="Calibri" pitchFamily="34" charset="-122"/>
                <a:cs typeface="Calibri" pitchFamily="34" charset="-120"/>
              </a:rPr>
              <a:t>Activités de transition</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Simulations de situations de collège (cours magistral, travaux de groupe)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Projets interdisciplinaires avec présentation orale</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Exposés de 10 minutes minimum</a:t>
            </a:r>
            <a:endParaRPr lang="en-US" sz="1200" dirty="0"/>
          </a:p>
          <a:p>
            <a:pPr marL="342900" indent="-342900">
              <a:lnSpc>
                <a:spcPts val="2000"/>
              </a:lnSpc>
              <a:buSzPct val="100000"/>
              <a:buChar char="•"/>
            </a:pPr>
            <a:r>
              <a:rPr lang="en-US" sz="1200" dirty="0">
                <a:solidFill>
                  <a:srgbClr val="2D3748"/>
                </a:solidFill>
                <a:latin typeface="Calibri" pitchFamily="34" charset="0"/>
                <a:ea typeface="Calibri" pitchFamily="34" charset="-122"/>
                <a:cs typeface="Calibri" pitchFamily="34" charset="-120"/>
              </a:rPr>
              <a:t>• Débats sur des sujets citoyens (environnement, égalité, etc.)</a:t>
            </a:r>
            <a:endParaRPr lang="en-US" sz="1200" dirty="0"/>
          </a:p>
        </p:txBody>
      </p:sp>
      <p:sp>
        <p:nvSpPr>
          <p:cNvPr id="8" name="Shape 6"/>
          <p:cNvSpPr/>
          <p:nvPr/>
        </p:nvSpPr>
        <p:spPr>
          <a:xfrm>
            <a:off x="640080" y="3931920"/>
            <a:ext cx="7863840" cy="7315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9" name="Text 7"/>
          <p:cNvSpPr/>
          <p:nvPr/>
        </p:nvSpPr>
        <p:spPr>
          <a:xfrm>
            <a:off x="822960" y="4069080"/>
            <a:ext cx="365760" cy="365760"/>
          </a:xfrm>
          <a:prstGeom prst="rect">
            <a:avLst/>
          </a:prstGeom>
          <a:noFill/>
          <a:ln/>
        </p:spPr>
        <p:txBody>
          <a:bodyPr wrap="square" rtlCol="0" anchor="ctr"/>
          <a:lstStyle/>
          <a:p>
            <a:pPr algn="ctr" indent="0" marL="0">
              <a:buNone/>
            </a:pPr>
            <a:r>
              <a:rPr lang="en-US" sz="2800" dirty="0">
                <a:solidFill>
                  <a:srgbClr val="000000"/>
                </a:solidFill>
              </a:rPr>
              <a:t>⭐</a:t>
            </a:r>
            <a:endParaRPr lang="en-US" sz="2800" dirty="0"/>
          </a:p>
        </p:txBody>
      </p:sp>
      <p:sp>
        <p:nvSpPr>
          <p:cNvPr id="10" name="Text 8"/>
          <p:cNvSpPr/>
          <p:nvPr/>
        </p:nvSpPr>
        <p:spPr>
          <a:xfrm>
            <a:off x="1371600" y="4069080"/>
            <a:ext cx="6858000" cy="457200"/>
          </a:xfrm>
          <a:prstGeom prst="rect">
            <a:avLst/>
          </a:prstGeom>
          <a:noFill/>
          <a:ln/>
        </p:spPr>
        <p:txBody>
          <a:bodyPr wrap="square" rtlCol="0" anchor="ctr"/>
          <a:lstStyle/>
          <a:p>
            <a:pPr indent="0" marL="0">
              <a:lnSpc>
                <a:spcPts val="1800"/>
              </a:lnSpc>
              <a:buNone/>
            </a:pPr>
            <a:r>
              <a:rPr lang="en-US" sz="1200" b="1" dirty="0">
                <a:solidFill>
                  <a:srgbClr val="2C5F7C"/>
                </a:solidFill>
                <a:latin typeface="Calibri" pitchFamily="34" charset="0"/>
                <a:ea typeface="Calibri" pitchFamily="34" charset="-122"/>
                <a:cs typeface="Calibri" pitchFamily="34" charset="-120"/>
              </a:rPr>
              <a:t>Continuité pédagogique : </a:t>
            </a:r>
            <a:pPr indent="0" marL="0">
              <a:lnSpc>
                <a:spcPts val="1800"/>
              </a:lnSpc>
              <a:buNone/>
            </a:pPr>
            <a:r>
              <a:rPr lang="en-US" sz="1200" dirty="0">
                <a:solidFill>
                  <a:srgbClr val="2D3748"/>
                </a:solidFill>
                <a:latin typeface="Calibri" pitchFamily="34" charset="0"/>
                <a:ea typeface="Calibri" pitchFamily="34" charset="-122"/>
                <a:cs typeface="Calibri" pitchFamily="34" charset="-120"/>
              </a:rPr>
              <a:t>Les compétences orales acquises au primaire sont le socle de la réussite au collège. Un élève qui maîtrise l'oral est un élève confiant, autonome et capable de s'adapter aux exigences du secondaire.</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5A9A7C"/>
        </a:solidFill>
      </p:bgPr>
    </p:bg>
    <p:spTree>
      <p:nvGrpSpPr>
        <p:cNvPr id="1" name=""/>
        <p:cNvGrpSpPr/>
        <p:nvPr/>
      </p:nvGrpSpPr>
      <p:grpSpPr>
        <a:xfrm>
          <a:off x="0" y="0"/>
          <a:ext cx="0" cy="0"/>
          <a:chOff x="0" y="0"/>
          <a:chExt cx="0" cy="0"/>
        </a:xfrm>
      </p:grpSpPr>
      <p:sp>
        <p:nvSpPr>
          <p:cNvPr id="2" name="Shape 0"/>
          <p:cNvSpPr/>
          <p:nvPr/>
        </p:nvSpPr>
        <p:spPr>
          <a:xfrm>
            <a:off x="0" y="1828800"/>
            <a:ext cx="9144000" cy="1463040"/>
          </a:xfrm>
          <a:prstGeom prst="rect">
            <a:avLst/>
          </a:prstGeom>
          <a:solidFill>
            <a:srgbClr val="FFFFFF">
              <a:alpha val="90000"/>
            </a:srgbClr>
          </a:solidFill>
          <a:ln/>
        </p:spPr>
      </p:sp>
      <p:sp>
        <p:nvSpPr>
          <p:cNvPr id="3" name="Text 1"/>
          <p:cNvSpPr/>
          <p:nvPr/>
        </p:nvSpPr>
        <p:spPr>
          <a:xfrm>
            <a:off x="4114800" y="914400"/>
            <a:ext cx="914400" cy="914400"/>
          </a:xfrm>
          <a:prstGeom prst="rect">
            <a:avLst/>
          </a:prstGeom>
          <a:noFill/>
          <a:ln/>
        </p:spPr>
        <p:txBody>
          <a:bodyPr wrap="square" rtlCol="0" anchor="ctr"/>
          <a:lstStyle/>
          <a:p>
            <a:pPr algn="ctr" indent="0" marL="0">
              <a:buNone/>
            </a:pPr>
            <a:r>
              <a:rPr lang="en-US" sz="7200" dirty="0">
                <a:solidFill>
                  <a:srgbClr val="000000"/>
                </a:solidFill>
              </a:rPr>
              <a:t>♿</a:t>
            </a:r>
            <a:endParaRPr lang="en-US" sz="7200" dirty="0"/>
          </a:p>
        </p:txBody>
      </p:sp>
      <p:sp>
        <p:nvSpPr>
          <p:cNvPr id="4" name="Text 2"/>
          <p:cNvSpPr/>
          <p:nvPr/>
        </p:nvSpPr>
        <p:spPr>
          <a:xfrm>
            <a:off x="914400" y="2103120"/>
            <a:ext cx="7315200" cy="4572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Stratégies Inclusives</a:t>
            </a:r>
            <a:endParaRPr lang="en-US" sz="4000" dirty="0"/>
          </a:p>
        </p:txBody>
      </p:sp>
      <p:sp>
        <p:nvSpPr>
          <p:cNvPr id="5" name="Text 3"/>
          <p:cNvSpPr/>
          <p:nvPr/>
        </p:nvSpPr>
        <p:spPr>
          <a:xfrm>
            <a:off x="914400" y="2651760"/>
            <a:ext cx="7315200" cy="365760"/>
          </a:xfrm>
          <a:prstGeom prst="rect">
            <a:avLst/>
          </a:prstGeom>
          <a:noFill/>
          <a:ln/>
        </p:spPr>
        <p:txBody>
          <a:bodyPr wrap="square" rtlCol="0" anchor="ctr"/>
          <a:lstStyle/>
          <a:p>
            <a:pPr algn="ctr" indent="0" marL="0">
              <a:buNone/>
            </a:pPr>
            <a:r>
              <a:rPr lang="en-US" sz="1800" i="1" dirty="0">
                <a:solidFill>
                  <a:srgbClr val="F5F3EE"/>
                </a:solidFill>
                <a:latin typeface="Calibri" pitchFamily="34" charset="0"/>
                <a:ea typeface="Calibri" pitchFamily="34" charset="-122"/>
                <a:cs typeface="Calibri" pitchFamily="34" charset="-120"/>
              </a:rPr>
              <a:t>Adapter pour inclure tous les apprenants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2C5F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200" b="1" dirty="0">
                <a:solidFill>
                  <a:srgbClr val="FFFFFF"/>
                </a:solidFill>
                <a:latin typeface="Calibri" pitchFamily="34" charset="0"/>
                <a:ea typeface="Calibri" pitchFamily="34" charset="-122"/>
                <a:cs typeface="Calibri" pitchFamily="34" charset="-120"/>
              </a:rPr>
              <a:t>Importance de la Communication Orale</a:t>
            </a:r>
            <a:endParaRPr lang="en-US" sz="3200" dirty="0"/>
          </a:p>
        </p:txBody>
      </p:sp>
      <p:sp>
        <p:nvSpPr>
          <p:cNvPr id="4" name="Shape 2"/>
          <p:cNvSpPr/>
          <p:nvPr/>
        </p:nvSpPr>
        <p:spPr>
          <a:xfrm>
            <a:off x="548640" y="1097280"/>
            <a:ext cx="3657600" cy="16459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777240" y="132588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6" name="Text 4"/>
          <p:cNvSpPr/>
          <p:nvPr/>
        </p:nvSpPr>
        <p:spPr>
          <a:xfrm>
            <a:off x="1371600" y="1325880"/>
            <a:ext cx="2743200" cy="45720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Apprentissages</a:t>
            </a:r>
            <a:endParaRPr lang="en-US" sz="1600" dirty="0"/>
          </a:p>
        </p:txBody>
      </p:sp>
      <p:sp>
        <p:nvSpPr>
          <p:cNvPr id="7" name="Text 5"/>
          <p:cNvSpPr/>
          <p:nvPr/>
        </p:nvSpPr>
        <p:spPr>
          <a:xfrm>
            <a:off x="777240" y="1920240"/>
            <a:ext cx="3200400" cy="640080"/>
          </a:xfrm>
          <a:prstGeom prst="rect">
            <a:avLst/>
          </a:prstGeom>
          <a:noFill/>
          <a:ln/>
        </p:spPr>
        <p:txBody>
          <a:bodyPr wrap="square" rtlCol="0" anchor="ctr"/>
          <a:lstStyle/>
          <a:p>
            <a:pPr indent="0" marL="0">
              <a:lnSpc>
                <a:spcPts val="2000"/>
              </a:lnSpc>
              <a:buNone/>
            </a:pPr>
            <a:r>
              <a:rPr lang="en-US" sz="1300" dirty="0">
                <a:solidFill>
                  <a:srgbClr val="2D3748"/>
                </a:solidFill>
                <a:latin typeface="Calibri" pitchFamily="34" charset="0"/>
                <a:ea typeface="Calibri" pitchFamily="34" charset="-122"/>
                <a:cs typeface="Calibri" pitchFamily="34" charset="-120"/>
              </a:rPr>
              <a:t>Facilite la lecture, l'écriture et la compréhension</a:t>
            </a:r>
            <a:endParaRPr lang="en-US" sz="1300" dirty="0"/>
          </a:p>
        </p:txBody>
      </p:sp>
      <p:sp>
        <p:nvSpPr>
          <p:cNvPr id="8" name="Shape 6"/>
          <p:cNvSpPr/>
          <p:nvPr/>
        </p:nvSpPr>
        <p:spPr>
          <a:xfrm>
            <a:off x="4754880" y="1097280"/>
            <a:ext cx="3657600" cy="16459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9" name="Text 7"/>
          <p:cNvSpPr/>
          <p:nvPr/>
        </p:nvSpPr>
        <p:spPr>
          <a:xfrm>
            <a:off x="4983480" y="132588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10" name="Text 8"/>
          <p:cNvSpPr/>
          <p:nvPr/>
        </p:nvSpPr>
        <p:spPr>
          <a:xfrm>
            <a:off x="5577840" y="1325880"/>
            <a:ext cx="2743200" cy="45720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Compétences sociales</a:t>
            </a:r>
            <a:endParaRPr lang="en-US" sz="1600" dirty="0"/>
          </a:p>
        </p:txBody>
      </p:sp>
      <p:sp>
        <p:nvSpPr>
          <p:cNvPr id="11" name="Text 9"/>
          <p:cNvSpPr/>
          <p:nvPr/>
        </p:nvSpPr>
        <p:spPr>
          <a:xfrm>
            <a:off x="4983480" y="1920240"/>
            <a:ext cx="3200400" cy="640080"/>
          </a:xfrm>
          <a:prstGeom prst="rect">
            <a:avLst/>
          </a:prstGeom>
          <a:noFill/>
          <a:ln/>
        </p:spPr>
        <p:txBody>
          <a:bodyPr wrap="square" rtlCol="0" anchor="ctr"/>
          <a:lstStyle/>
          <a:p>
            <a:pPr indent="0" marL="0">
              <a:lnSpc>
                <a:spcPts val="2000"/>
              </a:lnSpc>
              <a:buNone/>
            </a:pPr>
            <a:r>
              <a:rPr lang="en-US" sz="1300" dirty="0">
                <a:solidFill>
                  <a:srgbClr val="2D3748"/>
                </a:solidFill>
                <a:latin typeface="Calibri" pitchFamily="34" charset="0"/>
                <a:ea typeface="Calibri" pitchFamily="34" charset="-122"/>
                <a:cs typeface="Calibri" pitchFamily="34" charset="-120"/>
              </a:rPr>
              <a:t>Développe l'écoute, l'empathie et la collaboration</a:t>
            </a:r>
            <a:endParaRPr lang="en-US" sz="1300" dirty="0"/>
          </a:p>
        </p:txBody>
      </p:sp>
      <p:sp>
        <p:nvSpPr>
          <p:cNvPr id="12" name="Shape 10"/>
          <p:cNvSpPr/>
          <p:nvPr/>
        </p:nvSpPr>
        <p:spPr>
          <a:xfrm>
            <a:off x="548640" y="3108960"/>
            <a:ext cx="3657600" cy="16459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Text 11"/>
          <p:cNvSpPr/>
          <p:nvPr/>
        </p:nvSpPr>
        <p:spPr>
          <a:xfrm>
            <a:off x="777240" y="333756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14" name="Text 12"/>
          <p:cNvSpPr/>
          <p:nvPr/>
        </p:nvSpPr>
        <p:spPr>
          <a:xfrm>
            <a:off x="1371600" y="3337560"/>
            <a:ext cx="2743200" cy="45720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Développement cognitif</a:t>
            </a:r>
            <a:endParaRPr lang="en-US" sz="1600" dirty="0"/>
          </a:p>
        </p:txBody>
      </p:sp>
      <p:sp>
        <p:nvSpPr>
          <p:cNvPr id="15" name="Text 13"/>
          <p:cNvSpPr/>
          <p:nvPr/>
        </p:nvSpPr>
        <p:spPr>
          <a:xfrm>
            <a:off x="777240" y="3931920"/>
            <a:ext cx="3200400" cy="640080"/>
          </a:xfrm>
          <a:prstGeom prst="rect">
            <a:avLst/>
          </a:prstGeom>
          <a:noFill/>
          <a:ln/>
        </p:spPr>
        <p:txBody>
          <a:bodyPr wrap="square" rtlCol="0" anchor="ctr"/>
          <a:lstStyle/>
          <a:p>
            <a:pPr indent="0" marL="0">
              <a:lnSpc>
                <a:spcPts val="2000"/>
              </a:lnSpc>
              <a:buNone/>
            </a:pPr>
            <a:r>
              <a:rPr lang="en-US" sz="1300" dirty="0">
                <a:solidFill>
                  <a:srgbClr val="2D3748"/>
                </a:solidFill>
                <a:latin typeface="Calibri" pitchFamily="34" charset="0"/>
                <a:ea typeface="Calibri" pitchFamily="34" charset="-122"/>
                <a:cs typeface="Calibri" pitchFamily="34" charset="-120"/>
              </a:rPr>
              <a:t>Stimule la pensée critique et l'argumentation</a:t>
            </a:r>
            <a:endParaRPr lang="en-US" sz="1300" dirty="0"/>
          </a:p>
        </p:txBody>
      </p:sp>
      <p:sp>
        <p:nvSpPr>
          <p:cNvPr id="16" name="Shape 14"/>
          <p:cNvSpPr/>
          <p:nvPr/>
        </p:nvSpPr>
        <p:spPr>
          <a:xfrm>
            <a:off x="4754880" y="3108960"/>
            <a:ext cx="3657600" cy="164592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7" name="Text 15"/>
          <p:cNvSpPr/>
          <p:nvPr/>
        </p:nvSpPr>
        <p:spPr>
          <a:xfrm>
            <a:off x="4983480" y="333756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18" name="Text 16"/>
          <p:cNvSpPr/>
          <p:nvPr/>
        </p:nvSpPr>
        <p:spPr>
          <a:xfrm>
            <a:off x="5577840" y="3337560"/>
            <a:ext cx="2743200" cy="45720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Confiance en soi</a:t>
            </a:r>
            <a:endParaRPr lang="en-US" sz="1600" dirty="0"/>
          </a:p>
        </p:txBody>
      </p:sp>
      <p:sp>
        <p:nvSpPr>
          <p:cNvPr id="19" name="Text 17"/>
          <p:cNvSpPr/>
          <p:nvPr/>
        </p:nvSpPr>
        <p:spPr>
          <a:xfrm>
            <a:off x="4983480" y="3931920"/>
            <a:ext cx="3200400" cy="640080"/>
          </a:xfrm>
          <a:prstGeom prst="rect">
            <a:avLst/>
          </a:prstGeom>
          <a:noFill/>
          <a:ln/>
        </p:spPr>
        <p:txBody>
          <a:bodyPr wrap="square" rtlCol="0" anchor="ctr"/>
          <a:lstStyle/>
          <a:p>
            <a:pPr indent="0" marL="0">
              <a:lnSpc>
                <a:spcPts val="2000"/>
              </a:lnSpc>
              <a:buNone/>
            </a:pPr>
            <a:r>
              <a:rPr lang="en-US" sz="1300" dirty="0">
                <a:solidFill>
                  <a:srgbClr val="2D3748"/>
                </a:solidFill>
                <a:latin typeface="Calibri" pitchFamily="34" charset="0"/>
                <a:ea typeface="Calibri" pitchFamily="34" charset="-122"/>
                <a:cs typeface="Calibri" pitchFamily="34" charset="-120"/>
              </a:rPr>
              <a:t>Renforce l'estime personnelle et l'autonomie</a:t>
            </a:r>
            <a:endParaRPr lang="en-US" sz="13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Comprendre les Besoins Diversifiés</a:t>
            </a:r>
            <a:endParaRPr lang="en-US" sz="3000" dirty="0"/>
          </a:p>
        </p:txBody>
      </p:sp>
      <p:sp>
        <p:nvSpPr>
          <p:cNvPr id="4" name="Shape 2"/>
          <p:cNvSpPr/>
          <p:nvPr/>
        </p:nvSpPr>
        <p:spPr>
          <a:xfrm>
            <a:off x="640080" y="960120"/>
            <a:ext cx="7863840" cy="8229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914400" y="1051560"/>
            <a:ext cx="7498080" cy="228600"/>
          </a:xfrm>
          <a:prstGeom prst="rect">
            <a:avLst/>
          </a:prstGeom>
          <a:noFill/>
          <a:ln/>
        </p:spPr>
        <p:txBody>
          <a:bodyPr wrap="square" rtlCol="0" anchor="ctr"/>
          <a:lstStyle/>
          <a:p>
            <a:pPr indent="0" marL="0">
              <a:buNone/>
            </a:pPr>
            <a:r>
              <a:rPr lang="en-US" sz="1300" b="1" dirty="0">
                <a:solidFill>
                  <a:srgbClr val="2C5F7C"/>
                </a:solidFill>
                <a:latin typeface="Calibri" pitchFamily="34" charset="0"/>
                <a:ea typeface="Calibri" pitchFamily="34" charset="-122"/>
                <a:cs typeface="Calibri" pitchFamily="34" charset="-120"/>
              </a:rPr>
              <a:t>Troubles DYS (dyslexie, dysphasie, dyspraxie)</a:t>
            </a:r>
            <a:endParaRPr lang="en-US" sz="1300" dirty="0"/>
          </a:p>
        </p:txBody>
      </p:sp>
      <p:sp>
        <p:nvSpPr>
          <p:cNvPr id="6" name="Text 4"/>
          <p:cNvSpPr/>
          <p:nvPr/>
        </p:nvSpPr>
        <p:spPr>
          <a:xfrm>
            <a:off x="914400" y="1325880"/>
            <a:ext cx="7498080" cy="411480"/>
          </a:xfrm>
          <a:prstGeom prst="rect">
            <a:avLst/>
          </a:prstGeom>
          <a:noFill/>
          <a:ln/>
        </p:spPr>
        <p:txBody>
          <a:bodyPr wrap="square" rtlCol="0" anchor="ctr"/>
          <a:lstStyle/>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Support visuel renforcé (pictogrammes, cartes mentales)</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Temps supplémentaire pour préparer et présenter</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Autoriser les notes écrites ou visuelles pendant l'oral</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Valoriser le contenu plutôt que la fluidité verbale</a:t>
            </a:r>
            <a:endParaRPr lang="en-US" sz="1000" dirty="0"/>
          </a:p>
        </p:txBody>
      </p:sp>
      <p:sp>
        <p:nvSpPr>
          <p:cNvPr id="7" name="Shape 5"/>
          <p:cNvSpPr/>
          <p:nvPr/>
        </p:nvSpPr>
        <p:spPr>
          <a:xfrm>
            <a:off x="640080" y="1920240"/>
            <a:ext cx="7863840" cy="8229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Text 6"/>
          <p:cNvSpPr/>
          <p:nvPr/>
        </p:nvSpPr>
        <p:spPr>
          <a:xfrm>
            <a:off x="914400" y="2011680"/>
            <a:ext cx="7498080" cy="228600"/>
          </a:xfrm>
          <a:prstGeom prst="rect">
            <a:avLst/>
          </a:prstGeom>
          <a:noFill/>
          <a:ln/>
        </p:spPr>
        <p:txBody>
          <a:bodyPr wrap="square" rtlCol="0" anchor="ctr"/>
          <a:lstStyle/>
          <a:p>
            <a:pPr indent="0" marL="0">
              <a:buNone/>
            </a:pPr>
            <a:r>
              <a:rPr lang="en-US" sz="1300" b="1" dirty="0">
                <a:solidFill>
                  <a:srgbClr val="2C5F7C"/>
                </a:solidFill>
                <a:latin typeface="Calibri" pitchFamily="34" charset="0"/>
                <a:ea typeface="Calibri" pitchFamily="34" charset="-122"/>
                <a:cs typeface="Calibri" pitchFamily="34" charset="-120"/>
              </a:rPr>
              <a:t>Troubles auditifs ou déficience auditive</a:t>
            </a:r>
            <a:endParaRPr lang="en-US" sz="1300" dirty="0"/>
          </a:p>
        </p:txBody>
      </p:sp>
      <p:sp>
        <p:nvSpPr>
          <p:cNvPr id="9" name="Text 7"/>
          <p:cNvSpPr/>
          <p:nvPr/>
        </p:nvSpPr>
        <p:spPr>
          <a:xfrm>
            <a:off x="914400" y="2286000"/>
            <a:ext cx="7498080" cy="411480"/>
          </a:xfrm>
          <a:prstGeom prst="rect">
            <a:avLst/>
          </a:prstGeom>
          <a:noFill/>
          <a:ln/>
        </p:spPr>
        <p:txBody>
          <a:bodyPr wrap="square" rtlCol="0" anchor="ctr"/>
          <a:lstStyle/>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Positionnement face à l'enseignant</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Utilisation de supports visuels systématiques</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Reformulations écrites au tableau</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Sensibilisation de la classe à la communication inclusive</a:t>
            </a:r>
            <a:endParaRPr lang="en-US" sz="1000" dirty="0"/>
          </a:p>
        </p:txBody>
      </p:sp>
      <p:sp>
        <p:nvSpPr>
          <p:cNvPr id="10" name="Shape 8"/>
          <p:cNvSpPr/>
          <p:nvPr/>
        </p:nvSpPr>
        <p:spPr>
          <a:xfrm>
            <a:off x="640080" y="2880360"/>
            <a:ext cx="7863840" cy="8229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Text 9"/>
          <p:cNvSpPr/>
          <p:nvPr/>
        </p:nvSpPr>
        <p:spPr>
          <a:xfrm>
            <a:off x="914400" y="2971800"/>
            <a:ext cx="7498080" cy="228600"/>
          </a:xfrm>
          <a:prstGeom prst="rect">
            <a:avLst/>
          </a:prstGeom>
          <a:noFill/>
          <a:ln/>
        </p:spPr>
        <p:txBody>
          <a:bodyPr wrap="square" rtlCol="0" anchor="ctr"/>
          <a:lstStyle/>
          <a:p>
            <a:pPr indent="0" marL="0">
              <a:buNone/>
            </a:pPr>
            <a:r>
              <a:rPr lang="en-US" sz="1300" b="1" dirty="0">
                <a:solidFill>
                  <a:srgbClr val="2C5F7C"/>
                </a:solidFill>
                <a:latin typeface="Calibri" pitchFamily="34" charset="0"/>
                <a:ea typeface="Calibri" pitchFamily="34" charset="-122"/>
                <a:cs typeface="Calibri" pitchFamily="34" charset="-120"/>
              </a:rPr>
              <a:t>Troubles du spectre autistique (TSA)</a:t>
            </a:r>
            <a:endParaRPr lang="en-US" sz="1300" dirty="0"/>
          </a:p>
        </p:txBody>
      </p:sp>
      <p:sp>
        <p:nvSpPr>
          <p:cNvPr id="12" name="Text 10"/>
          <p:cNvSpPr/>
          <p:nvPr/>
        </p:nvSpPr>
        <p:spPr>
          <a:xfrm>
            <a:off x="914400" y="3246120"/>
            <a:ext cx="7498080" cy="411480"/>
          </a:xfrm>
          <a:prstGeom prst="rect">
            <a:avLst/>
          </a:prstGeom>
          <a:noFill/>
          <a:ln/>
        </p:spPr>
        <p:txBody>
          <a:bodyPr wrap="square" rtlCol="0" anchor="ctr"/>
          <a:lstStyle/>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Routines prévisibles, annonce des activités à l'avance</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Espace de retrait si besoin (coin calme)</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Consignes claires, concrètes, sans ambiguïté</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Support visuel pour structurer le discours (séquences)</a:t>
            </a:r>
            <a:endParaRPr lang="en-US" sz="1000" dirty="0"/>
          </a:p>
        </p:txBody>
      </p:sp>
      <p:sp>
        <p:nvSpPr>
          <p:cNvPr id="13" name="Shape 11"/>
          <p:cNvSpPr/>
          <p:nvPr/>
        </p:nvSpPr>
        <p:spPr>
          <a:xfrm>
            <a:off x="640080" y="3840480"/>
            <a:ext cx="7863840" cy="8229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4" name="Text 12"/>
          <p:cNvSpPr/>
          <p:nvPr/>
        </p:nvSpPr>
        <p:spPr>
          <a:xfrm>
            <a:off x="914400" y="3931920"/>
            <a:ext cx="7498080" cy="228600"/>
          </a:xfrm>
          <a:prstGeom prst="rect">
            <a:avLst/>
          </a:prstGeom>
          <a:noFill/>
          <a:ln/>
        </p:spPr>
        <p:txBody>
          <a:bodyPr wrap="square" rtlCol="0" anchor="ctr"/>
          <a:lstStyle/>
          <a:p>
            <a:pPr indent="0" marL="0">
              <a:buNone/>
            </a:pPr>
            <a:r>
              <a:rPr lang="en-US" sz="1300" b="1" dirty="0">
                <a:solidFill>
                  <a:srgbClr val="2C5F7C"/>
                </a:solidFill>
                <a:latin typeface="Calibri" pitchFamily="34" charset="0"/>
                <a:ea typeface="Calibri" pitchFamily="34" charset="-122"/>
                <a:cs typeface="Calibri" pitchFamily="34" charset="-120"/>
              </a:rPr>
              <a:t>Haut potentiel intellectuel (HPI)</a:t>
            </a:r>
            <a:endParaRPr lang="en-US" sz="1300" dirty="0"/>
          </a:p>
        </p:txBody>
      </p:sp>
      <p:sp>
        <p:nvSpPr>
          <p:cNvPr id="15" name="Text 13"/>
          <p:cNvSpPr/>
          <p:nvPr/>
        </p:nvSpPr>
        <p:spPr>
          <a:xfrm>
            <a:off x="914400" y="4206240"/>
            <a:ext cx="7498080" cy="411480"/>
          </a:xfrm>
          <a:prstGeom prst="rect">
            <a:avLst/>
          </a:prstGeom>
          <a:noFill/>
          <a:ln/>
        </p:spPr>
        <p:txBody>
          <a:bodyPr wrap="square" rtlCol="0" anchor="ctr"/>
          <a:lstStyle/>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Projets d'approfondissement et recherches complexes</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Rôle de tuteur ou mentor pour d'autres élèves</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Débats philosophiques ou éthiques</a:t>
            </a:r>
            <a:endParaRPr lang="en-US" sz="1000" dirty="0"/>
          </a:p>
          <a:p>
            <a:pPr indent="0" marL="0">
              <a:lnSpc>
                <a:spcPts val="1400"/>
              </a:lnSpc>
              <a:buNone/>
            </a:pPr>
            <a:r>
              <a:rPr lang="en-US" sz="1000" dirty="0">
                <a:solidFill>
                  <a:srgbClr val="2D3748"/>
                </a:solidFill>
                <a:latin typeface="Calibri" pitchFamily="34" charset="0"/>
                <a:ea typeface="Calibri" pitchFamily="34" charset="-122"/>
                <a:cs typeface="Calibri" pitchFamily="34" charset="-120"/>
              </a:rPr>
              <a:t>• Encourager la créativité dans les présentations</a:t>
            </a:r>
            <a:endParaRPr lang="en-US"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Approches d'Évaluation Différenciée</a:t>
            </a:r>
            <a:endParaRPr lang="en-US" sz="3000" dirty="0"/>
          </a:p>
        </p:txBody>
      </p:sp>
      <p:sp>
        <p:nvSpPr>
          <p:cNvPr id="4" name="Shape 2"/>
          <p:cNvSpPr/>
          <p:nvPr/>
        </p:nvSpPr>
        <p:spPr>
          <a:xfrm>
            <a:off x="640080" y="1097280"/>
            <a:ext cx="7863840" cy="137160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640080" y="1097280"/>
            <a:ext cx="137160" cy="1371600"/>
          </a:xfrm>
          <a:prstGeom prst="rect">
            <a:avLst/>
          </a:prstGeom>
          <a:solidFill>
            <a:srgbClr val="D4A574"/>
          </a:solidFill>
          <a:ln/>
        </p:spPr>
      </p:sp>
      <p:sp>
        <p:nvSpPr>
          <p:cNvPr id="6" name="Text 4"/>
          <p:cNvSpPr/>
          <p:nvPr/>
        </p:nvSpPr>
        <p:spPr>
          <a:xfrm>
            <a:off x="1097280" y="1234440"/>
            <a:ext cx="7315200" cy="1097280"/>
          </a:xfrm>
          <a:prstGeom prst="rect">
            <a:avLst/>
          </a:prstGeom>
          <a:noFill/>
          <a:ln/>
        </p:spPr>
        <p:txBody>
          <a:bodyPr wrap="square" rtlCol="0" anchor="ctr"/>
          <a:lstStyle/>
          <a:p>
            <a:pPr indent="0" marL="0">
              <a:lnSpc>
                <a:spcPts val="2000"/>
              </a:lnSpc>
              <a:buNone/>
            </a:pPr>
            <a:r>
              <a:rPr lang="en-US" sz="1700" b="1" dirty="0">
                <a:solidFill>
                  <a:srgbClr val="2C5F7C"/>
                </a:solidFill>
                <a:latin typeface="Calibri" pitchFamily="34" charset="0"/>
                <a:ea typeface="Calibri" pitchFamily="34" charset="-122"/>
                <a:cs typeface="Calibri" pitchFamily="34" charset="-120"/>
              </a:rPr>
              <a:t>Principe fondamental</a:t>
            </a:r>
            <a:endParaRPr lang="en-US" sz="1300" dirty="0"/>
          </a:p>
          <a:p>
            <a:pPr indent="0" marL="0">
              <a:lnSpc>
                <a:spcPts val="2000"/>
              </a:lnSpc>
              <a:buNone/>
            </a:pPr>
            <a:r>
              <a:rPr lang="en-US" sz="1300" dirty="0">
                <a:solidFill>
                  <a:srgbClr val="2D3748"/>
                </a:solidFill>
                <a:latin typeface="Calibri" pitchFamily="34" charset="0"/>
                <a:ea typeface="Calibri" pitchFamily="34" charset="-122"/>
                <a:cs typeface="Calibri" pitchFamily="34" charset="-120"/>
              </a:rPr>
              <a:t>L'évaluation différenciée ne signifie pas abaisser les attentes, mais adapter les modalités pour permettre à chaque élève de démontrer ses compétences. L'objectif reste le même : développer la communication orale. Les moyens d'y parvenir peuvent varier.</a:t>
            </a:r>
            <a:endParaRPr lang="en-US" sz="1300" dirty="0"/>
          </a:p>
        </p:txBody>
      </p:sp>
      <p:sp>
        <p:nvSpPr>
          <p:cNvPr id="7" name="Shape 5"/>
          <p:cNvSpPr/>
          <p:nvPr/>
        </p:nvSpPr>
        <p:spPr>
          <a:xfrm>
            <a:off x="640080" y="2743200"/>
            <a:ext cx="7863840" cy="91440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Text 6"/>
          <p:cNvSpPr/>
          <p:nvPr/>
        </p:nvSpPr>
        <p:spPr>
          <a:xfrm>
            <a:off x="914400" y="2834640"/>
            <a:ext cx="7498080" cy="228600"/>
          </a:xfrm>
          <a:prstGeom prst="rect">
            <a:avLst/>
          </a:prstGeom>
          <a:noFill/>
          <a:ln/>
        </p:spPr>
        <p:txBody>
          <a:bodyPr wrap="square" rtlCol="0" anchor="ctr"/>
          <a:lstStyle/>
          <a:p>
            <a:pPr indent="0" marL="0">
              <a:buNone/>
            </a:pPr>
            <a:r>
              <a:rPr lang="en-US" sz="1400" b="1" dirty="0">
                <a:solidFill>
                  <a:srgbClr val="5A9A7C"/>
                </a:solidFill>
                <a:latin typeface="Calibri" pitchFamily="34" charset="0"/>
                <a:ea typeface="Calibri" pitchFamily="34" charset="-122"/>
                <a:cs typeface="Calibri" pitchFamily="34" charset="-120"/>
              </a:rPr>
              <a:t>Formats variés d'évaluation</a:t>
            </a:r>
            <a:endParaRPr lang="en-US" sz="1400" dirty="0"/>
          </a:p>
        </p:txBody>
      </p:sp>
      <p:sp>
        <p:nvSpPr>
          <p:cNvPr id="9" name="Text 7"/>
          <p:cNvSpPr/>
          <p:nvPr/>
        </p:nvSpPr>
        <p:spPr>
          <a:xfrm>
            <a:off x="914400" y="3108960"/>
            <a:ext cx="7498080" cy="502920"/>
          </a:xfrm>
          <a:prstGeom prst="rect">
            <a:avLst/>
          </a:prstGeom>
          <a:noFill/>
          <a:ln/>
        </p:spPr>
        <p:txBody>
          <a:bodyPr wrap="square" rtlCol="0" anchor="ctr"/>
          <a:lstStyle/>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Oral en binôme au lieu de seul devant la classe</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Enregistrement vidéo/audio à la maison</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Présentation en petit groupe (4-5 élèves)</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Évaluation progressive (plusieurs courtes présentations au lieu d'une longue)</a:t>
            </a:r>
            <a:endParaRPr lang="en-US" sz="1100" dirty="0"/>
          </a:p>
        </p:txBody>
      </p:sp>
      <p:sp>
        <p:nvSpPr>
          <p:cNvPr id="10" name="Shape 8"/>
          <p:cNvSpPr/>
          <p:nvPr/>
        </p:nvSpPr>
        <p:spPr>
          <a:xfrm>
            <a:off x="640080" y="3794760"/>
            <a:ext cx="7863840" cy="91440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1" name="Text 9"/>
          <p:cNvSpPr/>
          <p:nvPr/>
        </p:nvSpPr>
        <p:spPr>
          <a:xfrm>
            <a:off x="914400" y="3886200"/>
            <a:ext cx="7498080" cy="228600"/>
          </a:xfrm>
          <a:prstGeom prst="rect">
            <a:avLst/>
          </a:prstGeom>
          <a:noFill/>
          <a:ln/>
        </p:spPr>
        <p:txBody>
          <a:bodyPr wrap="square" rtlCol="0" anchor="ctr"/>
          <a:lstStyle/>
          <a:p>
            <a:pPr indent="0" marL="0">
              <a:buNone/>
            </a:pPr>
            <a:r>
              <a:rPr lang="en-US" sz="1400" b="1" dirty="0">
                <a:solidFill>
                  <a:srgbClr val="5A9A7C"/>
                </a:solidFill>
                <a:latin typeface="Calibri" pitchFamily="34" charset="0"/>
                <a:ea typeface="Calibri" pitchFamily="34" charset="-122"/>
                <a:cs typeface="Calibri" pitchFamily="34" charset="-120"/>
              </a:rPr>
              <a:t>Critères ajustés</a:t>
            </a:r>
            <a:endParaRPr lang="en-US" sz="1400" dirty="0"/>
          </a:p>
        </p:txBody>
      </p:sp>
      <p:sp>
        <p:nvSpPr>
          <p:cNvPr id="12" name="Text 10"/>
          <p:cNvSpPr/>
          <p:nvPr/>
        </p:nvSpPr>
        <p:spPr>
          <a:xfrm>
            <a:off x="914400" y="4160520"/>
            <a:ext cx="7498080" cy="502920"/>
          </a:xfrm>
          <a:prstGeom prst="rect">
            <a:avLst/>
          </a:prstGeom>
          <a:noFill/>
          <a:ln/>
        </p:spPr>
        <p:txBody>
          <a:bodyPr wrap="square" rtlCol="0" anchor="ctr"/>
          <a:lstStyle/>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Pour élèves DYS : accent sur le contenu plutôt que la fluence</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Pour élèves timides : valoriser la progression personnelle</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Pour élèves allophones : accepter les erreurs linguistiques si le message passe</a:t>
            </a:r>
            <a:endParaRPr lang="en-US" sz="1100" dirty="0"/>
          </a:p>
          <a:p>
            <a:pPr indent="0" marL="0">
              <a:lnSpc>
                <a:spcPts val="1500"/>
              </a:lnSpc>
              <a:buNone/>
            </a:pPr>
            <a:r>
              <a:rPr lang="en-US" sz="1100" dirty="0">
                <a:solidFill>
                  <a:srgbClr val="2D3748"/>
                </a:solidFill>
                <a:latin typeface="Calibri" pitchFamily="34" charset="0"/>
                <a:ea typeface="Calibri" pitchFamily="34" charset="-122"/>
                <a:cs typeface="Calibri" pitchFamily="34" charset="-120"/>
              </a:rPr>
              <a:t>• Pour élèves TSA : évaluer la structure plutôt que le contact visuel</a:t>
            </a:r>
            <a:endParaRPr lang="en-US" sz="11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1E3A4E"/>
        </a:solidFill>
      </p:bgPr>
    </p:bg>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D4A574"/>
          </a:solidFill>
          <a:ln/>
        </p:spPr>
      </p:sp>
      <p:sp>
        <p:nvSpPr>
          <p:cNvPr id="3" name="Text 1"/>
          <p:cNvSpPr/>
          <p:nvPr/>
        </p:nvSpPr>
        <p:spPr>
          <a:xfrm>
            <a:off x="457200" y="13716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4" name="Text 2"/>
          <p:cNvSpPr/>
          <p:nvPr/>
        </p:nvSpPr>
        <p:spPr>
          <a:xfrm>
            <a:off x="457200" y="1371600"/>
            <a:ext cx="8229600" cy="54864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Conclusion</a:t>
            </a:r>
            <a:endParaRPr lang="en-US" sz="4000" dirty="0"/>
          </a:p>
        </p:txBody>
      </p:sp>
      <p:sp>
        <p:nvSpPr>
          <p:cNvPr id="5" name="Text 3"/>
          <p:cNvSpPr/>
          <p:nvPr/>
        </p:nvSpPr>
        <p:spPr>
          <a:xfrm>
            <a:off x="457200" y="2011680"/>
            <a:ext cx="8229600" cy="365760"/>
          </a:xfrm>
          <a:prstGeom prst="rect">
            <a:avLst/>
          </a:prstGeom>
          <a:noFill/>
          <a:ln/>
        </p:spPr>
        <p:txBody>
          <a:bodyPr wrap="square" rtlCol="0" anchor="ctr"/>
          <a:lstStyle/>
          <a:p>
            <a:pPr algn="ctr" indent="0" marL="0">
              <a:buNone/>
            </a:pPr>
            <a:r>
              <a:rPr lang="en-US" sz="1800" i="1" dirty="0">
                <a:solidFill>
                  <a:srgbClr val="D4A574"/>
                </a:solidFill>
                <a:latin typeface="Calibri" pitchFamily="34" charset="0"/>
                <a:ea typeface="Calibri" pitchFamily="34" charset="-122"/>
                <a:cs typeface="Calibri" pitchFamily="34" charset="-120"/>
              </a:rPr>
              <a:t>La Communication Orale : Un Investissement pour la Vie</a:t>
            </a:r>
            <a:endParaRPr lang="en-US" sz="1800" dirty="0"/>
          </a:p>
        </p:txBody>
      </p:sp>
      <p:sp>
        <p:nvSpPr>
          <p:cNvPr id="6" name="Shape 4"/>
          <p:cNvSpPr/>
          <p:nvPr/>
        </p:nvSpPr>
        <p:spPr>
          <a:xfrm>
            <a:off x="1371600" y="2743200"/>
            <a:ext cx="6400800" cy="1188720"/>
          </a:xfrm>
          <a:prstGeom prst="rect">
            <a:avLst/>
          </a:prstGeom>
          <a:solidFill>
            <a:srgbClr val="FFFFFF">
              <a:alpha val="90000"/>
            </a:srgbClr>
          </a:solidFill>
          <a:ln/>
        </p:spPr>
      </p:sp>
      <p:sp>
        <p:nvSpPr>
          <p:cNvPr id="7" name="Text 5"/>
          <p:cNvSpPr/>
          <p:nvPr/>
        </p:nvSpPr>
        <p:spPr>
          <a:xfrm>
            <a:off x="1645920" y="2880360"/>
            <a:ext cx="5852160" cy="914400"/>
          </a:xfrm>
          <a:prstGeom prst="rect">
            <a:avLst/>
          </a:prstGeom>
          <a:noFill/>
          <a:ln/>
        </p:spPr>
        <p:txBody>
          <a:bodyPr wrap="square" rtlCol="0" anchor="ctr"/>
          <a:lstStyle/>
          <a:p>
            <a:pPr algn="ctr" indent="0" marL="0">
              <a:lnSpc>
                <a:spcPts val="2200"/>
              </a:lnSpc>
              <a:buNone/>
            </a:pPr>
            <a:r>
              <a:rPr lang="en-US" sz="1400" dirty="0">
                <a:solidFill>
                  <a:srgbClr val="FFFFFF"/>
                </a:solidFill>
                <a:latin typeface="Calibri" pitchFamily="34" charset="0"/>
                <a:ea typeface="Calibri" pitchFamily="34" charset="-122"/>
                <a:cs typeface="Calibri" pitchFamily="34" charset="-120"/>
              </a:rPr>
              <a:t>Les compétences de communication orale acquises au cycle primaire constituent le socle de la réussite scolaire, professionnelle et sociale. En développant ces compétences de manière progressive, inclusive et bienveillante, nous préparons nos élèves à devenir des citoyens confiants, critiques et capables d'interagir efficacement dans un monde en constante évolution.</a:t>
            </a:r>
            <a:endParaRPr lang="en-US" sz="1400" dirty="0"/>
          </a:p>
        </p:txBody>
      </p:sp>
      <p:sp>
        <p:nvSpPr>
          <p:cNvPr id="8" name="Text 6"/>
          <p:cNvSpPr/>
          <p:nvPr/>
        </p:nvSpPr>
        <p:spPr>
          <a:xfrm>
            <a:off x="457200" y="4114800"/>
            <a:ext cx="8229600" cy="274320"/>
          </a:xfrm>
          <a:prstGeom prst="rect">
            <a:avLst/>
          </a:prstGeom>
          <a:noFill/>
          <a:ln/>
        </p:spPr>
        <p:txBody>
          <a:bodyPr wrap="square" rtlCol="0" anchor="ctr"/>
          <a:lstStyle/>
          <a:p>
            <a:pPr algn="ctr" indent="0" marL="0">
              <a:buNone/>
            </a:pPr>
            <a:r>
              <a:rPr lang="en-US" sz="1800" b="1" dirty="0">
                <a:solidFill>
                  <a:srgbClr val="D4A574"/>
                </a:solidFill>
                <a:latin typeface="Calibri" pitchFamily="34" charset="0"/>
                <a:ea typeface="Calibri" pitchFamily="34" charset="-122"/>
                <a:cs typeface="Calibri" pitchFamily="34" charset="-120"/>
              </a:rPr>
              <a:t>Recommandations Clés</a:t>
            </a:r>
            <a:endParaRPr lang="en-US" sz="1800" dirty="0"/>
          </a:p>
        </p:txBody>
      </p:sp>
      <p:sp>
        <p:nvSpPr>
          <p:cNvPr id="9" name="Text 7"/>
          <p:cNvSpPr/>
          <p:nvPr/>
        </p:nvSpPr>
        <p:spPr>
          <a:xfrm>
            <a:off x="2743200" y="4434840"/>
            <a:ext cx="3657600" cy="457200"/>
          </a:xfrm>
          <a:prstGeom prst="rect">
            <a:avLst/>
          </a:prstGeom>
          <a:noFill/>
          <a:ln/>
        </p:spPr>
        <p:txBody>
          <a:bodyPr wrap="square" rtlCol="0" anchor="ctr"/>
          <a:lstStyle/>
          <a:p>
            <a:pPr algn="ctr" indent="0" marL="0">
              <a:lnSpc>
                <a:spcPts val="1600"/>
              </a:lnSpc>
              <a:buNone/>
            </a:pPr>
            <a:r>
              <a:rPr lang="en-US" sz="1300" b="1" dirty="0">
                <a:solidFill>
                  <a:srgbClr val="F5F3EE"/>
                </a:solidFill>
                <a:latin typeface="Calibri" pitchFamily="34" charset="0"/>
                <a:ea typeface="Calibri" pitchFamily="34" charset="-122"/>
                <a:cs typeface="Calibri" pitchFamily="34" charset="-120"/>
              </a:rPr>
              <a:t>✓ Pratiquer quotidiennement</a:t>
            </a:r>
            <a:endParaRPr lang="en-US" sz="1300" dirty="0"/>
          </a:p>
          <a:p>
            <a:pPr algn="ctr" indent="0" marL="0">
              <a:lnSpc>
                <a:spcPts val="1600"/>
              </a:lnSpc>
              <a:buNone/>
            </a:pPr>
            <a:r>
              <a:rPr lang="en-US" sz="1300" b="1" dirty="0">
                <a:solidFill>
                  <a:srgbClr val="F5F3EE"/>
                </a:solidFill>
                <a:latin typeface="Calibri" pitchFamily="34" charset="0"/>
                <a:ea typeface="Calibri" pitchFamily="34" charset="-122"/>
                <a:cs typeface="Calibri" pitchFamily="34" charset="-120"/>
              </a:rPr>
              <a:t>✓ Valoriser tous les efforts</a:t>
            </a:r>
            <a:endParaRPr lang="en-US" sz="1300" dirty="0"/>
          </a:p>
          <a:p>
            <a:pPr algn="ctr" indent="0" marL="0">
              <a:lnSpc>
                <a:spcPts val="1600"/>
              </a:lnSpc>
              <a:buNone/>
            </a:pPr>
            <a:r>
              <a:rPr lang="en-US" sz="1300" b="1" dirty="0">
                <a:solidFill>
                  <a:srgbClr val="F5F3EE"/>
                </a:solidFill>
                <a:latin typeface="Calibri" pitchFamily="34" charset="0"/>
                <a:ea typeface="Calibri" pitchFamily="34" charset="-122"/>
                <a:cs typeface="Calibri" pitchFamily="34" charset="-120"/>
              </a:rPr>
              <a:t>✓ Adapter aux besoins individuels</a:t>
            </a:r>
            <a:endParaRPr lang="en-US" sz="1300" dirty="0"/>
          </a:p>
          <a:p>
            <a:pPr algn="ctr" indent="0" marL="0">
              <a:lnSpc>
                <a:spcPts val="1600"/>
              </a:lnSpc>
              <a:buNone/>
            </a:pPr>
            <a:r>
              <a:rPr lang="en-US" sz="1300" b="1" dirty="0">
                <a:solidFill>
                  <a:srgbClr val="F5F3EE"/>
                </a:solidFill>
                <a:latin typeface="Calibri" pitchFamily="34" charset="0"/>
                <a:ea typeface="Calibri" pitchFamily="34" charset="-122"/>
                <a:cs typeface="Calibri" pitchFamily="34" charset="-120"/>
              </a:rPr>
              <a:t>✓ Évaluer pour progresser</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5A9A7C"/>
        </a:solidFill>
      </p:bgPr>
    </p:bg>
    <p:spTree>
      <p:nvGrpSpPr>
        <p:cNvPr id="1" name=""/>
        <p:cNvGrpSpPr/>
        <p:nvPr/>
      </p:nvGrpSpPr>
      <p:grpSpPr>
        <a:xfrm>
          <a:off x="0" y="0"/>
          <a:ext cx="0" cy="0"/>
          <a:chOff x="0" y="0"/>
          <a:chExt cx="0" cy="0"/>
        </a:xfrm>
      </p:grpSpPr>
      <p:sp>
        <p:nvSpPr>
          <p:cNvPr id="2" name="Shape 0"/>
          <p:cNvSpPr/>
          <p:nvPr/>
        </p:nvSpPr>
        <p:spPr>
          <a:xfrm>
            <a:off x="0" y="1828800"/>
            <a:ext cx="9144000" cy="1463040"/>
          </a:xfrm>
          <a:prstGeom prst="rect">
            <a:avLst/>
          </a:prstGeom>
          <a:solidFill>
            <a:srgbClr val="FFFFFF">
              <a:alpha val="90000"/>
            </a:srgbClr>
          </a:solidFill>
          <a:ln/>
        </p:spPr>
      </p:sp>
      <p:sp>
        <p:nvSpPr>
          <p:cNvPr id="3" name="Text 1"/>
          <p:cNvSpPr/>
          <p:nvPr/>
        </p:nvSpPr>
        <p:spPr>
          <a:xfrm>
            <a:off x="4114800" y="914400"/>
            <a:ext cx="914400" cy="914400"/>
          </a:xfrm>
          <a:prstGeom prst="rect">
            <a:avLst/>
          </a:prstGeom>
          <a:noFill/>
          <a:ln/>
        </p:spPr>
        <p:txBody>
          <a:bodyPr wrap="square" rtlCol="0" anchor="ctr"/>
          <a:lstStyle/>
          <a:p>
            <a:pPr algn="ctr" indent="0" marL="0">
              <a:buNone/>
            </a:pPr>
            <a:r>
              <a:rPr lang="en-US" sz="7200" dirty="0">
                <a:solidFill>
                  <a:srgbClr val="000000"/>
                </a:solidFill>
              </a:rPr>
              <a:t>👶</a:t>
            </a:r>
            <a:endParaRPr lang="en-US" sz="7200" dirty="0"/>
          </a:p>
        </p:txBody>
      </p:sp>
      <p:sp>
        <p:nvSpPr>
          <p:cNvPr id="4" name="Text 2"/>
          <p:cNvSpPr/>
          <p:nvPr/>
        </p:nvSpPr>
        <p:spPr>
          <a:xfrm>
            <a:off x="914400" y="2103120"/>
            <a:ext cx="7315200" cy="457200"/>
          </a:xfrm>
          <a:prstGeom prst="rect">
            <a:avLst/>
          </a:prstGeom>
          <a:noFill/>
          <a:ln/>
        </p:spPr>
        <p:txBody>
          <a:bodyPr wrap="square" rtlCol="0" anchor="ctr"/>
          <a:lstStyle/>
          <a:p>
            <a:pPr algn="ctr" indent="0" marL="0">
              <a:buNone/>
            </a:pPr>
            <a:r>
              <a:rPr lang="en-US" sz="4000" b="1" dirty="0">
                <a:solidFill>
                  <a:srgbClr val="FFFFFF"/>
                </a:solidFill>
                <a:latin typeface="Calibri" pitchFamily="34" charset="0"/>
                <a:ea typeface="Calibri" pitchFamily="34" charset="-122"/>
                <a:cs typeface="Calibri" pitchFamily="34" charset="-120"/>
              </a:rPr>
              <a:t>1ère et 2ème Année</a:t>
            </a:r>
            <a:endParaRPr lang="en-US" sz="4000" dirty="0"/>
          </a:p>
        </p:txBody>
      </p:sp>
      <p:sp>
        <p:nvSpPr>
          <p:cNvPr id="5" name="Text 3"/>
          <p:cNvSpPr/>
          <p:nvPr/>
        </p:nvSpPr>
        <p:spPr>
          <a:xfrm>
            <a:off x="914400" y="2651760"/>
            <a:ext cx="7315200" cy="365760"/>
          </a:xfrm>
          <a:prstGeom prst="rect">
            <a:avLst/>
          </a:prstGeom>
          <a:noFill/>
          <a:ln/>
        </p:spPr>
        <p:txBody>
          <a:bodyPr wrap="square" rtlCol="0" anchor="ctr"/>
          <a:lstStyle/>
          <a:p>
            <a:pPr algn="ctr" indent="0" marL="0">
              <a:buNone/>
            </a:pPr>
            <a:r>
              <a:rPr lang="en-US" sz="1800" i="1" dirty="0">
                <a:solidFill>
                  <a:srgbClr val="F5F3EE"/>
                </a:solidFill>
                <a:latin typeface="Calibri" pitchFamily="34" charset="0"/>
                <a:ea typeface="Calibri" pitchFamily="34" charset="-122"/>
                <a:cs typeface="Calibri" pitchFamily="34" charset="-120"/>
              </a:rPr>
              <a:t>Les fondations de l'expression orale</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Communication Orale – 1ère et 2ème Année</a:t>
            </a:r>
            <a:endParaRPr lang="en-US" sz="3000" dirty="0"/>
          </a:p>
        </p:txBody>
      </p:sp>
      <p:sp>
        <p:nvSpPr>
          <p:cNvPr id="4" name="Shape 2"/>
          <p:cNvSpPr/>
          <p:nvPr/>
        </p:nvSpPr>
        <p:spPr>
          <a:xfrm>
            <a:off x="640080" y="1097280"/>
            <a:ext cx="7863840" cy="14630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640080" y="1097280"/>
            <a:ext cx="137160" cy="1463040"/>
          </a:xfrm>
          <a:prstGeom prst="rect">
            <a:avLst/>
          </a:prstGeom>
          <a:solidFill>
            <a:srgbClr val="D4A574"/>
          </a:solidFill>
          <a:ln/>
        </p:spPr>
      </p:sp>
      <p:sp>
        <p:nvSpPr>
          <p:cNvPr id="6" name="Text 4"/>
          <p:cNvSpPr/>
          <p:nvPr/>
        </p:nvSpPr>
        <p:spPr>
          <a:xfrm>
            <a:off x="1097280" y="1280160"/>
            <a:ext cx="7315200" cy="1097280"/>
          </a:xfrm>
          <a:prstGeom prst="rect">
            <a:avLst/>
          </a:prstGeom>
          <a:noFill/>
          <a:ln/>
        </p:spPr>
        <p:txBody>
          <a:bodyPr wrap="square" rtlCol="0" anchor="ctr"/>
          <a:lstStyle/>
          <a:p>
            <a:pPr indent="0" marL="0">
              <a:lnSpc>
                <a:spcPts val="2200"/>
              </a:lnSpc>
              <a:buNone/>
            </a:pPr>
            <a:r>
              <a:rPr lang="en-US" sz="1800" b="1" dirty="0">
                <a:solidFill>
                  <a:srgbClr val="2C5F7C"/>
                </a:solidFill>
                <a:latin typeface="Calibri" pitchFamily="34" charset="0"/>
                <a:ea typeface="Calibri" pitchFamily="34" charset="-122"/>
                <a:cs typeface="Calibri" pitchFamily="34" charset="-120"/>
              </a:rPr>
              <a:t>Définition adaptée aux jeunes apprenants</a:t>
            </a:r>
            <a:endParaRPr lang="en-US" sz="1400" dirty="0"/>
          </a:p>
          <a:p>
            <a:pPr indent="0" marL="0">
              <a:lnSpc>
                <a:spcPts val="2200"/>
              </a:lnSpc>
              <a:buNone/>
            </a:pPr>
            <a:r>
              <a:rPr lang="en-US" sz="1400" dirty="0">
                <a:solidFill>
                  <a:srgbClr val="2D3748"/>
                </a:solidFill>
                <a:latin typeface="Calibri" pitchFamily="34" charset="0"/>
                <a:ea typeface="Calibri" pitchFamily="34" charset="-122"/>
                <a:cs typeface="Calibri" pitchFamily="34" charset="-120"/>
              </a:rPr>
              <a:t>À ce niveau, la communication orale se définit comme la capacité à écouter attentivement et à s'exprimer simplement dans des situations familières. L'enfant apprend à prendre la parole, à répondre aux questions et à partager ses idées de manière compréhensible.</a:t>
            </a:r>
            <a:endParaRPr lang="en-US" sz="1400" dirty="0"/>
          </a:p>
        </p:txBody>
      </p:sp>
      <p:sp>
        <p:nvSpPr>
          <p:cNvPr id="7" name="Text 5"/>
          <p:cNvSpPr/>
          <p:nvPr/>
        </p:nvSpPr>
        <p:spPr>
          <a:xfrm>
            <a:off x="1371600" y="292608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8" name="Text 6"/>
          <p:cNvSpPr/>
          <p:nvPr/>
        </p:nvSpPr>
        <p:spPr>
          <a:xfrm>
            <a:off x="2011680" y="2926080"/>
            <a:ext cx="6217920" cy="1188720"/>
          </a:xfrm>
          <a:prstGeom prst="rect">
            <a:avLst/>
          </a:prstGeom>
          <a:noFill/>
          <a:ln/>
        </p:spPr>
        <p:txBody>
          <a:bodyPr wrap="square" rtlCol="0" anchor="ctr"/>
          <a:lstStyle/>
          <a:p>
            <a:pPr indent="0" marL="0">
              <a:lnSpc>
                <a:spcPts val="2400"/>
              </a:lnSpc>
              <a:buNone/>
            </a:pPr>
            <a:r>
              <a:rPr lang="en-US" sz="1600" b="1" dirty="0">
                <a:solidFill>
                  <a:srgbClr val="1E3A4E"/>
                </a:solidFill>
                <a:latin typeface="Calibri" pitchFamily="34" charset="0"/>
                <a:ea typeface="Calibri" pitchFamily="34" charset="-122"/>
                <a:cs typeface="Calibri" pitchFamily="34" charset="-120"/>
              </a:rPr>
              <a:t>Caractéristiques essentielles :</a:t>
            </a:r>
            <a:endParaRPr lang="en-US" sz="1300" dirty="0"/>
          </a:p>
          <a:p>
            <a:pPr marL="342900" indent="-342900">
              <a:lnSpc>
                <a:spcPts val="2400"/>
              </a:lnSpc>
              <a:buSzPct val="100000"/>
              <a:buChar char="•"/>
            </a:pPr>
            <a:r>
              <a:rPr lang="en-US" sz="1300" dirty="0">
                <a:solidFill>
                  <a:srgbClr val="2D3748"/>
                </a:solidFill>
                <a:latin typeface="Calibri" pitchFamily="34" charset="0"/>
                <a:ea typeface="Calibri" pitchFamily="34" charset="-122"/>
                <a:cs typeface="Calibri" pitchFamily="34" charset="-120"/>
              </a:rPr>
              <a:t>• Vocabulaire simple et concret</a:t>
            </a:r>
            <a:endParaRPr lang="en-US" sz="1300" dirty="0"/>
          </a:p>
          <a:p>
            <a:pPr marL="342900" indent="-342900">
              <a:lnSpc>
                <a:spcPts val="2400"/>
              </a:lnSpc>
              <a:buSzPct val="100000"/>
              <a:buChar char="•"/>
            </a:pPr>
            <a:r>
              <a:rPr lang="en-US" sz="1300" dirty="0">
                <a:solidFill>
                  <a:srgbClr val="2D3748"/>
                </a:solidFill>
                <a:latin typeface="Calibri" pitchFamily="34" charset="0"/>
                <a:ea typeface="Calibri" pitchFamily="34" charset="-122"/>
                <a:cs typeface="Calibri" pitchFamily="34" charset="-120"/>
              </a:rPr>
              <a:t>• Phrases courtes (3-5 mots)</a:t>
            </a:r>
            <a:endParaRPr lang="en-US" sz="1300" dirty="0"/>
          </a:p>
          <a:p>
            <a:pPr marL="342900" indent="-342900">
              <a:lnSpc>
                <a:spcPts val="2400"/>
              </a:lnSpc>
              <a:buSzPct val="100000"/>
              <a:buChar char="•"/>
            </a:pPr>
            <a:r>
              <a:rPr lang="en-US" sz="1300" dirty="0">
                <a:solidFill>
                  <a:srgbClr val="2D3748"/>
                </a:solidFill>
                <a:latin typeface="Calibri" pitchFamily="34" charset="0"/>
                <a:ea typeface="Calibri" pitchFamily="34" charset="-122"/>
                <a:cs typeface="Calibri" pitchFamily="34" charset="-120"/>
              </a:rPr>
              <a:t>• Thèmes liés au vécu quotidien (famille, école, jeux)</a:t>
            </a:r>
            <a:endParaRPr lang="en-US" sz="1300" dirty="0"/>
          </a:p>
          <a:p>
            <a:pPr marL="342900" indent="-342900">
              <a:lnSpc>
                <a:spcPts val="2400"/>
              </a:lnSpc>
              <a:buSzPct val="100000"/>
              <a:buChar char="•"/>
            </a:pPr>
            <a:r>
              <a:rPr lang="en-US" sz="1300" dirty="0">
                <a:solidFill>
                  <a:srgbClr val="2D3748"/>
                </a:solidFill>
                <a:latin typeface="Calibri" pitchFamily="34" charset="0"/>
                <a:ea typeface="Calibri" pitchFamily="34" charset="-122"/>
                <a:cs typeface="Calibri" pitchFamily="34" charset="-120"/>
              </a:rPr>
              <a:t>• Expression spontanée encouragée</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Objectifs Pédagogiques</a:t>
            </a:r>
            <a:endParaRPr lang="en-US" sz="3000" dirty="0"/>
          </a:p>
        </p:txBody>
      </p:sp>
      <p:sp>
        <p:nvSpPr>
          <p:cNvPr id="4" name="Shape 2"/>
          <p:cNvSpPr/>
          <p:nvPr/>
        </p:nvSpPr>
        <p:spPr>
          <a:xfrm>
            <a:off x="640080" y="109728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822960" y="1234440"/>
            <a:ext cx="411480" cy="411480"/>
          </a:xfrm>
          <a:prstGeom prst="rect">
            <a:avLst/>
          </a:prstGeom>
          <a:noFill/>
          <a:ln/>
        </p:spPr>
        <p:txBody>
          <a:bodyPr wrap="square" rtlCol="0" anchor="ctr"/>
          <a:lstStyle/>
          <a:p>
            <a:pPr algn="ctr" indent="0" marL="0">
              <a:buNone/>
            </a:pPr>
            <a:r>
              <a:rPr lang="en-US" sz="3200" dirty="0">
                <a:solidFill>
                  <a:srgbClr val="000000"/>
                </a:solidFill>
              </a:rPr>
              <a:t>👂</a:t>
            </a:r>
            <a:endParaRPr lang="en-US" sz="3200" dirty="0"/>
          </a:p>
        </p:txBody>
      </p:sp>
      <p:sp>
        <p:nvSpPr>
          <p:cNvPr id="6" name="Text 4"/>
          <p:cNvSpPr/>
          <p:nvPr/>
        </p:nvSpPr>
        <p:spPr>
          <a:xfrm>
            <a:off x="1371600" y="1234440"/>
            <a:ext cx="2286000" cy="41148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Écoute active</a:t>
            </a:r>
            <a:endParaRPr lang="en-US" sz="1600" dirty="0"/>
          </a:p>
        </p:txBody>
      </p:sp>
      <p:sp>
        <p:nvSpPr>
          <p:cNvPr id="7" name="Text 5"/>
          <p:cNvSpPr/>
          <p:nvPr/>
        </p:nvSpPr>
        <p:spPr>
          <a:xfrm>
            <a:off x="3840480" y="1280160"/>
            <a:ext cx="4389120" cy="731520"/>
          </a:xfrm>
          <a:prstGeom prst="rect">
            <a:avLst/>
          </a:prstGeom>
          <a:noFill/>
          <a:ln/>
        </p:spPr>
        <p:txBody>
          <a:bodyPr wrap="square" rtlCol="0" anchor="ctr"/>
          <a:lstStyle/>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Suivre une consigne simple</a:t>
            </a:r>
            <a:endParaRPr lang="en-US" sz="1200" dirty="0"/>
          </a:p>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Identifier le sujet principal d'un récit court</a:t>
            </a:r>
            <a:endParaRPr lang="en-US" sz="1200" dirty="0"/>
          </a:p>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Comprendre une question et y répondre</a:t>
            </a:r>
            <a:endParaRPr lang="en-US" sz="1200" dirty="0"/>
          </a:p>
        </p:txBody>
      </p:sp>
      <p:sp>
        <p:nvSpPr>
          <p:cNvPr id="8" name="Shape 6"/>
          <p:cNvSpPr/>
          <p:nvPr/>
        </p:nvSpPr>
        <p:spPr>
          <a:xfrm>
            <a:off x="640080" y="233172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9" name="Text 7"/>
          <p:cNvSpPr/>
          <p:nvPr/>
        </p:nvSpPr>
        <p:spPr>
          <a:xfrm>
            <a:off x="822960" y="2468880"/>
            <a:ext cx="411480" cy="411480"/>
          </a:xfrm>
          <a:prstGeom prst="rect">
            <a:avLst/>
          </a:prstGeom>
          <a:noFill/>
          <a:ln/>
        </p:spPr>
        <p:txBody>
          <a:bodyPr wrap="square" rtlCol="0" anchor="ctr"/>
          <a:lstStyle/>
          <a:p>
            <a:pPr algn="ctr" indent="0" marL="0">
              <a:buNone/>
            </a:pPr>
            <a:r>
              <a:rPr lang="en-US" sz="3200" dirty="0">
                <a:solidFill>
                  <a:srgbClr val="000000"/>
                </a:solidFill>
              </a:rPr>
              <a:t>🎤</a:t>
            </a:r>
            <a:endParaRPr lang="en-US" sz="3200" dirty="0"/>
          </a:p>
        </p:txBody>
      </p:sp>
      <p:sp>
        <p:nvSpPr>
          <p:cNvPr id="10" name="Text 8"/>
          <p:cNvSpPr/>
          <p:nvPr/>
        </p:nvSpPr>
        <p:spPr>
          <a:xfrm>
            <a:off x="1371600" y="2468880"/>
            <a:ext cx="2286000" cy="41148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Expression orale</a:t>
            </a:r>
            <a:endParaRPr lang="en-US" sz="1600" dirty="0"/>
          </a:p>
        </p:txBody>
      </p:sp>
      <p:sp>
        <p:nvSpPr>
          <p:cNvPr id="11" name="Text 9"/>
          <p:cNvSpPr/>
          <p:nvPr/>
        </p:nvSpPr>
        <p:spPr>
          <a:xfrm>
            <a:off x="3840480" y="2514600"/>
            <a:ext cx="4389120" cy="731520"/>
          </a:xfrm>
          <a:prstGeom prst="rect">
            <a:avLst/>
          </a:prstGeom>
          <a:noFill/>
          <a:ln/>
        </p:spPr>
        <p:txBody>
          <a:bodyPr wrap="square" rtlCol="0" anchor="ctr"/>
          <a:lstStyle/>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Nommer des objets familiers</a:t>
            </a:r>
            <a:endParaRPr lang="en-US" sz="1200" dirty="0"/>
          </a:p>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Décrire une image en 2-3 phrases</a:t>
            </a:r>
            <a:endParaRPr lang="en-US" sz="1200" dirty="0"/>
          </a:p>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Raconter un événement vécu</a:t>
            </a:r>
            <a:endParaRPr lang="en-US" sz="1200" dirty="0"/>
          </a:p>
        </p:txBody>
      </p:sp>
      <p:sp>
        <p:nvSpPr>
          <p:cNvPr id="12" name="Shape 10"/>
          <p:cNvSpPr/>
          <p:nvPr/>
        </p:nvSpPr>
        <p:spPr>
          <a:xfrm>
            <a:off x="640080" y="3566160"/>
            <a:ext cx="7863840" cy="10515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Text 11"/>
          <p:cNvSpPr/>
          <p:nvPr/>
        </p:nvSpPr>
        <p:spPr>
          <a:xfrm>
            <a:off x="822960" y="3703320"/>
            <a:ext cx="411480" cy="411480"/>
          </a:xfrm>
          <a:prstGeom prst="rect">
            <a:avLst/>
          </a:prstGeom>
          <a:noFill/>
          <a:ln/>
        </p:spPr>
        <p:txBody>
          <a:bodyPr wrap="square" rtlCol="0" anchor="ctr"/>
          <a:lstStyle/>
          <a:p>
            <a:pPr algn="ctr" indent="0" marL="0">
              <a:buNone/>
            </a:pPr>
            <a:r>
              <a:rPr lang="en-US" sz="3200" dirty="0">
                <a:solidFill>
                  <a:srgbClr val="000000"/>
                </a:solidFill>
              </a:rPr>
              <a:t>👥</a:t>
            </a:r>
            <a:endParaRPr lang="en-US" sz="3200" dirty="0"/>
          </a:p>
        </p:txBody>
      </p:sp>
      <p:sp>
        <p:nvSpPr>
          <p:cNvPr id="14" name="Text 12"/>
          <p:cNvSpPr/>
          <p:nvPr/>
        </p:nvSpPr>
        <p:spPr>
          <a:xfrm>
            <a:off x="1371600" y="3703320"/>
            <a:ext cx="2286000" cy="41148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Interaction</a:t>
            </a:r>
            <a:endParaRPr lang="en-US" sz="1600" dirty="0"/>
          </a:p>
        </p:txBody>
      </p:sp>
      <p:sp>
        <p:nvSpPr>
          <p:cNvPr id="15" name="Text 13"/>
          <p:cNvSpPr/>
          <p:nvPr/>
        </p:nvSpPr>
        <p:spPr>
          <a:xfrm>
            <a:off x="3840480" y="3749040"/>
            <a:ext cx="4389120" cy="731520"/>
          </a:xfrm>
          <a:prstGeom prst="rect">
            <a:avLst/>
          </a:prstGeom>
          <a:noFill/>
          <a:ln/>
        </p:spPr>
        <p:txBody>
          <a:bodyPr wrap="square" rtlCol="0" anchor="ctr"/>
          <a:lstStyle/>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Saluer et se présenter</a:t>
            </a:r>
            <a:endParaRPr lang="en-US" sz="1200" dirty="0"/>
          </a:p>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Poser des questions simples</a:t>
            </a:r>
            <a:endParaRPr lang="en-US" sz="1200" dirty="0"/>
          </a:p>
          <a:p>
            <a:pPr indent="0" marL="0">
              <a:lnSpc>
                <a:spcPts val="1800"/>
              </a:lnSpc>
              <a:buNone/>
            </a:pPr>
            <a:r>
              <a:rPr lang="en-US" sz="1200" dirty="0">
                <a:solidFill>
                  <a:srgbClr val="2D3748"/>
                </a:solidFill>
                <a:latin typeface="Calibri" pitchFamily="34" charset="0"/>
                <a:ea typeface="Calibri" pitchFamily="34" charset="-122"/>
                <a:cs typeface="Calibri" pitchFamily="34" charset="-120"/>
              </a:rPr>
              <a:t>• Participer à un échange collectif</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Stratégies Pédagogiques en Classe</a:t>
            </a:r>
            <a:endParaRPr lang="en-US" sz="3000" dirty="0"/>
          </a:p>
        </p:txBody>
      </p:sp>
      <p:sp>
        <p:nvSpPr>
          <p:cNvPr id="4" name="Text 2"/>
          <p:cNvSpPr/>
          <p:nvPr/>
        </p:nvSpPr>
        <p:spPr>
          <a:xfrm>
            <a:off x="822960" y="1097280"/>
            <a:ext cx="502920" cy="502920"/>
          </a:xfrm>
          <a:prstGeom prst="rect">
            <a:avLst/>
          </a:prstGeom>
          <a:noFill/>
          <a:ln/>
        </p:spPr>
        <p:txBody>
          <a:bodyPr wrap="square" rtlCol="0" anchor="ctr"/>
          <a:lstStyle/>
          <a:p>
            <a:pPr algn="ctr" indent="0" marL="0">
              <a:buNone/>
            </a:pPr>
            <a:r>
              <a:rPr lang="en-US" sz="4000" dirty="0">
                <a:solidFill>
                  <a:srgbClr val="000000"/>
                </a:solidFill>
              </a:rPr>
              <a:t>👨‍🏫</a:t>
            </a:r>
            <a:endParaRPr lang="en-US" sz="4000" dirty="0"/>
          </a:p>
        </p:txBody>
      </p:sp>
      <p:sp>
        <p:nvSpPr>
          <p:cNvPr id="5" name="Text 3"/>
          <p:cNvSpPr/>
          <p:nvPr/>
        </p:nvSpPr>
        <p:spPr>
          <a:xfrm>
            <a:off x="1463040" y="1097280"/>
            <a:ext cx="7040880" cy="822960"/>
          </a:xfrm>
          <a:prstGeom prst="rect">
            <a:avLst/>
          </a:prstGeom>
          <a:noFill/>
          <a:ln/>
        </p:spPr>
        <p:txBody>
          <a:bodyPr wrap="square" rtlCol="0" anchor="ctr"/>
          <a:lstStyle/>
          <a:p>
            <a:pPr indent="0" marL="0">
              <a:lnSpc>
                <a:spcPts val="2200"/>
              </a:lnSpc>
              <a:buNone/>
            </a:pPr>
            <a:r>
              <a:rPr lang="en-US" sz="1500" b="1" dirty="0">
                <a:solidFill>
                  <a:srgbClr val="2C5F7C"/>
                </a:solidFill>
                <a:latin typeface="Calibri" pitchFamily="34" charset="0"/>
                <a:ea typeface="Calibri" pitchFamily="34" charset="-122"/>
                <a:cs typeface="Calibri" pitchFamily="34" charset="-120"/>
              </a:rPr>
              <a:t>1. Créer un environnement sécurisant</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Accueillir chaque prise de parole avec bienveillance</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Valoriser les tentatives même imparfaites</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Établir des règles de respect mutuel</a:t>
            </a:r>
            <a:endParaRPr lang="en-US" sz="1300" dirty="0"/>
          </a:p>
        </p:txBody>
      </p:sp>
      <p:sp>
        <p:nvSpPr>
          <p:cNvPr id="6" name="Text 4"/>
          <p:cNvSpPr/>
          <p:nvPr/>
        </p:nvSpPr>
        <p:spPr>
          <a:xfrm>
            <a:off x="822960" y="2194560"/>
            <a:ext cx="502920" cy="502920"/>
          </a:xfrm>
          <a:prstGeom prst="rect">
            <a:avLst/>
          </a:prstGeom>
          <a:noFill/>
          <a:ln/>
        </p:spPr>
        <p:txBody>
          <a:bodyPr wrap="square" rtlCol="0" anchor="ctr"/>
          <a:lstStyle/>
          <a:p>
            <a:pPr algn="ctr" indent="0" marL="0">
              <a:buNone/>
            </a:pPr>
            <a:r>
              <a:rPr lang="en-US" sz="4000" dirty="0">
                <a:solidFill>
                  <a:srgbClr val="000000"/>
                </a:solidFill>
              </a:rPr>
              <a:t>💡</a:t>
            </a:r>
            <a:endParaRPr lang="en-US" sz="4000" dirty="0"/>
          </a:p>
        </p:txBody>
      </p:sp>
      <p:sp>
        <p:nvSpPr>
          <p:cNvPr id="7" name="Text 5"/>
          <p:cNvSpPr/>
          <p:nvPr/>
        </p:nvSpPr>
        <p:spPr>
          <a:xfrm>
            <a:off x="1463040" y="2194560"/>
            <a:ext cx="7040880" cy="822960"/>
          </a:xfrm>
          <a:prstGeom prst="rect">
            <a:avLst/>
          </a:prstGeom>
          <a:noFill/>
          <a:ln/>
        </p:spPr>
        <p:txBody>
          <a:bodyPr wrap="square" rtlCol="0" anchor="ctr"/>
          <a:lstStyle/>
          <a:p>
            <a:pPr indent="0" marL="0">
              <a:lnSpc>
                <a:spcPts val="2200"/>
              </a:lnSpc>
              <a:buNone/>
            </a:pPr>
            <a:r>
              <a:rPr lang="en-US" sz="1500" b="1" dirty="0">
                <a:solidFill>
                  <a:srgbClr val="2C5F7C"/>
                </a:solidFill>
                <a:latin typeface="Calibri" pitchFamily="34" charset="0"/>
                <a:ea typeface="Calibri" pitchFamily="34" charset="-122"/>
                <a:cs typeface="Calibri" pitchFamily="34" charset="-120"/>
              </a:rPr>
              <a:t>2. Utiliser des supports visuels</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Images, objets concrets, marionnettes</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Gestes et mimiques pour faciliter la compréhension</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Affichages muraux avec vocabulaire illustré</a:t>
            </a:r>
            <a:endParaRPr lang="en-US" sz="1300" dirty="0"/>
          </a:p>
        </p:txBody>
      </p:sp>
      <p:sp>
        <p:nvSpPr>
          <p:cNvPr id="8" name="Text 6"/>
          <p:cNvSpPr/>
          <p:nvPr/>
        </p:nvSpPr>
        <p:spPr>
          <a:xfrm>
            <a:off x="822960" y="3291840"/>
            <a:ext cx="502920" cy="502920"/>
          </a:xfrm>
          <a:prstGeom prst="rect">
            <a:avLst/>
          </a:prstGeom>
          <a:noFill/>
          <a:ln/>
        </p:spPr>
        <p:txBody>
          <a:bodyPr wrap="square" rtlCol="0" anchor="ctr"/>
          <a:lstStyle/>
          <a:p>
            <a:pPr algn="ctr" indent="0" marL="0">
              <a:buNone/>
            </a:pPr>
            <a:r>
              <a:rPr lang="en-US" sz="4000" dirty="0">
                <a:solidFill>
                  <a:srgbClr val="000000"/>
                </a:solidFill>
              </a:rPr>
              <a:t>👥</a:t>
            </a:r>
            <a:endParaRPr lang="en-US" sz="4000" dirty="0"/>
          </a:p>
        </p:txBody>
      </p:sp>
      <p:sp>
        <p:nvSpPr>
          <p:cNvPr id="9" name="Text 7"/>
          <p:cNvSpPr/>
          <p:nvPr/>
        </p:nvSpPr>
        <p:spPr>
          <a:xfrm>
            <a:off x="1463040" y="3291840"/>
            <a:ext cx="7040880" cy="822960"/>
          </a:xfrm>
          <a:prstGeom prst="rect">
            <a:avLst/>
          </a:prstGeom>
          <a:noFill/>
          <a:ln/>
        </p:spPr>
        <p:txBody>
          <a:bodyPr wrap="square" rtlCol="0" anchor="ctr"/>
          <a:lstStyle/>
          <a:p>
            <a:pPr indent="0" marL="0">
              <a:lnSpc>
                <a:spcPts val="2200"/>
              </a:lnSpc>
              <a:buNone/>
            </a:pPr>
            <a:r>
              <a:rPr lang="en-US" sz="1500" b="1" dirty="0">
                <a:solidFill>
                  <a:srgbClr val="2C5F7C"/>
                </a:solidFill>
                <a:latin typeface="Calibri" pitchFamily="34" charset="0"/>
                <a:ea typeface="Calibri" pitchFamily="34" charset="-122"/>
                <a:cs typeface="Calibri" pitchFamily="34" charset="-120"/>
              </a:rPr>
              <a:t>3. Favoriser l'interaction</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Travail en binômes et petits groupes</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Jeux de rôles simples</a:t>
            </a:r>
            <a:endParaRPr lang="en-US" sz="1300" dirty="0"/>
          </a:p>
          <a:p>
            <a:pPr marL="342900" indent="-342900">
              <a:lnSpc>
                <a:spcPts val="2200"/>
              </a:lnSpc>
              <a:buSzPct val="100000"/>
              <a:buChar char="•"/>
            </a:pPr>
            <a:r>
              <a:rPr lang="en-US" sz="1300" dirty="0">
                <a:solidFill>
                  <a:srgbClr val="2D3748"/>
                </a:solidFill>
                <a:latin typeface="Calibri" pitchFamily="34" charset="0"/>
                <a:ea typeface="Calibri" pitchFamily="34" charset="-122"/>
                <a:cs typeface="Calibri" pitchFamily="34" charset="-120"/>
              </a:rPr>
              <a:t>• Questions ouvertes stimulant la réflexion</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Activités Pratiques</a:t>
            </a:r>
            <a:endParaRPr lang="en-US" sz="3000" dirty="0"/>
          </a:p>
        </p:txBody>
      </p:sp>
      <p:sp>
        <p:nvSpPr>
          <p:cNvPr id="4" name="Shape 2"/>
          <p:cNvSpPr/>
          <p:nvPr/>
        </p:nvSpPr>
        <p:spPr>
          <a:xfrm>
            <a:off x="640080" y="1005840"/>
            <a:ext cx="7863840" cy="10972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Text 3"/>
          <p:cNvSpPr/>
          <p:nvPr/>
        </p:nvSpPr>
        <p:spPr>
          <a:xfrm>
            <a:off x="822960" y="114300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6" name="Text 4"/>
          <p:cNvSpPr/>
          <p:nvPr/>
        </p:nvSpPr>
        <p:spPr>
          <a:xfrm>
            <a:off x="1463040" y="1143000"/>
            <a:ext cx="6675120" cy="32004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Jeux de rôles</a:t>
            </a:r>
            <a:endParaRPr lang="en-US" sz="1600" dirty="0"/>
          </a:p>
        </p:txBody>
      </p:sp>
      <p:sp>
        <p:nvSpPr>
          <p:cNvPr id="7" name="Text 5"/>
          <p:cNvSpPr/>
          <p:nvPr/>
        </p:nvSpPr>
        <p:spPr>
          <a:xfrm>
            <a:off x="1463040" y="1481328"/>
            <a:ext cx="6675120" cy="274320"/>
          </a:xfrm>
          <a:prstGeom prst="rect">
            <a:avLst/>
          </a:prstGeom>
          <a:noFill/>
          <a:ln/>
        </p:spPr>
        <p:txBody>
          <a:bodyPr wrap="square" rtlCol="0" anchor="ctr"/>
          <a:lstStyle/>
          <a:p>
            <a:pPr indent="0" marL="0">
              <a:buNone/>
            </a:pPr>
            <a:r>
              <a:rPr lang="en-US" sz="1300" dirty="0">
                <a:solidFill>
                  <a:srgbClr val="2D3748"/>
                </a:solidFill>
                <a:latin typeface="Calibri" pitchFamily="34" charset="0"/>
                <a:ea typeface="Calibri" pitchFamily="34" charset="-122"/>
                <a:cs typeface="Calibri" pitchFamily="34" charset="-120"/>
              </a:rPr>
              <a:t>Simulation de situations quotidiennes (épicerie, médecin, etc.)</a:t>
            </a:r>
            <a:endParaRPr lang="en-US" sz="1300" dirty="0"/>
          </a:p>
        </p:txBody>
      </p:sp>
      <p:sp>
        <p:nvSpPr>
          <p:cNvPr id="8" name="Text 6"/>
          <p:cNvSpPr/>
          <p:nvPr/>
        </p:nvSpPr>
        <p:spPr>
          <a:xfrm>
            <a:off x="1463040" y="1755648"/>
            <a:ext cx="6675120" cy="256032"/>
          </a:xfrm>
          <a:prstGeom prst="rect">
            <a:avLst/>
          </a:prstGeom>
          <a:noFill/>
          <a:ln/>
        </p:spPr>
        <p:txBody>
          <a:bodyPr wrap="square" rtlCol="0" anchor="ctr"/>
          <a:lstStyle/>
          <a:p>
            <a:pPr indent="0" marL="0">
              <a:buNone/>
            </a:pPr>
            <a:r>
              <a:rPr lang="en-US" sz="1100" i="1" dirty="0">
                <a:solidFill>
                  <a:srgbClr val="718096"/>
                </a:solidFill>
                <a:latin typeface="Calibri" pitchFamily="34" charset="0"/>
                <a:ea typeface="Calibri" pitchFamily="34" charset="-122"/>
                <a:cs typeface="Calibri" pitchFamily="34" charset="-120"/>
              </a:rPr>
              <a:t>Exemple : « Tu es le vendeur, ton camarade achète du pain »</a:t>
            </a:r>
            <a:endParaRPr lang="en-US" sz="1100" dirty="0"/>
          </a:p>
        </p:txBody>
      </p:sp>
      <p:sp>
        <p:nvSpPr>
          <p:cNvPr id="9" name="Shape 7"/>
          <p:cNvSpPr/>
          <p:nvPr/>
        </p:nvSpPr>
        <p:spPr>
          <a:xfrm>
            <a:off x="640080" y="2286000"/>
            <a:ext cx="7863840" cy="10972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0" name="Text 8"/>
          <p:cNvSpPr/>
          <p:nvPr/>
        </p:nvSpPr>
        <p:spPr>
          <a:xfrm>
            <a:off x="822960" y="242316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11" name="Text 9"/>
          <p:cNvSpPr/>
          <p:nvPr/>
        </p:nvSpPr>
        <p:spPr>
          <a:xfrm>
            <a:off x="1463040" y="2423160"/>
            <a:ext cx="6675120" cy="32004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Conte et récit</a:t>
            </a:r>
            <a:endParaRPr lang="en-US" sz="1600" dirty="0"/>
          </a:p>
        </p:txBody>
      </p:sp>
      <p:sp>
        <p:nvSpPr>
          <p:cNvPr id="12" name="Text 10"/>
          <p:cNvSpPr/>
          <p:nvPr/>
        </p:nvSpPr>
        <p:spPr>
          <a:xfrm>
            <a:off x="1463040" y="2761488"/>
            <a:ext cx="6675120" cy="274320"/>
          </a:xfrm>
          <a:prstGeom prst="rect">
            <a:avLst/>
          </a:prstGeom>
          <a:noFill/>
          <a:ln/>
        </p:spPr>
        <p:txBody>
          <a:bodyPr wrap="square" rtlCol="0" anchor="ctr"/>
          <a:lstStyle/>
          <a:p>
            <a:pPr indent="0" marL="0">
              <a:buNone/>
            </a:pPr>
            <a:r>
              <a:rPr lang="en-US" sz="1300" dirty="0">
                <a:solidFill>
                  <a:srgbClr val="2D3748"/>
                </a:solidFill>
                <a:latin typeface="Calibri" pitchFamily="34" charset="0"/>
                <a:ea typeface="Calibri" pitchFamily="34" charset="-122"/>
                <a:cs typeface="Calibri" pitchFamily="34" charset="-120"/>
              </a:rPr>
              <a:t>Raconter une histoire avec des images séquentielles</a:t>
            </a:r>
            <a:endParaRPr lang="en-US" sz="1300" dirty="0"/>
          </a:p>
        </p:txBody>
      </p:sp>
      <p:sp>
        <p:nvSpPr>
          <p:cNvPr id="13" name="Text 11"/>
          <p:cNvSpPr/>
          <p:nvPr/>
        </p:nvSpPr>
        <p:spPr>
          <a:xfrm>
            <a:off x="1463040" y="3035808"/>
            <a:ext cx="6675120" cy="256032"/>
          </a:xfrm>
          <a:prstGeom prst="rect">
            <a:avLst/>
          </a:prstGeom>
          <a:noFill/>
          <a:ln/>
        </p:spPr>
        <p:txBody>
          <a:bodyPr wrap="square" rtlCol="0" anchor="ctr"/>
          <a:lstStyle/>
          <a:p>
            <a:pPr indent="0" marL="0">
              <a:buNone/>
            </a:pPr>
            <a:r>
              <a:rPr lang="en-US" sz="1100" i="1" dirty="0">
                <a:solidFill>
                  <a:srgbClr val="718096"/>
                </a:solidFill>
                <a:latin typeface="Calibri" pitchFamily="34" charset="0"/>
                <a:ea typeface="Calibri" pitchFamily="34" charset="-122"/>
                <a:cs typeface="Calibri" pitchFamily="34" charset="-120"/>
              </a:rPr>
              <a:t>Exemple : Histoire de « Boucle d'Or » avec 4 images</a:t>
            </a:r>
            <a:endParaRPr lang="en-US" sz="1100" dirty="0"/>
          </a:p>
        </p:txBody>
      </p:sp>
      <p:sp>
        <p:nvSpPr>
          <p:cNvPr id="14" name="Shape 12"/>
          <p:cNvSpPr/>
          <p:nvPr/>
        </p:nvSpPr>
        <p:spPr>
          <a:xfrm>
            <a:off x="640080" y="3566160"/>
            <a:ext cx="7863840" cy="10972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5" name="Text 13"/>
          <p:cNvSpPr/>
          <p:nvPr/>
        </p:nvSpPr>
        <p:spPr>
          <a:xfrm>
            <a:off x="822960" y="3703320"/>
            <a:ext cx="457200" cy="457200"/>
          </a:xfrm>
          <a:prstGeom prst="rect">
            <a:avLst/>
          </a:prstGeom>
          <a:noFill/>
          <a:ln/>
        </p:spPr>
        <p:txBody>
          <a:bodyPr wrap="square" rtlCol="0" anchor="ctr"/>
          <a:lstStyle/>
          <a:p>
            <a:pPr algn="ctr" indent="0" marL="0">
              <a:buNone/>
            </a:pPr>
            <a:r>
              <a:rPr lang="en-US" sz="3600" dirty="0">
                <a:solidFill>
                  <a:srgbClr val="000000"/>
                </a:solidFill>
              </a:rPr>
              <a:t>⭕</a:t>
            </a:r>
            <a:endParaRPr lang="en-US" sz="3600" dirty="0"/>
          </a:p>
        </p:txBody>
      </p:sp>
      <p:sp>
        <p:nvSpPr>
          <p:cNvPr id="16" name="Text 14"/>
          <p:cNvSpPr/>
          <p:nvPr/>
        </p:nvSpPr>
        <p:spPr>
          <a:xfrm>
            <a:off x="1463040" y="3703320"/>
            <a:ext cx="6675120" cy="320040"/>
          </a:xfrm>
          <a:prstGeom prst="rect">
            <a:avLst/>
          </a:prstGeom>
          <a:noFill/>
          <a:ln/>
        </p:spPr>
        <p:txBody>
          <a:bodyPr wrap="square" rtlCol="0" anchor="ctr"/>
          <a:lstStyle/>
          <a:p>
            <a:pPr indent="0" marL="0">
              <a:buNone/>
            </a:pPr>
            <a:r>
              <a:rPr lang="en-US" sz="1600" b="1" dirty="0">
                <a:solidFill>
                  <a:srgbClr val="2C5F7C"/>
                </a:solidFill>
                <a:latin typeface="Calibri" pitchFamily="34" charset="0"/>
                <a:ea typeface="Calibri" pitchFamily="34" charset="-122"/>
                <a:cs typeface="Calibri" pitchFamily="34" charset="-120"/>
              </a:rPr>
              <a:t>Cercle de parole</a:t>
            </a:r>
            <a:endParaRPr lang="en-US" sz="1600" dirty="0"/>
          </a:p>
        </p:txBody>
      </p:sp>
      <p:sp>
        <p:nvSpPr>
          <p:cNvPr id="17" name="Text 15"/>
          <p:cNvSpPr/>
          <p:nvPr/>
        </p:nvSpPr>
        <p:spPr>
          <a:xfrm>
            <a:off x="1463040" y="4041648"/>
            <a:ext cx="6675120" cy="274320"/>
          </a:xfrm>
          <a:prstGeom prst="rect">
            <a:avLst/>
          </a:prstGeom>
          <a:noFill/>
          <a:ln/>
        </p:spPr>
        <p:txBody>
          <a:bodyPr wrap="square" rtlCol="0" anchor="ctr"/>
          <a:lstStyle/>
          <a:p>
            <a:pPr indent="0" marL="0">
              <a:buNone/>
            </a:pPr>
            <a:r>
              <a:rPr lang="en-US" sz="1300" dirty="0">
                <a:solidFill>
                  <a:srgbClr val="2D3748"/>
                </a:solidFill>
                <a:latin typeface="Calibri" pitchFamily="34" charset="0"/>
                <a:ea typeface="Calibri" pitchFamily="34" charset="-122"/>
                <a:cs typeface="Calibri" pitchFamily="34" charset="-120"/>
              </a:rPr>
              <a:t>Partage d'expériences personnelles en petit groupe</a:t>
            </a:r>
            <a:endParaRPr lang="en-US" sz="1300" dirty="0"/>
          </a:p>
        </p:txBody>
      </p:sp>
      <p:sp>
        <p:nvSpPr>
          <p:cNvPr id="18" name="Text 16"/>
          <p:cNvSpPr/>
          <p:nvPr/>
        </p:nvSpPr>
        <p:spPr>
          <a:xfrm>
            <a:off x="1463040" y="4315968"/>
            <a:ext cx="6675120" cy="256032"/>
          </a:xfrm>
          <a:prstGeom prst="rect">
            <a:avLst/>
          </a:prstGeom>
          <a:noFill/>
          <a:ln/>
        </p:spPr>
        <p:txBody>
          <a:bodyPr wrap="square" rtlCol="0" anchor="ctr"/>
          <a:lstStyle/>
          <a:p>
            <a:pPr indent="0" marL="0">
              <a:buNone/>
            </a:pPr>
            <a:r>
              <a:rPr lang="en-US" sz="1100" i="1" dirty="0">
                <a:solidFill>
                  <a:srgbClr val="718096"/>
                </a:solidFill>
                <a:latin typeface="Calibri" pitchFamily="34" charset="0"/>
                <a:ea typeface="Calibri" pitchFamily="34" charset="-122"/>
                <a:cs typeface="Calibri" pitchFamily="34" charset="-120"/>
              </a:rPr>
              <a:t>Exemple : « Qu'as-tu fait ce weekend ? »</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3EE"/>
        </a:solidFill>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5A9A7C"/>
          </a:solidFill>
          <a:ln/>
        </p:spPr>
      </p:sp>
      <p:sp>
        <p:nvSpPr>
          <p:cNvPr id="3" name="Text 1"/>
          <p:cNvSpPr/>
          <p:nvPr/>
        </p:nvSpPr>
        <p:spPr>
          <a:xfrm>
            <a:off x="457200" y="137160"/>
            <a:ext cx="8229600" cy="365760"/>
          </a:xfrm>
          <a:prstGeom prst="rect">
            <a:avLst/>
          </a:prstGeom>
          <a:noFill/>
          <a:ln/>
        </p:spPr>
        <p:txBody>
          <a:bodyPr wrap="square" lIns="0" tIns="0" rIns="0" bIns="0"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Phrases-Clés pour l'Enseignant</a:t>
            </a:r>
            <a:endParaRPr lang="en-US" sz="3000" dirty="0"/>
          </a:p>
        </p:txBody>
      </p:sp>
      <p:sp>
        <p:nvSpPr>
          <p:cNvPr id="4" name="Shape 2"/>
          <p:cNvSpPr/>
          <p:nvPr/>
        </p:nvSpPr>
        <p:spPr>
          <a:xfrm>
            <a:off x="640080" y="1005840"/>
            <a:ext cx="3657600" cy="3291840"/>
          </a:xfrm>
          <a:prstGeom prst="rect">
            <a:avLst/>
          </a:prstGeom>
          <a:solidFill>
            <a:srgbClr val="2C5F7C"/>
          </a:solidFill>
          <a:ln/>
          <a:effectLst>
            <a:outerShdw sx="100000" sy="100000" kx="0" ky="0" algn="bl" rotWithShape="0" blurRad="101600" dist="38100" dir="8100000">
              <a:srgbClr val="000000">
                <a:alpha val="12000"/>
              </a:srgbClr>
            </a:outerShdw>
          </a:effectLst>
        </p:spPr>
      </p:sp>
      <p:sp>
        <p:nvSpPr>
          <p:cNvPr id="5" name="Text 3"/>
          <p:cNvSpPr/>
          <p:nvPr/>
        </p:nvSpPr>
        <p:spPr>
          <a:xfrm>
            <a:off x="822960" y="1188720"/>
            <a:ext cx="3291840" cy="365760"/>
          </a:xfrm>
          <a:prstGeom prst="rect">
            <a:avLst/>
          </a:prstGeom>
          <a:noFill/>
          <a:ln/>
        </p:spPr>
        <p:txBody>
          <a:bodyPr wrap="square"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Encourager</a:t>
            </a:r>
            <a:endParaRPr lang="en-US" sz="1600" dirty="0"/>
          </a:p>
        </p:txBody>
      </p:sp>
      <p:sp>
        <p:nvSpPr>
          <p:cNvPr id="6" name="Text 4"/>
          <p:cNvSpPr/>
          <p:nvPr/>
        </p:nvSpPr>
        <p:spPr>
          <a:xfrm>
            <a:off x="822960" y="1645920"/>
            <a:ext cx="3291840" cy="914400"/>
          </a:xfrm>
          <a:prstGeom prst="rect">
            <a:avLst/>
          </a:prstGeom>
          <a:noFill/>
          <a:ln/>
        </p:spPr>
        <p:txBody>
          <a:bodyPr wrap="square" rtlCol="0" anchor="ctr"/>
          <a:lstStyle/>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Très bien essayé !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Continue, j'écoute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Quelle belle idée !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Tu peux dire plus ? »</a:t>
            </a:r>
            <a:endParaRPr lang="en-US" sz="1300" dirty="0"/>
          </a:p>
        </p:txBody>
      </p:sp>
      <p:sp>
        <p:nvSpPr>
          <p:cNvPr id="7" name="Text 5"/>
          <p:cNvSpPr/>
          <p:nvPr/>
        </p:nvSpPr>
        <p:spPr>
          <a:xfrm>
            <a:off x="822960" y="2743200"/>
            <a:ext cx="3291840" cy="365760"/>
          </a:xfrm>
          <a:prstGeom prst="rect">
            <a:avLst/>
          </a:prstGeom>
          <a:noFill/>
          <a:ln/>
        </p:spPr>
        <p:txBody>
          <a:bodyPr wrap="square"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Guider</a:t>
            </a:r>
            <a:endParaRPr lang="en-US" sz="1600" dirty="0"/>
          </a:p>
        </p:txBody>
      </p:sp>
      <p:sp>
        <p:nvSpPr>
          <p:cNvPr id="8" name="Text 6"/>
          <p:cNvSpPr/>
          <p:nvPr/>
        </p:nvSpPr>
        <p:spPr>
          <a:xfrm>
            <a:off x="822960" y="3200400"/>
            <a:ext cx="3291840" cy="822960"/>
          </a:xfrm>
          <a:prstGeom prst="rect">
            <a:avLst/>
          </a:prstGeom>
          <a:noFill/>
          <a:ln/>
        </p:spPr>
        <p:txBody>
          <a:bodyPr wrap="square" rtlCol="0" anchor="ctr"/>
          <a:lstStyle/>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Regarde l'image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Qui peut nous dire... ?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Répète après moi »</a:t>
            </a:r>
            <a:endParaRPr lang="en-US" sz="1300" dirty="0"/>
          </a:p>
        </p:txBody>
      </p:sp>
      <p:sp>
        <p:nvSpPr>
          <p:cNvPr id="9" name="Shape 7"/>
          <p:cNvSpPr/>
          <p:nvPr/>
        </p:nvSpPr>
        <p:spPr>
          <a:xfrm>
            <a:off x="4846320" y="1005840"/>
            <a:ext cx="3657600" cy="3291840"/>
          </a:xfrm>
          <a:prstGeom prst="rect">
            <a:avLst/>
          </a:prstGeom>
          <a:solidFill>
            <a:srgbClr val="5A9A7C"/>
          </a:solidFill>
          <a:ln/>
          <a:effectLst>
            <a:outerShdw sx="100000" sy="100000" kx="0" ky="0" algn="bl" rotWithShape="0" blurRad="101600" dist="38100" dir="8100000">
              <a:srgbClr val="000000">
                <a:alpha val="12000"/>
              </a:srgbClr>
            </a:outerShdw>
          </a:effectLst>
        </p:spPr>
      </p:sp>
      <p:sp>
        <p:nvSpPr>
          <p:cNvPr id="10" name="Text 8"/>
          <p:cNvSpPr/>
          <p:nvPr/>
        </p:nvSpPr>
        <p:spPr>
          <a:xfrm>
            <a:off x="5029200" y="1188720"/>
            <a:ext cx="3291840" cy="365760"/>
          </a:xfrm>
          <a:prstGeom prst="rect">
            <a:avLst/>
          </a:prstGeom>
          <a:noFill/>
          <a:ln/>
        </p:spPr>
        <p:txBody>
          <a:bodyPr wrap="square"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Corriger avec tact</a:t>
            </a:r>
            <a:endParaRPr lang="en-US" sz="1600" dirty="0"/>
          </a:p>
        </p:txBody>
      </p:sp>
      <p:sp>
        <p:nvSpPr>
          <p:cNvPr id="11" name="Text 9"/>
          <p:cNvSpPr/>
          <p:nvPr/>
        </p:nvSpPr>
        <p:spPr>
          <a:xfrm>
            <a:off x="5029200" y="1645920"/>
            <a:ext cx="3291840" cy="822960"/>
          </a:xfrm>
          <a:prstGeom prst="rect">
            <a:avLst/>
          </a:prstGeom>
          <a:noFill/>
          <a:ln/>
        </p:spPr>
        <p:txBody>
          <a:bodyPr wrap="square" rtlCol="0" anchor="ctr"/>
          <a:lstStyle/>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On dit plutôt...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Essaie encore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Écoute comment je dis »</a:t>
            </a:r>
            <a:endParaRPr lang="en-US" sz="1300" dirty="0"/>
          </a:p>
        </p:txBody>
      </p:sp>
      <p:sp>
        <p:nvSpPr>
          <p:cNvPr id="12" name="Text 10"/>
          <p:cNvSpPr/>
          <p:nvPr/>
        </p:nvSpPr>
        <p:spPr>
          <a:xfrm>
            <a:off x="5029200" y="2651760"/>
            <a:ext cx="3291840" cy="365760"/>
          </a:xfrm>
          <a:prstGeom prst="rect">
            <a:avLst/>
          </a:prstGeom>
          <a:noFill/>
          <a:ln/>
        </p:spPr>
        <p:txBody>
          <a:bodyPr wrap="square"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Structurer</a:t>
            </a:r>
            <a:endParaRPr lang="en-US" sz="1600" dirty="0"/>
          </a:p>
        </p:txBody>
      </p:sp>
      <p:sp>
        <p:nvSpPr>
          <p:cNvPr id="13" name="Text 11"/>
          <p:cNvSpPr/>
          <p:nvPr/>
        </p:nvSpPr>
        <p:spPr>
          <a:xfrm>
            <a:off x="5029200" y="3108960"/>
            <a:ext cx="3291840" cy="822960"/>
          </a:xfrm>
          <a:prstGeom prst="rect">
            <a:avLst/>
          </a:prstGeom>
          <a:noFill/>
          <a:ln/>
        </p:spPr>
        <p:txBody>
          <a:bodyPr wrap="square" rtlCol="0" anchor="ctr"/>
          <a:lstStyle/>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D'abord... ensuite...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Qui commence ? »</a:t>
            </a:r>
            <a:endParaRPr lang="en-US" sz="1300" dirty="0"/>
          </a:p>
          <a:p>
            <a:pPr marL="342900" indent="-342900">
              <a:lnSpc>
                <a:spcPts val="2400"/>
              </a:lnSpc>
              <a:buSzPct val="100000"/>
              <a:buChar char="•"/>
            </a:pPr>
            <a:r>
              <a:rPr lang="en-US" sz="1300" dirty="0">
                <a:solidFill>
                  <a:srgbClr val="F5F3EE"/>
                </a:solidFill>
                <a:latin typeface="Calibri" pitchFamily="34" charset="0"/>
                <a:ea typeface="Calibri" pitchFamily="34" charset="-122"/>
                <a:cs typeface="Calibri" pitchFamily="34" charset="-120"/>
              </a:rPr>
              <a:t>• « À ton tour maintenant »</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Orale au Cycle Primaire</dc:title>
  <dc:subject>PptxGenJS Presentation</dc:subject>
  <dc:creator>Mustapha Bouazzouny</dc:creator>
  <cp:lastModifiedBy>Mustapha Bouazzouny</cp:lastModifiedBy>
  <cp:revision>1</cp:revision>
  <dcterms:created xsi:type="dcterms:W3CDTF">2026-02-15T13:54:07Z</dcterms:created>
  <dcterms:modified xsi:type="dcterms:W3CDTF">2026-02-15T13:54:07Z</dcterms:modified>
</cp:coreProperties>
</file>