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1C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164592"/>
          </a:xfrm>
          <a:prstGeom prst="rect">
            <a:avLst/>
          </a:prstGeom>
          <a:solidFill>
            <a:srgbClr val="B85042">
              <a:alpha val="6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201168"/>
            <a:ext cx="164592" cy="164592"/>
          </a:xfrm>
          <a:prstGeom prst="rect">
            <a:avLst/>
          </a:prstGeom>
          <a:solidFill>
            <a:srgbClr val="D4A017">
              <a:alpha val="6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02336"/>
            <a:ext cx="164592" cy="164592"/>
          </a:xfrm>
          <a:prstGeom prst="rect">
            <a:avLst/>
          </a:prstGeom>
          <a:solidFill>
            <a:srgbClr val="2D6A4F">
              <a:alpha val="6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03504"/>
            <a:ext cx="164592" cy="164592"/>
          </a:xfrm>
          <a:prstGeom prst="rect">
            <a:avLst/>
          </a:prstGeom>
          <a:solidFill>
            <a:srgbClr val="8C3A30">
              <a:alpha val="6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" y="0"/>
            <a:ext cx="164592" cy="164592"/>
          </a:xfrm>
          <a:prstGeom prst="rect">
            <a:avLst/>
          </a:prstGeom>
          <a:solidFill>
            <a:srgbClr val="D4A017">
              <a:alpha val="5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201168"/>
            <a:ext cx="164592" cy="164592"/>
          </a:xfrm>
          <a:prstGeom prst="rect">
            <a:avLst/>
          </a:prstGeom>
          <a:solidFill>
            <a:srgbClr val="2D6A4F">
              <a:alpha val="5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01168" y="402336"/>
            <a:ext cx="164592" cy="164592"/>
          </a:xfrm>
          <a:prstGeom prst="rect">
            <a:avLst/>
          </a:prstGeom>
          <a:solidFill>
            <a:srgbClr val="8C3A30">
              <a:alpha val="5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01168" y="603504"/>
            <a:ext cx="164592" cy="164592"/>
          </a:xfrm>
          <a:prstGeom prst="rect">
            <a:avLst/>
          </a:prstGeom>
          <a:solidFill>
            <a:srgbClr val="B85042">
              <a:alpha val="5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" y="0"/>
            <a:ext cx="164592" cy="164592"/>
          </a:xfrm>
          <a:prstGeom prst="rect">
            <a:avLst/>
          </a:prstGeom>
          <a:solidFill>
            <a:srgbClr val="2D6A4F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02336" y="201168"/>
            <a:ext cx="164592" cy="164592"/>
          </a:xfrm>
          <a:prstGeom prst="rect">
            <a:avLst/>
          </a:prstGeom>
          <a:solidFill>
            <a:srgbClr val="8C3A30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02336" y="402336"/>
            <a:ext cx="164592" cy="164592"/>
          </a:xfrm>
          <a:prstGeom prst="rect">
            <a:avLst/>
          </a:prstGeom>
          <a:solidFill>
            <a:srgbClr val="B85042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02336" y="603504"/>
            <a:ext cx="164592" cy="164592"/>
          </a:xfrm>
          <a:prstGeom prst="rect">
            <a:avLst/>
          </a:prstGeom>
          <a:solidFill>
            <a:srgbClr val="D4A017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" y="0"/>
            <a:ext cx="164592" cy="164592"/>
          </a:xfrm>
          <a:prstGeom prst="rect">
            <a:avLst/>
          </a:prstGeom>
          <a:solidFill>
            <a:srgbClr val="8C3A30">
              <a:alpha val="4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3504" y="201168"/>
            <a:ext cx="164592" cy="164592"/>
          </a:xfrm>
          <a:prstGeom prst="rect">
            <a:avLst/>
          </a:prstGeom>
          <a:solidFill>
            <a:srgbClr val="B85042">
              <a:alpha val="4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03504" y="402336"/>
            <a:ext cx="164592" cy="164592"/>
          </a:xfrm>
          <a:prstGeom prst="rect">
            <a:avLst/>
          </a:prstGeom>
          <a:solidFill>
            <a:srgbClr val="D4A017">
              <a:alpha val="4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3504" y="603504"/>
            <a:ext cx="164592" cy="164592"/>
          </a:xfrm>
          <a:prstGeom prst="rect">
            <a:avLst/>
          </a:prstGeom>
          <a:solidFill>
            <a:srgbClr val="2D6A4F">
              <a:alpha val="4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" y="0"/>
            <a:ext cx="164592" cy="164592"/>
          </a:xfrm>
          <a:prstGeom prst="rect">
            <a:avLst/>
          </a:prstGeom>
          <a:solidFill>
            <a:srgbClr val="B85042">
              <a:alpha val="4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4672" y="201168"/>
            <a:ext cx="164592" cy="164592"/>
          </a:xfrm>
          <a:prstGeom prst="rect">
            <a:avLst/>
          </a:prstGeom>
          <a:solidFill>
            <a:srgbClr val="D4A017">
              <a:alpha val="4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4672" y="402336"/>
            <a:ext cx="164592" cy="164592"/>
          </a:xfrm>
          <a:prstGeom prst="rect">
            <a:avLst/>
          </a:prstGeom>
          <a:solidFill>
            <a:srgbClr val="2D6A4F">
              <a:alpha val="4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04672" y="603504"/>
            <a:ext cx="164592" cy="164592"/>
          </a:xfrm>
          <a:prstGeom prst="rect">
            <a:avLst/>
          </a:prstGeom>
          <a:solidFill>
            <a:srgbClr val="8C3A30">
              <a:alpha val="4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" y="0"/>
            <a:ext cx="164592" cy="164592"/>
          </a:xfrm>
          <a:prstGeom prst="rect">
            <a:avLst/>
          </a:prstGeom>
          <a:solidFill>
            <a:srgbClr val="D4A017">
              <a:alpha val="3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5840" y="201168"/>
            <a:ext cx="164592" cy="164592"/>
          </a:xfrm>
          <a:prstGeom prst="rect">
            <a:avLst/>
          </a:prstGeom>
          <a:solidFill>
            <a:srgbClr val="2D6A4F">
              <a:alpha val="3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05840" y="402336"/>
            <a:ext cx="164592" cy="164592"/>
          </a:xfrm>
          <a:prstGeom prst="rect">
            <a:avLst/>
          </a:prstGeom>
          <a:solidFill>
            <a:srgbClr val="8C3A30">
              <a:alpha val="3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05840" y="603504"/>
            <a:ext cx="164592" cy="164592"/>
          </a:xfrm>
          <a:prstGeom prst="rect">
            <a:avLst/>
          </a:prstGeom>
          <a:solidFill>
            <a:srgbClr val="B85042">
              <a:alpha val="35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0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01168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02336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03504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4672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05840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07008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408176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609344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810512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011680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212848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414016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2615184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2816352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017520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218688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419856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621024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3822192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023360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224528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425696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4626864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828032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029200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5230368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5431536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632704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5833872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035040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236208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437376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6638544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839712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7040880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7242048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7443216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7644384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845552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8046720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8247888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8449056" y="4617720"/>
            <a:ext cx="173736" cy="182880"/>
          </a:xfrm>
          <a:prstGeom prst="rect">
            <a:avLst/>
          </a:prstGeom>
          <a:solidFill>
            <a:srgbClr val="2D6A4F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8650224" y="4617720"/>
            <a:ext cx="173736" cy="182880"/>
          </a:xfrm>
          <a:prstGeom prst="rect">
            <a:avLst/>
          </a:prstGeom>
          <a:solidFill>
            <a:srgbClr val="8C3A30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8851392" y="4617720"/>
            <a:ext cx="173736" cy="182880"/>
          </a:xfrm>
          <a:prstGeom prst="rect">
            <a:avLst/>
          </a:prstGeom>
          <a:solidFill>
            <a:srgbClr val="B85042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9052560" y="4617720"/>
            <a:ext cx="173736" cy="182880"/>
          </a:xfrm>
          <a:prstGeom prst="rect">
            <a:avLst/>
          </a:prstGeom>
          <a:solidFill>
            <a:srgbClr val="D4A017">
              <a:alpha val="70000"/>
            </a:srgbClr>
          </a:solidFill>
          <a:ln w="254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7132320" y="457200"/>
            <a:ext cx="1645920" cy="1645920"/>
          </a:xfrm>
          <a:prstGeom prst="ellipse">
            <a:avLst/>
          </a:prstGeom>
          <a:solidFill>
            <a:srgbClr val="D4A017">
              <a:alpha val="85000"/>
            </a:srgbClr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7406640" y="365760"/>
            <a:ext cx="1371600" cy="1371600"/>
          </a:xfrm>
          <a:prstGeom prst="ellipse">
            <a:avLst/>
          </a:prstGeom>
          <a:solidFill>
            <a:srgbClr val="1C1C2E"/>
          </a:solidFill>
          <a:ln w="12700">
            <a:solidFill>
              <a:srgbClr val="1C1C2E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502920" y="1188720"/>
            <a:ext cx="73152" cy="27432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731520" y="118872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Communication Orale</a:t>
            </a:r>
            <a:endParaRPr lang="en-US" sz="4000" dirty="0"/>
          </a:p>
        </p:txBody>
      </p:sp>
      <p:sp>
        <p:nvSpPr>
          <p:cNvPr id="76" name="Text 74"/>
          <p:cNvSpPr/>
          <p:nvPr/>
        </p:nvSpPr>
        <p:spPr>
          <a:xfrm>
            <a:off x="731520" y="192024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 Cycle Primaire</a:t>
            </a:r>
            <a:endParaRPr lang="en-US" sz="3400" dirty="0"/>
          </a:p>
        </p:txBody>
      </p:sp>
      <p:sp>
        <p:nvSpPr>
          <p:cNvPr id="77" name="Text 75"/>
          <p:cNvSpPr/>
          <p:nvPr/>
        </p:nvSpPr>
        <p:spPr>
          <a:xfrm>
            <a:off x="731520" y="269748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8DC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 pédagogique — Approches, activités et inclusivité</a:t>
            </a:r>
            <a:endParaRPr lang="en-US" sz="1400" dirty="0"/>
          </a:p>
        </p:txBody>
      </p:sp>
      <p:sp>
        <p:nvSpPr>
          <p:cNvPr id="78" name="Shape 76"/>
          <p:cNvSpPr/>
          <p:nvPr/>
        </p:nvSpPr>
        <p:spPr>
          <a:xfrm>
            <a:off x="731520" y="3246120"/>
            <a:ext cx="3657600" cy="2743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31520" y="33832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Mustapha Bouazzouny</a:t>
            </a:r>
            <a:endParaRPr lang="en-US" sz="1600" dirty="0"/>
          </a:p>
        </p:txBody>
      </p:sp>
      <p:sp>
        <p:nvSpPr>
          <p:cNvPr id="80" name="Text 78"/>
          <p:cNvSpPr/>
          <p:nvPr/>
        </p:nvSpPr>
        <p:spPr>
          <a:xfrm>
            <a:off x="731520" y="374904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Inspecteur Pédagogique  |  Région Marrakech-Safi  |  Maroc</a:t>
            </a:r>
            <a:endParaRPr lang="en-US" sz="1200" dirty="0"/>
          </a:p>
        </p:txBody>
      </p:sp>
      <p:sp>
        <p:nvSpPr>
          <p:cNvPr id="81" name="Shape 79"/>
          <p:cNvSpPr/>
          <p:nvPr/>
        </p:nvSpPr>
        <p:spPr>
          <a:xfrm>
            <a:off x="731520" y="4206240"/>
            <a:ext cx="1920240" cy="320040"/>
          </a:xfrm>
          <a:prstGeom prst="roundRect">
            <a:avLst>
              <a:gd name="adj" fmla="val 14286"/>
            </a:avLst>
          </a:prstGeom>
          <a:solidFill>
            <a:srgbClr val="E07A5F">
              <a:alpha val="80000"/>
            </a:srgbClr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31520" y="420624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1ère &amp; 2ème</a:t>
            </a:r>
            <a:endParaRPr lang="en-US" sz="1000" dirty="0"/>
          </a:p>
        </p:txBody>
      </p:sp>
      <p:sp>
        <p:nvSpPr>
          <p:cNvPr id="83" name="Shape 81"/>
          <p:cNvSpPr/>
          <p:nvPr/>
        </p:nvSpPr>
        <p:spPr>
          <a:xfrm>
            <a:off x="2834640" y="4206240"/>
            <a:ext cx="1920240" cy="320040"/>
          </a:xfrm>
          <a:prstGeom prst="roundRect">
            <a:avLst>
              <a:gd name="adj" fmla="val 14286"/>
            </a:avLst>
          </a:prstGeom>
          <a:solidFill>
            <a:srgbClr val="3D405B">
              <a:alpha val="80000"/>
            </a:srgbClr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2834640" y="420624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3ème &amp; 4ème</a:t>
            </a:r>
            <a:endParaRPr lang="en-US" sz="1000" dirty="0"/>
          </a:p>
        </p:txBody>
      </p:sp>
      <p:sp>
        <p:nvSpPr>
          <p:cNvPr id="85" name="Shape 83"/>
          <p:cNvSpPr/>
          <p:nvPr/>
        </p:nvSpPr>
        <p:spPr>
          <a:xfrm>
            <a:off x="4937760" y="4206240"/>
            <a:ext cx="1920240" cy="320040"/>
          </a:xfrm>
          <a:prstGeom prst="roundRect">
            <a:avLst>
              <a:gd name="adj" fmla="val 14286"/>
            </a:avLst>
          </a:prstGeom>
          <a:solidFill>
            <a:srgbClr val="2D6A4F">
              <a:alpha val="80000"/>
            </a:srgbClr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4937760" y="420624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5ème &amp; 6ème</a:t>
            </a:r>
            <a:endParaRPr lang="en-US" sz="1000" dirty="0"/>
          </a:p>
        </p:txBody>
      </p:sp>
      <p:sp>
        <p:nvSpPr>
          <p:cNvPr id="87" name="Shape 85"/>
          <p:cNvSpPr/>
          <p:nvPr/>
        </p:nvSpPr>
        <p:spPr>
          <a:xfrm>
            <a:off x="7040880" y="4206240"/>
            <a:ext cx="1920240" cy="320040"/>
          </a:xfrm>
          <a:prstGeom prst="roundRect">
            <a:avLst>
              <a:gd name="adj" fmla="val 14286"/>
            </a:avLst>
          </a:prstGeom>
          <a:solidFill>
            <a:srgbClr val="8338EC">
              <a:alpha val="80000"/>
            </a:srgbClr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7040880" y="420624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Inclusivité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L'ARBRE DE LA PAROLE — Vue d'ensemble du parcours oral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251960" y="1554480"/>
            <a:ext cx="640080" cy="1920240"/>
          </a:xfrm>
          <a:prstGeom prst="rect">
            <a:avLst/>
          </a:prstGeom>
          <a:solidFill>
            <a:srgbClr val="8B5E3C"/>
          </a:solidFill>
          <a:ln w="12700">
            <a:solidFill>
              <a:srgbClr val="6B4023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749040" y="182880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Compétences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Orales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926080" y="3474720"/>
            <a:ext cx="73152" cy="548640"/>
          </a:xfrm>
          <a:prstGeom prst="rect">
            <a:avLst/>
          </a:prstGeom>
          <a:solidFill>
            <a:srgbClr val="8B5E3C"/>
          </a:solidFill>
          <a:ln w="12700">
            <a:solidFill>
              <a:srgbClr val="8B5E3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60320" y="3977640"/>
            <a:ext cx="822960" cy="640080"/>
          </a:xfrm>
          <a:prstGeom prst="ellipse">
            <a:avLst/>
          </a:prstGeom>
          <a:solidFill>
            <a:srgbClr val="E07A5F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560320" y="3977640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👂 Écouter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4526280" y="3474720"/>
            <a:ext cx="73152" cy="548640"/>
          </a:xfrm>
          <a:prstGeom prst="rect">
            <a:avLst/>
          </a:prstGeom>
          <a:solidFill>
            <a:srgbClr val="8B5E3C"/>
          </a:solidFill>
          <a:ln w="12700">
            <a:solidFill>
              <a:srgbClr val="8B5E3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160520" y="3977640"/>
            <a:ext cx="822960" cy="640080"/>
          </a:xfrm>
          <a:prstGeom prst="ellipse">
            <a:avLst/>
          </a:prstGeom>
          <a:solidFill>
            <a:srgbClr val="B85042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60520" y="3977640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🗣️ Parler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126480" y="3474720"/>
            <a:ext cx="73152" cy="548640"/>
          </a:xfrm>
          <a:prstGeom prst="rect">
            <a:avLst/>
          </a:prstGeom>
          <a:solidFill>
            <a:srgbClr val="8B5E3C"/>
          </a:solidFill>
          <a:ln w="12700">
            <a:solidFill>
              <a:srgbClr val="8B5E3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760720" y="3977640"/>
            <a:ext cx="822960" cy="640080"/>
          </a:xfrm>
          <a:prstGeom prst="ellipse">
            <a:avLst/>
          </a:prstGeom>
          <a:solidFill>
            <a:srgbClr val="3D405B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760720" y="3977640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🤝 Interagir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365760" y="1051560"/>
            <a:ext cx="2560320" cy="1143000"/>
          </a:xfrm>
          <a:prstGeom prst="rect">
            <a:avLst/>
          </a:prstGeom>
          <a:solidFill>
            <a:srgbClr val="FFFFFF"/>
          </a:solidFill>
          <a:ln w="25400">
            <a:solidFill>
              <a:srgbClr val="E07A5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65760" y="1051560"/>
            <a:ext cx="2560320" cy="320040"/>
          </a:xfrm>
          <a:prstGeom prst="rect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10515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1ère &amp; 2ème année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02920" y="14173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Jeux de rôle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02920" y="166420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Narration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02920" y="19110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Discussions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645920" y="1417320"/>
            <a:ext cx="2926080" cy="137160"/>
          </a:xfrm>
          <a:prstGeom prst="line">
            <a:avLst/>
          </a:prstGeom>
          <a:noFill/>
          <a:ln w="25400">
            <a:solidFill>
              <a:srgbClr val="E07A5F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3200400" y="1051560"/>
            <a:ext cx="2560320" cy="1143000"/>
          </a:xfrm>
          <a:prstGeom prst="rect">
            <a:avLst/>
          </a:prstGeom>
          <a:solidFill>
            <a:srgbClr val="FFFFFF"/>
          </a:solidFill>
          <a:ln w="25400">
            <a:solidFill>
              <a:srgbClr val="3D405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00400" y="1051560"/>
            <a:ext cx="2560320" cy="320040"/>
          </a:xfrm>
          <a:prstGeom prst="rect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200400" y="10515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3ème &amp; 4ème année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337560" y="14173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Débats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337560" y="166420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Exposés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337560" y="19110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Improvisation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480560" y="1417320"/>
            <a:ext cx="91440" cy="137160"/>
          </a:xfrm>
          <a:prstGeom prst="line">
            <a:avLst/>
          </a:prstGeom>
          <a:noFill/>
          <a:ln w="25400">
            <a:solidFill>
              <a:srgbClr val="3D405B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1051560"/>
            <a:ext cx="2560320" cy="1143000"/>
          </a:xfrm>
          <a:prstGeom prst="rect">
            <a:avLst/>
          </a:prstGeom>
          <a:solidFill>
            <a:srgbClr val="FFFFFF"/>
          </a:solidFill>
          <a:ln w="25400">
            <a:solidFill>
              <a:srgbClr val="2D6A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217920" y="1051560"/>
            <a:ext cx="2560320" cy="3200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17920" y="10515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5ème &amp; 6ème année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355080" y="14173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Recherche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355080" y="166420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Podcast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355080" y="19110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Grand débat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7498080" y="1417320"/>
            <a:ext cx="-2926080" cy="137160"/>
          </a:xfrm>
          <a:prstGeom prst="line">
            <a:avLst/>
          </a:prstGeom>
          <a:noFill/>
          <a:ln w="25400">
            <a:solidFill>
              <a:srgbClr val="2D6A4F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3474720" y="777240"/>
            <a:ext cx="2194560" cy="685800"/>
          </a:xfrm>
          <a:prstGeom prst="ellipse">
            <a:avLst/>
          </a:prstGeom>
          <a:solidFill>
            <a:srgbClr val="52B788">
              <a:alpha val="80000"/>
            </a:srgbClr>
          </a:solidFill>
          <a:ln w="19050">
            <a:solidFill>
              <a:srgbClr val="2D6A4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474720" y="777240"/>
            <a:ext cx="2194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🌿 Maîtrise Orale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6858000" y="2560320"/>
            <a:ext cx="2011680" cy="1371600"/>
          </a:xfrm>
          <a:prstGeom prst="rect">
            <a:avLst/>
          </a:prstGeom>
          <a:solidFill>
            <a:srgbClr val="D4B8F8"/>
          </a:solidFill>
          <a:ln w="25400">
            <a:solidFill>
              <a:srgbClr val="8338E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858000" y="2560320"/>
            <a:ext cx="2011680" cy="320040"/>
          </a:xfrm>
          <a:prstGeom prst="rect">
            <a:avLst/>
          </a:prstGeom>
          <a:solidFill>
            <a:srgbClr val="8338EC"/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858000" y="25603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♿ Inclusivité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6995160" y="29260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Supports visuels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6995160" y="31729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Technologie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6995160" y="3419856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Évaluation adaptée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0" y="4892040"/>
            <a:ext cx="9144000" cy="246888"/>
          </a:xfrm>
          <a:prstGeom prst="rect">
            <a:avLst/>
          </a:prstGeom>
          <a:solidFill>
            <a:srgbClr val="2D6A4F">
              <a:alpha val="85000"/>
            </a:srgbClr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82880" y="4892040"/>
            <a:ext cx="8778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Mustapha Bouazzouny — Inspecteur Pédagogique, Région Marrakech-Safi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8979408" cy="1005840"/>
          </a:xfrm>
          <a:prstGeom prst="rect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4572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🧸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005840" y="457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1ère et 2ème Année — Les Fondations du Langage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5486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5C9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Écouter, parler, jouer : construire la confiance en soi dès les premiers mots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28600" y="1097280"/>
            <a:ext cx="411480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F5C9B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097280"/>
            <a:ext cx="4114800" cy="347472"/>
          </a:xfrm>
          <a:prstGeom prst="rect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109728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🎯  Objectifs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20040" y="148132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0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 l'écoute attentive et la compréhension orale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0040" y="1819656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0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Oser prendre la parole avec des phrases simples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20040" y="2157984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0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Participer à des échanges avec les pairs et l'enseignant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0" y="1097280"/>
            <a:ext cx="434340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F5C9B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0" y="1097280"/>
            <a:ext cx="4343400" cy="347472"/>
          </a:xfrm>
          <a:prstGeom prst="rect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1097280"/>
            <a:ext cx="4343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🎲  Activités phares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663440" y="1508760"/>
            <a:ext cx="256032" cy="256032"/>
          </a:xfrm>
          <a:prstGeom prst="ellipse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150876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983480" y="15087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Jeux de rôle : la dînette, le marchand, le docteur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63440" y="1847088"/>
            <a:ext cx="256032" cy="256032"/>
          </a:xfrm>
          <a:prstGeom prst="ellipse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63440" y="18470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983480" y="184708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Sac à histoires : inventer une phrase autour d'un objet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63440" y="2185416"/>
            <a:ext cx="256032" cy="256032"/>
          </a:xfrm>
          <a:prstGeom prst="ellipse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63440" y="218541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4983480" y="218541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 de parole : raconter son week-end en 2 phrases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28600" y="3063240"/>
            <a:ext cx="4114800" cy="1554480"/>
          </a:xfrm>
          <a:prstGeom prst="rect">
            <a:avLst/>
          </a:prstGeom>
          <a:solidFill>
            <a:srgbClr val="FFFFFF"/>
          </a:solidFill>
          <a:ln w="25400">
            <a:solidFill>
              <a:srgbClr val="F5C9B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28600" y="3063240"/>
            <a:ext cx="4114800" cy="347472"/>
          </a:xfrm>
          <a:prstGeom prst="rect">
            <a:avLst/>
          </a:prstGeom>
          <a:solidFill>
            <a:srgbClr val="5D6D7E"/>
          </a:solidFill>
          <a:ln w="12700">
            <a:solidFill>
              <a:srgbClr val="5D6D7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28600" y="306324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📋  Grille d'évaluation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20040" y="345643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011680" y="3456432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Audible par le groupe ?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320040" y="370332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Clarté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2011680" y="370332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Phrases compréhensibles ?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320040" y="395020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2011680" y="395020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S'exprime avec plaisir ?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320040" y="4197096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2011680" y="4197096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Écoute et répond ?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572000" y="3063240"/>
            <a:ext cx="4343400" cy="1554480"/>
          </a:xfrm>
          <a:prstGeom prst="rect">
            <a:avLst/>
          </a:prstGeom>
          <a:solidFill>
            <a:srgbClr val="FFFFFF"/>
          </a:solidFill>
          <a:ln w="25400">
            <a:solidFill>
              <a:srgbClr val="F5C9B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572000" y="3063240"/>
            <a:ext cx="4343400" cy="34747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0" y="3063240"/>
            <a:ext cx="4343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💡  Soutien &amp; Inclusivité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663440" y="3456432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Marionnette pour les enfants timides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663440" y="37033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Pictogrammes et cartes-images (type Makaton)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663440" y="39502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Petits groupes de 2–3 pour rassurer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663440" y="41970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Encourager les gestes pour accompagner la parole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164592" y="4892040"/>
            <a:ext cx="8979408" cy="246888"/>
          </a:xfrm>
          <a:prstGeom prst="rect">
            <a:avLst/>
          </a:prstGeom>
          <a:solidFill>
            <a:srgbClr val="2C2C2C"/>
          </a:solidFill>
          <a:ln w="12700">
            <a:solidFill>
              <a:srgbClr val="2C2C2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74320" y="4892040"/>
            <a:ext cx="8686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888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Mustapha Bouazzouny — Inspecteur Pédagogique, Région Marrakech-Safi  |  Communication Orale au Cycle Primaire — Maroc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0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8979408" cy="1005840"/>
          </a:xfrm>
          <a:prstGeom prst="rect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4572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💬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005840" y="457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3ème et 4ème Année — Structurer sa Pensée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5486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BFC0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l'expression spontanée à la pensée organisée et argumentée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28600" y="1097280"/>
            <a:ext cx="411480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BFC0D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097280"/>
            <a:ext cx="4114800" cy="347472"/>
          </a:xfrm>
          <a:prstGeom prst="rect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109728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🎯  Objectifs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20040" y="148132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4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Favoriser la pensée critique : dire 'je pense que… car…'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0040" y="1819656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4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Enrichir le vocabulaire et utiliser des mots précis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20040" y="2157984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4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Structurer un récit avec début, milieu et fin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0" y="1097280"/>
            <a:ext cx="434340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BFC0D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0" y="1097280"/>
            <a:ext cx="4343400" cy="347472"/>
          </a:xfrm>
          <a:prstGeom prst="rect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1097280"/>
            <a:ext cx="4343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🎲  Activités phares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663440" y="1508760"/>
            <a:ext cx="256032" cy="256032"/>
          </a:xfrm>
          <a:prstGeom prst="ellipse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150876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983480" y="15087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Mini-débats : 'Faut-il des devoirs à la maison ?'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63440" y="1847088"/>
            <a:ext cx="256032" cy="256032"/>
          </a:xfrm>
          <a:prstGeom prst="ellipse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63440" y="18470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983480" y="184708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Exposé éclair : présenter son livre préféré en 2 min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63440" y="2185416"/>
            <a:ext cx="256032" cy="256032"/>
          </a:xfrm>
          <a:prstGeom prst="ellipse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63440" y="218541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4983480" y="218541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Théâtre d'impro : tirer une situation au sort et jouer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28600" y="3063240"/>
            <a:ext cx="4114800" cy="1554480"/>
          </a:xfrm>
          <a:prstGeom prst="rect">
            <a:avLst/>
          </a:prstGeom>
          <a:solidFill>
            <a:srgbClr val="FFFFFF"/>
          </a:solidFill>
          <a:ln w="25400">
            <a:solidFill>
              <a:srgbClr val="BFC0D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28600" y="3063240"/>
            <a:ext cx="4114800" cy="347472"/>
          </a:xfrm>
          <a:prstGeom prst="rect">
            <a:avLst/>
          </a:prstGeom>
          <a:solidFill>
            <a:srgbClr val="5D6D7E"/>
          </a:solidFill>
          <a:ln w="12700">
            <a:solidFill>
              <a:srgbClr val="5D6D7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28600" y="306324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📋  Grille d'évaluation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20040" y="345643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Clarté des idées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011680" y="3456432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Sujet compris et expliqué ?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320040" y="370332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Vocabulaire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2011680" y="370332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Mots précis et variés ?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320040" y="395020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2011680" y="395020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Début, développement, fin ?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320040" y="4197096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2011680" y="4197096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Répond aux questions ?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572000" y="3063240"/>
            <a:ext cx="4343400" cy="1554480"/>
          </a:xfrm>
          <a:prstGeom prst="rect">
            <a:avLst/>
          </a:prstGeom>
          <a:solidFill>
            <a:srgbClr val="FFFFFF"/>
          </a:solidFill>
          <a:ln w="25400">
            <a:solidFill>
              <a:srgbClr val="BFC0D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572000" y="3063240"/>
            <a:ext cx="4343400" cy="34747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0" y="3063240"/>
            <a:ext cx="4343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💡  Soutien &amp; Inclusivité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663440" y="3456432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Groupes hétérogènes pour favoriser l'entraide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663440" y="37033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Cartes d'aide avec amorces de phrases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663440" y="39502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Laisser le temps aux élèves DYS de formuler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663440" y="41970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Adapter les sujets de débat en fonction du profil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164592" y="4892040"/>
            <a:ext cx="8979408" cy="246888"/>
          </a:xfrm>
          <a:prstGeom prst="rect">
            <a:avLst/>
          </a:prstGeom>
          <a:solidFill>
            <a:srgbClr val="2C2C2C"/>
          </a:solidFill>
          <a:ln w="12700">
            <a:solidFill>
              <a:srgbClr val="2C2C2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74320" y="4892040"/>
            <a:ext cx="8686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888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Mustapha Bouazzouny — Inspecteur Pédagogique, Région Marrakech-Safi  |  Communication Orale au Cycle Primaire — Maroc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8979408" cy="10058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4572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🎤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005840" y="457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5ème et 6ème Année — L'Aisance et la Maîtrise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5486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8D5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Argumenter, convaincre et préparer la transition vers l'enseignement secondaire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28600" y="1097280"/>
            <a:ext cx="411480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A8D5B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097280"/>
            <a:ext cx="4114800" cy="347472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109728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🎯  Objectifs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20040" y="148132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S'exprimer de façon claire et cohérente devant un auditoire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0040" y="1819656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Adapter son langage à la situation et à l'interlocuteur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20040" y="2157984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Défendre un point de vue avec arguments et exemples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0" y="1097280"/>
            <a:ext cx="434340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A8D5B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0" y="1097280"/>
            <a:ext cx="4343400" cy="347472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1097280"/>
            <a:ext cx="4343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🎲  Activités phares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663440" y="1508760"/>
            <a:ext cx="256032" cy="256032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150876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983480" y="15087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Exposé de recherche avec plan et sources cités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63440" y="1847088"/>
            <a:ext cx="256032" cy="256032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63440" y="18470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983480" y="184708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télévisé ou podcast de la vie de l'école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63440" y="2185416"/>
            <a:ext cx="256032" cy="256032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63440" y="218541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4983480" y="218541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débat à l'assemblée sur un thème de société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28600" y="3063240"/>
            <a:ext cx="4114800" cy="1554480"/>
          </a:xfrm>
          <a:prstGeom prst="rect">
            <a:avLst/>
          </a:prstGeom>
          <a:solidFill>
            <a:srgbClr val="FFFFFF"/>
          </a:solidFill>
          <a:ln w="25400">
            <a:solidFill>
              <a:srgbClr val="A8D5B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28600" y="3063240"/>
            <a:ext cx="4114800" cy="347472"/>
          </a:xfrm>
          <a:prstGeom prst="rect">
            <a:avLst/>
          </a:prstGeom>
          <a:solidFill>
            <a:srgbClr val="5D6D7E"/>
          </a:solidFill>
          <a:ln w="12700">
            <a:solidFill>
              <a:srgbClr val="5D6D7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28600" y="306324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📋  Grille d'évaluation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20040" y="345643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011680" y="3456432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Pertinent et documenté ?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320040" y="370332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Argumentation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2011680" y="370332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Idées développées ?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320040" y="395020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Aisance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2011680" y="395020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visuel, fluidité ?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320040" y="4197096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du temps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2011680" y="4197096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4A4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Durée respectée ?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572000" y="3063240"/>
            <a:ext cx="4343400" cy="1554480"/>
          </a:xfrm>
          <a:prstGeom prst="rect">
            <a:avLst/>
          </a:prstGeom>
          <a:solidFill>
            <a:srgbClr val="FFFFFF"/>
          </a:solidFill>
          <a:ln w="25400">
            <a:solidFill>
              <a:srgbClr val="A8D5B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572000" y="3063240"/>
            <a:ext cx="4343400" cy="34747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0" y="3063240"/>
            <a:ext cx="4343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💡  Soutien &amp; Inclusivité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663440" y="3456432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Techniques anti-trac : respiration, visualisation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663440" y="37033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Prompteur tablette pour les difficultés de mémoire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663440" y="39502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Formats variés : exposé oral, capsule vidéo, affiche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663440" y="41970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♦  Auto-évaluation vidéo + méthode 2 étoiles/1 souhait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164592" y="4892040"/>
            <a:ext cx="8979408" cy="246888"/>
          </a:xfrm>
          <a:prstGeom prst="rect">
            <a:avLst/>
          </a:prstGeom>
          <a:solidFill>
            <a:srgbClr val="2C2C2C"/>
          </a:solidFill>
          <a:ln w="12700">
            <a:solidFill>
              <a:srgbClr val="2C2C2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74320" y="4892040"/>
            <a:ext cx="8686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888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Mustapha Bouazzouny — Inspecteur Pédagogique, Région Marrakech-Safi  |  Communication Orale au Cycle Primaire — Maroc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8338EC"/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♿  Stratégies d'Enseignement Inclusif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594360"/>
            <a:ext cx="8595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4B8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Soutenir TOUS les apprenants — Une classe, une multitude de profils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28600" y="1097280"/>
            <a:ext cx="2011680" cy="1554480"/>
          </a:xfrm>
          <a:prstGeom prst="rect">
            <a:avLst/>
          </a:prstGeom>
          <a:solidFill>
            <a:srgbClr val="FFFFFF"/>
          </a:solidFill>
          <a:ln w="19050">
            <a:solidFill>
              <a:srgbClr val="D4B8F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1097280"/>
            <a:ext cx="2011680" cy="365760"/>
          </a:xfrm>
          <a:prstGeom prst="rect">
            <a:avLst/>
          </a:prstGeom>
          <a:solidFill>
            <a:srgbClr val="8338EC"/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10972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🔵 Troubles du Spectre Autistique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320040" y="15087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Time Timer visuel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20040" y="17830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Emploi du temps illustré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20040" y="20574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Scénarios sociaux écrits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2468880" y="1097280"/>
            <a:ext cx="2011680" cy="1554480"/>
          </a:xfrm>
          <a:prstGeom prst="rect">
            <a:avLst/>
          </a:prstGeom>
          <a:solidFill>
            <a:srgbClr val="FFFFFF"/>
          </a:solidFill>
          <a:ln w="19050">
            <a:solidFill>
              <a:srgbClr val="D4B8F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468880" y="1097280"/>
            <a:ext cx="2011680" cy="365760"/>
          </a:xfrm>
          <a:prstGeom prst="rect">
            <a:avLst/>
          </a:prstGeom>
          <a:solidFill>
            <a:srgbClr val="8338EC"/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68880" y="10972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🟠 Troubles DYS / Cognitifs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2560320" y="15087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Consignes simplifiées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560320" y="17830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Autoriser l'enregistreur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2560320" y="20574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Fragmentation des tâches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709160" y="1097280"/>
            <a:ext cx="2011680" cy="1554480"/>
          </a:xfrm>
          <a:prstGeom prst="rect">
            <a:avLst/>
          </a:prstGeom>
          <a:solidFill>
            <a:srgbClr val="FFFFFF"/>
          </a:solidFill>
          <a:ln w="19050">
            <a:solidFill>
              <a:srgbClr val="D4B8F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09160" y="1097280"/>
            <a:ext cx="2011680" cy="365760"/>
          </a:xfrm>
          <a:prstGeom prst="rect">
            <a:avLst/>
          </a:prstGeom>
          <a:solidFill>
            <a:srgbClr val="8338EC"/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09160" y="10972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🟢 Handicap Auditif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800600" y="15087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Se placer face à l'élève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4800600" y="17830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Utiliser un micro HF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4800600" y="20574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Supports écrits + visuels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949440" y="1097280"/>
            <a:ext cx="2011680" cy="1554480"/>
          </a:xfrm>
          <a:prstGeom prst="rect">
            <a:avLst/>
          </a:prstGeom>
          <a:solidFill>
            <a:srgbClr val="FFFFFF"/>
          </a:solidFill>
          <a:ln w="19050">
            <a:solidFill>
              <a:srgbClr val="D4B8F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949440" y="1097280"/>
            <a:ext cx="2011680" cy="365760"/>
          </a:xfrm>
          <a:prstGeom prst="rect">
            <a:avLst/>
          </a:prstGeom>
          <a:solidFill>
            <a:srgbClr val="8338EC"/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49440" y="10972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🟣 Handicap Visuel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7040880" y="15087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Décrire les images oralement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7040880" y="17830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Matériel tactile / braille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040880" y="20574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Audio-description systématique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228600" y="2788920"/>
            <a:ext cx="4114800" cy="1691640"/>
          </a:xfrm>
          <a:prstGeom prst="rect">
            <a:avLst/>
          </a:prstGeom>
          <a:solidFill>
            <a:srgbClr val="FFFFFF"/>
          </a:solidFill>
          <a:ln w="25400">
            <a:solidFill>
              <a:srgbClr val="D4B8F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28600" y="2788920"/>
            <a:ext cx="4114800" cy="347472"/>
          </a:xfrm>
          <a:prstGeom prst="rect">
            <a:avLst/>
          </a:prstGeom>
          <a:solidFill>
            <a:srgbClr val="5C3D8F"/>
          </a:solidFill>
          <a:ln w="12700">
            <a:solidFill>
              <a:srgbClr val="5C3D8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28600" y="278892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📋  Évaluation Inclusive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65760" y="318211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Objectifs adaptés au projet de l'élève (PPS)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65760" y="348386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Évaluer le processus ET le résultat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65760" y="378561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Portfolio oral : enregistrements sur l'année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365760" y="408736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Deux étoiles &amp; un souhait (feedback entre pairs)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572000" y="2788920"/>
            <a:ext cx="4343400" cy="1691640"/>
          </a:xfrm>
          <a:prstGeom prst="rect">
            <a:avLst/>
          </a:prstGeom>
          <a:solidFill>
            <a:srgbClr val="FFFFFF"/>
          </a:solidFill>
          <a:ln w="25400">
            <a:solidFill>
              <a:srgbClr val="D4B8F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572000" y="2788920"/>
            <a:ext cx="4343400" cy="347472"/>
          </a:xfrm>
          <a:prstGeom prst="rect">
            <a:avLst/>
          </a:prstGeom>
          <a:solidFill>
            <a:srgbClr val="8338EC"/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0" y="2788920"/>
            <a:ext cx="4343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🤝  Activités Inclusives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709160" y="318211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Tutorat entre pairs : bénéfique pour les deux !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709160" y="3483864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Présentations multi-formats : oral, affiche, vidéo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709160" y="378561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Applications de synthèse vocale et dictée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709160" y="408736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Groupes hétérogènes et responsabilités tournantes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0" y="4892040"/>
            <a:ext cx="9144000" cy="246888"/>
          </a:xfrm>
          <a:prstGeom prst="rect">
            <a:avLst/>
          </a:prstGeom>
          <a:solidFill>
            <a:srgbClr val="8338EC"/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74320" y="4892040"/>
            <a:ext cx="8595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Mustapha Bouazzouny — Inspecteur Pédagogique, Région Marrakech-Safi  |  Communication Orale au Cycle Primaire — Maroc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C1C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Parcours de la Communication Orale — Du CP au CM2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progression cohérente et ambitieuse sur 6 années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31520" y="2331720"/>
            <a:ext cx="7680960" cy="5486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366760" y="2276856"/>
            <a:ext cx="164592" cy="16459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54480" y="2240280"/>
            <a:ext cx="274320" cy="274320"/>
          </a:xfrm>
          <a:prstGeom prst="ellipse">
            <a:avLst/>
          </a:prstGeom>
          <a:solidFill>
            <a:srgbClr val="E07A5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960120"/>
            <a:ext cx="1920240" cy="274320"/>
          </a:xfrm>
          <a:prstGeom prst="rect">
            <a:avLst/>
          </a:prstGeom>
          <a:solidFill>
            <a:srgbClr val="E07A5F"/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9601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FONDATIONS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2468880" cy="1005840"/>
          </a:xfrm>
          <a:prstGeom prst="rect">
            <a:avLst/>
          </a:prstGeom>
          <a:solidFill>
            <a:srgbClr val="E07A5F">
              <a:alpha val="20000"/>
            </a:srgbClr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2344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🧸  1ère &amp; 2ème année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48640" y="15727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Écouter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48640" y="1773936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Parler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9751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Jouer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48640" y="217627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Interagir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57200" y="2578608"/>
            <a:ext cx="2468880" cy="109728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E07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5786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07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Activités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48640" y="288950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Jeux de rôle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48640" y="313639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Narration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8640" y="33832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Discussions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926080" y="2359152"/>
            <a:ext cx="594360" cy="0"/>
          </a:xfrm>
          <a:prstGeom prst="line">
            <a:avLst/>
          </a:prstGeom>
          <a:noFill/>
          <a:ln w="12700">
            <a:solidFill>
              <a:srgbClr val="D4A017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4160520" y="2240280"/>
            <a:ext cx="274320" cy="274320"/>
          </a:xfrm>
          <a:prstGeom prst="ellipse">
            <a:avLst/>
          </a:prstGeom>
          <a:solidFill>
            <a:srgbClr val="3D40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337560" y="960120"/>
            <a:ext cx="1920240" cy="274320"/>
          </a:xfrm>
          <a:prstGeom prst="rect">
            <a:avLst/>
          </a:prstGeom>
          <a:solidFill>
            <a:srgbClr val="3D405B"/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37560" y="9601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STRUCTURATION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063240" y="1234440"/>
            <a:ext cx="2468880" cy="1005840"/>
          </a:xfrm>
          <a:prstGeom prst="rect">
            <a:avLst/>
          </a:prstGeom>
          <a:solidFill>
            <a:srgbClr val="3D405B">
              <a:alpha val="20000"/>
            </a:srgbClr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063240" y="12344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💬  3ème &amp; 4ème année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154680" y="15727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Argumenter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154680" y="1773936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Structurer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154680" y="19751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Débattre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063240" y="2578608"/>
            <a:ext cx="2468880" cy="109728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3D405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063240" y="25786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D40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Activités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154680" y="288950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Mini-débats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154680" y="313639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Exposés éclairs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154680" y="33832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Improvisation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532120" y="2359152"/>
            <a:ext cx="594360" cy="0"/>
          </a:xfrm>
          <a:prstGeom prst="line">
            <a:avLst/>
          </a:prstGeom>
          <a:noFill/>
          <a:ln w="12700">
            <a:solidFill>
              <a:srgbClr val="D4A017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766560" y="2240280"/>
            <a:ext cx="274320" cy="274320"/>
          </a:xfrm>
          <a:prstGeom prst="ellipse">
            <a:avLst/>
          </a:prstGeom>
          <a:solidFill>
            <a:srgbClr val="2D6A4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943600" y="960120"/>
            <a:ext cx="1920240" cy="2743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943600" y="9601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MAÎTRISE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669280" y="1234440"/>
            <a:ext cx="2468880" cy="1005840"/>
          </a:xfrm>
          <a:prstGeom prst="rect">
            <a:avLst/>
          </a:prstGeom>
          <a:solidFill>
            <a:srgbClr val="2D6A4F">
              <a:alpha val="20000"/>
            </a:srgbClr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669280" y="12344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🎤  5ème &amp; 6ème année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760720" y="15727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Maîtriser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5760720" y="1773936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Convaincre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5760720" y="19751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Présenter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669280" y="2578608"/>
            <a:ext cx="2468880" cy="109728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669280" y="25786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Activités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5760720" y="288950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Recherche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5760720" y="313639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Podcast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5760720" y="33832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Grand débat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57200" y="3794760"/>
            <a:ext cx="8229600" cy="731520"/>
          </a:xfrm>
          <a:prstGeom prst="rect">
            <a:avLst/>
          </a:prstGeom>
          <a:solidFill>
            <a:srgbClr val="8338EC">
              <a:alpha val="75000"/>
            </a:srgbClr>
          </a:solidFill>
          <a:ln w="12700">
            <a:solidFill>
              <a:srgbClr val="8338EC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48640" y="379476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B8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♿  Inclusivité transversale</a:t>
            </a:r>
            <a:endParaRPr lang="en-US" sz="1200" dirty="0"/>
          </a:p>
        </p:txBody>
      </p:sp>
      <p:sp>
        <p:nvSpPr>
          <p:cNvPr id="50" name="Shape 48"/>
          <p:cNvSpPr/>
          <p:nvPr/>
        </p:nvSpPr>
        <p:spPr>
          <a:xfrm>
            <a:off x="2926080" y="3931920"/>
            <a:ext cx="1280160" cy="347472"/>
          </a:xfrm>
          <a:prstGeom prst="roundRect">
            <a:avLst>
              <a:gd name="adj" fmla="val 13158"/>
            </a:avLst>
          </a:prstGeom>
          <a:solidFill>
            <a:srgbClr val="8338EC"/>
          </a:solidFill>
          <a:ln w="12700">
            <a:solidFill>
              <a:srgbClr val="D4B8F8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926080" y="3931920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visuels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4343400" y="3931920"/>
            <a:ext cx="1280160" cy="347472"/>
          </a:xfrm>
          <a:prstGeom prst="roundRect">
            <a:avLst>
              <a:gd name="adj" fmla="val 13158"/>
            </a:avLst>
          </a:prstGeom>
          <a:solidFill>
            <a:srgbClr val="8338EC"/>
          </a:solidFill>
          <a:ln w="12700">
            <a:solidFill>
              <a:srgbClr val="D4B8F8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343400" y="3931920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 d'assistance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5760720" y="3931920"/>
            <a:ext cx="1280160" cy="347472"/>
          </a:xfrm>
          <a:prstGeom prst="roundRect">
            <a:avLst>
              <a:gd name="adj" fmla="val 13158"/>
            </a:avLst>
          </a:prstGeom>
          <a:solidFill>
            <a:srgbClr val="8338EC"/>
          </a:solidFill>
          <a:ln w="12700">
            <a:solidFill>
              <a:srgbClr val="D4B8F8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760720" y="3931920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Évaluation adaptée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7178040" y="3931920"/>
            <a:ext cx="1280160" cy="347472"/>
          </a:xfrm>
          <a:prstGeom prst="roundRect">
            <a:avLst>
              <a:gd name="adj" fmla="val 13158"/>
            </a:avLst>
          </a:prstGeom>
          <a:solidFill>
            <a:srgbClr val="8338EC"/>
          </a:solidFill>
          <a:ln w="12700">
            <a:solidFill>
              <a:srgbClr val="D4B8F8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178040" y="3931920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Groupes coopératifs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0" y="4892040"/>
            <a:ext cx="9144000" cy="246888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274320" y="4892040"/>
            <a:ext cx="8595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888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Mustapha Bouazzouny — Inspecteur Pédagogique, Région Marrakech-Safi  |  Communication Orale au Cycle Primaire — Maroc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C1C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21040" y="0"/>
            <a:ext cx="164592" cy="164592"/>
          </a:xfrm>
          <a:prstGeom prst="rect">
            <a:avLst/>
          </a:prstGeom>
          <a:solidFill>
            <a:srgbClr val="B85042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21040" y="201168"/>
            <a:ext cx="164592" cy="164592"/>
          </a:xfrm>
          <a:prstGeom prst="rect">
            <a:avLst/>
          </a:prstGeom>
          <a:solidFill>
            <a:srgbClr val="D4A017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21040" y="402336"/>
            <a:ext cx="164592" cy="164592"/>
          </a:xfrm>
          <a:prstGeom prst="rect">
            <a:avLst/>
          </a:prstGeom>
          <a:solidFill>
            <a:srgbClr val="2D6A4F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321040" y="603504"/>
            <a:ext cx="164592" cy="164592"/>
          </a:xfrm>
          <a:prstGeom prst="rect">
            <a:avLst/>
          </a:prstGeom>
          <a:solidFill>
            <a:srgbClr val="B85042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321040" y="804672"/>
            <a:ext cx="164592" cy="164592"/>
          </a:xfrm>
          <a:prstGeom prst="rect">
            <a:avLst/>
          </a:prstGeom>
          <a:solidFill>
            <a:srgbClr val="D4A017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321040" y="1005840"/>
            <a:ext cx="164592" cy="164592"/>
          </a:xfrm>
          <a:prstGeom prst="rect">
            <a:avLst/>
          </a:prstGeom>
          <a:solidFill>
            <a:srgbClr val="2D6A4F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321040" y="1207008"/>
            <a:ext cx="164592" cy="164592"/>
          </a:xfrm>
          <a:prstGeom prst="rect">
            <a:avLst/>
          </a:prstGeom>
          <a:solidFill>
            <a:srgbClr val="B85042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321040" y="1408176"/>
            <a:ext cx="164592" cy="164592"/>
          </a:xfrm>
          <a:prstGeom prst="rect">
            <a:avLst/>
          </a:prstGeom>
          <a:solidFill>
            <a:srgbClr val="D4A017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321040" y="1609344"/>
            <a:ext cx="164592" cy="164592"/>
          </a:xfrm>
          <a:prstGeom prst="rect">
            <a:avLst/>
          </a:prstGeom>
          <a:solidFill>
            <a:srgbClr val="2D6A4F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321040" y="1810512"/>
            <a:ext cx="164592" cy="164592"/>
          </a:xfrm>
          <a:prstGeom prst="rect">
            <a:avLst/>
          </a:prstGeom>
          <a:solidFill>
            <a:srgbClr val="B85042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321040" y="2011680"/>
            <a:ext cx="164592" cy="164592"/>
          </a:xfrm>
          <a:prstGeom prst="rect">
            <a:avLst/>
          </a:prstGeom>
          <a:solidFill>
            <a:srgbClr val="D4A017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321040" y="2212848"/>
            <a:ext cx="164592" cy="164592"/>
          </a:xfrm>
          <a:prstGeom prst="rect">
            <a:avLst/>
          </a:prstGeom>
          <a:solidFill>
            <a:srgbClr val="2D6A4F">
              <a:alpha val="50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19872" y="0"/>
            <a:ext cx="164592" cy="164592"/>
          </a:xfrm>
          <a:prstGeom prst="rect">
            <a:avLst/>
          </a:prstGeom>
          <a:solidFill>
            <a:srgbClr val="D4A017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19872" y="201168"/>
            <a:ext cx="164592" cy="164592"/>
          </a:xfrm>
          <a:prstGeom prst="rect">
            <a:avLst/>
          </a:prstGeom>
          <a:solidFill>
            <a:srgbClr val="2D6A4F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19872" y="402336"/>
            <a:ext cx="164592" cy="164592"/>
          </a:xfrm>
          <a:prstGeom prst="rect">
            <a:avLst/>
          </a:prstGeom>
          <a:solidFill>
            <a:srgbClr val="B85042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19872" y="603504"/>
            <a:ext cx="164592" cy="164592"/>
          </a:xfrm>
          <a:prstGeom prst="rect">
            <a:avLst/>
          </a:prstGeom>
          <a:solidFill>
            <a:srgbClr val="D4A017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119872" y="804672"/>
            <a:ext cx="164592" cy="164592"/>
          </a:xfrm>
          <a:prstGeom prst="rect">
            <a:avLst/>
          </a:prstGeom>
          <a:solidFill>
            <a:srgbClr val="2D6A4F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119872" y="1005840"/>
            <a:ext cx="164592" cy="164592"/>
          </a:xfrm>
          <a:prstGeom prst="rect">
            <a:avLst/>
          </a:prstGeom>
          <a:solidFill>
            <a:srgbClr val="B85042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19872" y="1207008"/>
            <a:ext cx="164592" cy="164592"/>
          </a:xfrm>
          <a:prstGeom prst="rect">
            <a:avLst/>
          </a:prstGeom>
          <a:solidFill>
            <a:srgbClr val="D4A017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119872" y="1408176"/>
            <a:ext cx="164592" cy="164592"/>
          </a:xfrm>
          <a:prstGeom prst="rect">
            <a:avLst/>
          </a:prstGeom>
          <a:solidFill>
            <a:srgbClr val="2D6A4F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119872" y="1609344"/>
            <a:ext cx="164592" cy="164592"/>
          </a:xfrm>
          <a:prstGeom prst="rect">
            <a:avLst/>
          </a:prstGeom>
          <a:solidFill>
            <a:srgbClr val="B85042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19872" y="1810512"/>
            <a:ext cx="164592" cy="164592"/>
          </a:xfrm>
          <a:prstGeom prst="rect">
            <a:avLst/>
          </a:prstGeom>
          <a:solidFill>
            <a:srgbClr val="D4A017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119872" y="2011680"/>
            <a:ext cx="164592" cy="164592"/>
          </a:xfrm>
          <a:prstGeom prst="rect">
            <a:avLst/>
          </a:prstGeom>
          <a:solidFill>
            <a:srgbClr val="2D6A4F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19872" y="2212848"/>
            <a:ext cx="164592" cy="164592"/>
          </a:xfrm>
          <a:prstGeom prst="rect">
            <a:avLst/>
          </a:prstGeom>
          <a:solidFill>
            <a:srgbClr val="B85042">
              <a:alpha val="58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918704" y="0"/>
            <a:ext cx="164592" cy="164592"/>
          </a:xfrm>
          <a:prstGeom prst="rect">
            <a:avLst/>
          </a:prstGeom>
          <a:solidFill>
            <a:srgbClr val="2D6A4F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918704" y="201168"/>
            <a:ext cx="164592" cy="164592"/>
          </a:xfrm>
          <a:prstGeom prst="rect">
            <a:avLst/>
          </a:prstGeom>
          <a:solidFill>
            <a:srgbClr val="B85042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18704" y="402336"/>
            <a:ext cx="164592" cy="164592"/>
          </a:xfrm>
          <a:prstGeom prst="rect">
            <a:avLst/>
          </a:prstGeom>
          <a:solidFill>
            <a:srgbClr val="D4A017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918704" y="603504"/>
            <a:ext cx="164592" cy="164592"/>
          </a:xfrm>
          <a:prstGeom prst="rect">
            <a:avLst/>
          </a:prstGeom>
          <a:solidFill>
            <a:srgbClr val="2D6A4F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918704" y="804672"/>
            <a:ext cx="164592" cy="164592"/>
          </a:xfrm>
          <a:prstGeom prst="rect">
            <a:avLst/>
          </a:prstGeom>
          <a:solidFill>
            <a:srgbClr val="B85042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918704" y="1005840"/>
            <a:ext cx="164592" cy="164592"/>
          </a:xfrm>
          <a:prstGeom prst="rect">
            <a:avLst/>
          </a:prstGeom>
          <a:solidFill>
            <a:srgbClr val="D4A017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918704" y="1207008"/>
            <a:ext cx="164592" cy="164592"/>
          </a:xfrm>
          <a:prstGeom prst="rect">
            <a:avLst/>
          </a:prstGeom>
          <a:solidFill>
            <a:srgbClr val="2D6A4F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918704" y="1408176"/>
            <a:ext cx="164592" cy="164592"/>
          </a:xfrm>
          <a:prstGeom prst="rect">
            <a:avLst/>
          </a:prstGeom>
          <a:solidFill>
            <a:srgbClr val="B85042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918704" y="1609344"/>
            <a:ext cx="164592" cy="164592"/>
          </a:xfrm>
          <a:prstGeom prst="rect">
            <a:avLst/>
          </a:prstGeom>
          <a:solidFill>
            <a:srgbClr val="D4A017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918704" y="1810512"/>
            <a:ext cx="164592" cy="164592"/>
          </a:xfrm>
          <a:prstGeom prst="rect">
            <a:avLst/>
          </a:prstGeom>
          <a:solidFill>
            <a:srgbClr val="2D6A4F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918704" y="2011680"/>
            <a:ext cx="164592" cy="164592"/>
          </a:xfrm>
          <a:prstGeom prst="rect">
            <a:avLst/>
          </a:prstGeom>
          <a:solidFill>
            <a:srgbClr val="B85042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918704" y="2212848"/>
            <a:ext cx="164592" cy="164592"/>
          </a:xfrm>
          <a:prstGeom prst="rect">
            <a:avLst/>
          </a:prstGeom>
          <a:solidFill>
            <a:srgbClr val="D4A017">
              <a:alpha val="66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717536" y="0"/>
            <a:ext cx="164592" cy="164592"/>
          </a:xfrm>
          <a:prstGeom prst="rect">
            <a:avLst/>
          </a:prstGeom>
          <a:solidFill>
            <a:srgbClr val="B85042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717536" y="201168"/>
            <a:ext cx="164592" cy="164592"/>
          </a:xfrm>
          <a:prstGeom prst="rect">
            <a:avLst/>
          </a:prstGeom>
          <a:solidFill>
            <a:srgbClr val="D4A017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717536" y="402336"/>
            <a:ext cx="164592" cy="164592"/>
          </a:xfrm>
          <a:prstGeom prst="rect">
            <a:avLst/>
          </a:prstGeom>
          <a:solidFill>
            <a:srgbClr val="2D6A4F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717536" y="603504"/>
            <a:ext cx="164592" cy="164592"/>
          </a:xfrm>
          <a:prstGeom prst="rect">
            <a:avLst/>
          </a:prstGeom>
          <a:solidFill>
            <a:srgbClr val="B85042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717536" y="804672"/>
            <a:ext cx="164592" cy="164592"/>
          </a:xfrm>
          <a:prstGeom prst="rect">
            <a:avLst/>
          </a:prstGeom>
          <a:solidFill>
            <a:srgbClr val="D4A017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717536" y="1005840"/>
            <a:ext cx="164592" cy="164592"/>
          </a:xfrm>
          <a:prstGeom prst="rect">
            <a:avLst/>
          </a:prstGeom>
          <a:solidFill>
            <a:srgbClr val="2D6A4F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717536" y="1207008"/>
            <a:ext cx="164592" cy="164592"/>
          </a:xfrm>
          <a:prstGeom prst="rect">
            <a:avLst/>
          </a:prstGeom>
          <a:solidFill>
            <a:srgbClr val="B85042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717536" y="1408176"/>
            <a:ext cx="164592" cy="164592"/>
          </a:xfrm>
          <a:prstGeom prst="rect">
            <a:avLst/>
          </a:prstGeom>
          <a:solidFill>
            <a:srgbClr val="D4A017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7717536" y="1609344"/>
            <a:ext cx="164592" cy="164592"/>
          </a:xfrm>
          <a:prstGeom prst="rect">
            <a:avLst/>
          </a:prstGeom>
          <a:solidFill>
            <a:srgbClr val="2D6A4F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717536" y="1810512"/>
            <a:ext cx="164592" cy="164592"/>
          </a:xfrm>
          <a:prstGeom prst="rect">
            <a:avLst/>
          </a:prstGeom>
          <a:solidFill>
            <a:srgbClr val="B85042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717536" y="2011680"/>
            <a:ext cx="164592" cy="164592"/>
          </a:xfrm>
          <a:prstGeom prst="rect">
            <a:avLst/>
          </a:prstGeom>
          <a:solidFill>
            <a:srgbClr val="D4A017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717536" y="2212848"/>
            <a:ext cx="164592" cy="164592"/>
          </a:xfrm>
          <a:prstGeom prst="rect">
            <a:avLst/>
          </a:prstGeom>
          <a:solidFill>
            <a:srgbClr val="2D6A4F">
              <a:alpha val="74000"/>
            </a:srgbClr>
          </a:solidFill>
          <a:ln w="381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57200" y="457200"/>
            <a:ext cx="73152" cy="365760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31520" y="457200"/>
            <a:ext cx="6400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L'oral,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clé pour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vie.</a:t>
            </a:r>
            <a:endParaRPr lang="en-US" sz="4000" dirty="0"/>
          </a:p>
        </p:txBody>
      </p:sp>
      <p:sp>
        <p:nvSpPr>
          <p:cNvPr id="52" name="Text 50"/>
          <p:cNvSpPr/>
          <p:nvPr/>
        </p:nvSpPr>
        <p:spPr>
          <a:xfrm>
            <a:off x="731520" y="251460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DC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Savoir bien parler, c'est savoir </a:t>
            </a:r>
            <a:pPr indent="0" marL="0">
              <a:buNone/>
            </a:pPr>
            <a:r>
              <a:rPr lang="en-US" sz="14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convaincre, partager et collaborer.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731520" y="3063240"/>
            <a:ext cx="6858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88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donnant aux élèves les outils pour s'exprimer avec confiance, nous construisons</a:t>
            </a: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888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citoyens de demain — curieux, critiques et capables de dialogue.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457200" y="3977640"/>
            <a:ext cx="2011680" cy="384048"/>
          </a:xfrm>
          <a:prstGeom prst="roundRect">
            <a:avLst>
              <a:gd name="adj" fmla="val 14286"/>
            </a:avLst>
          </a:prstGeom>
          <a:solidFill>
            <a:srgbClr val="E07A5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57200" y="39776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1-2 : Fondations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2606040" y="3977640"/>
            <a:ext cx="2011680" cy="384048"/>
          </a:xfrm>
          <a:prstGeom prst="roundRect">
            <a:avLst>
              <a:gd name="adj" fmla="val 14286"/>
            </a:avLst>
          </a:prstGeom>
          <a:solidFill>
            <a:srgbClr val="3D405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606040" y="39776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3-4 : Structuration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4754880" y="3977640"/>
            <a:ext cx="2011680" cy="384048"/>
          </a:xfrm>
          <a:prstGeom prst="roundRect">
            <a:avLst>
              <a:gd name="adj" fmla="val 14286"/>
            </a:avLst>
          </a:prstGeom>
          <a:solidFill>
            <a:srgbClr val="2D6A4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754880" y="39776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5-6 : Maîtrise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6903720" y="3977640"/>
            <a:ext cx="2011680" cy="384048"/>
          </a:xfrm>
          <a:prstGeom prst="roundRect">
            <a:avLst>
              <a:gd name="adj" fmla="val 14286"/>
            </a:avLst>
          </a:prstGeom>
          <a:solidFill>
            <a:srgbClr val="8338E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6903720" y="39776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Inclusivité ♿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457200" y="4462272"/>
            <a:ext cx="8229600" cy="566928"/>
          </a:xfrm>
          <a:prstGeom prst="rect">
            <a:avLst/>
          </a:prstGeom>
          <a:solidFill>
            <a:srgbClr val="B85042">
              <a:alpha val="80000"/>
            </a:srgbClr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40080" y="4462272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Mustapha Bouazzouny  —  Inspecteur Pédagogique</a:t>
            </a:r>
            <a:endParaRPr lang="en-US" sz="1300" dirty="0"/>
          </a:p>
        </p:txBody>
      </p:sp>
      <p:sp>
        <p:nvSpPr>
          <p:cNvPr id="64" name="Text 62"/>
          <p:cNvSpPr/>
          <p:nvPr/>
        </p:nvSpPr>
        <p:spPr>
          <a:xfrm>
            <a:off x="640080" y="473659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E8DC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Région Marrakech-Safi  |  Royaume du Maroc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Orale au Cycle Primaire</dc:title>
  <dc:subject>PptxGenJS Presentation</dc:subject>
  <dc:creator>Mustapha Bouazzouny</dc:creator>
  <cp:lastModifiedBy>Mustapha Bouazzouny</cp:lastModifiedBy>
  <cp:revision>1</cp:revision>
  <dcterms:created xsi:type="dcterms:W3CDTF">2026-02-15T13:40:45Z</dcterms:created>
  <dcterms:modified xsi:type="dcterms:W3CDTF">2026-02-15T13:40:45Z</dcterms:modified>
</cp:coreProperties>
</file>